
<file path=[Content_Types].xml><?xml version="1.0" encoding="utf-8"?>
<Types xmlns="http://schemas.openxmlformats.org/package/2006/content-types">
  <Default Extension="pdf" ContentType="application/pdf"/>
  <Default Extension="rels" ContentType="application/vnd.openxmlformats-package.relationships+xml"/>
  <Override PartName="/ppt/slides/slide14.xml" ContentType="application/vnd.openxmlformats-officedocument.presentationml.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customXml/itemProps1.xml" ContentType="application/vnd.openxmlformats-officedocument.customXmlProperties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slides/slide64.xml" ContentType="application/vnd.openxmlformats-officedocument.presentationml.slide+xml"/>
  <Override PartName="/ppt/viewProps.xml" ContentType="application/vnd.openxmlformats-officedocument.presentationml.viewProps+xml"/>
  <Default Extension="jpeg" ContentType="image/jpeg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customXml/itemProps3.xml" ContentType="application/vnd.openxmlformats-officedocument.customXmlProperties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customXml/itemProps2.xml" ContentType="application/vnd.openxmlformats-officedocument.customXmlProperties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0" showSpecialPlsOnTitleSld="0" strictFirstAndLastChars="0" saveSubsetFonts="1" autoCompressPictures="0">
  <p:sldMasterIdLst>
    <p:sldMasterId r:id="rId4"/>
  </p:sldMasterIdLst>
  <p:notesMasterIdLst>
    <p:notesMasterId r:id="rId72"/>
  </p:notesMasterIdLst>
  <p:handoutMasterIdLst>
    <p:handoutMasterId r:id="rId73"/>
  </p:handoutMasterIdLst>
  <p:sldIdLst>
    <p:sldId id="3338" r:id="rId5"/>
    <p:sldId id="2500" r:id="rId6"/>
    <p:sldId id="3195" r:id="rId7"/>
    <p:sldId id="3282" r:id="rId8"/>
    <p:sldId id="3473" r:id="rId9"/>
    <p:sldId id="3472" r:id="rId10"/>
    <p:sldId id="3471" r:id="rId11"/>
    <p:sldId id="3315" r:id="rId12"/>
    <p:sldId id="3354" r:id="rId13"/>
    <p:sldId id="3434" r:id="rId14"/>
    <p:sldId id="3611" r:id="rId15"/>
    <p:sldId id="3613" r:id="rId16"/>
    <p:sldId id="3316" r:id="rId17"/>
    <p:sldId id="3317" r:id="rId18"/>
    <p:sldId id="3318" r:id="rId19"/>
    <p:sldId id="3448" r:id="rId20"/>
    <p:sldId id="3530" r:id="rId21"/>
    <p:sldId id="3503" r:id="rId22"/>
    <p:sldId id="3380" r:id="rId23"/>
    <p:sldId id="3531" r:id="rId24"/>
    <p:sldId id="3532" r:id="rId25"/>
    <p:sldId id="3533" r:id="rId26"/>
    <p:sldId id="3617" r:id="rId27"/>
    <p:sldId id="3555" r:id="rId28"/>
    <p:sldId id="3597" r:id="rId29"/>
    <p:sldId id="3599" r:id="rId30"/>
    <p:sldId id="3603" r:id="rId31"/>
    <p:sldId id="3386" r:id="rId32"/>
    <p:sldId id="3600" r:id="rId33"/>
    <p:sldId id="3601" r:id="rId34"/>
    <p:sldId id="3433" r:id="rId35"/>
    <p:sldId id="3614" r:id="rId36"/>
    <p:sldId id="3547" r:id="rId37"/>
    <p:sldId id="3604" r:id="rId38"/>
    <p:sldId id="3605" r:id="rId39"/>
    <p:sldId id="3589" r:id="rId40"/>
    <p:sldId id="3590" r:id="rId41"/>
    <p:sldId id="3593" r:id="rId42"/>
    <p:sldId id="3321" r:id="rId43"/>
    <p:sldId id="3619" r:id="rId44"/>
    <p:sldId id="3609" r:id="rId45"/>
    <p:sldId id="3520" r:id="rId46"/>
    <p:sldId id="3505" r:id="rId47"/>
    <p:sldId id="3506" r:id="rId48"/>
    <p:sldId id="3507" r:id="rId49"/>
    <p:sldId id="3508" r:id="rId50"/>
    <p:sldId id="3511" r:id="rId51"/>
    <p:sldId id="3512" r:id="rId52"/>
    <p:sldId id="3514" r:id="rId53"/>
    <p:sldId id="3515" r:id="rId54"/>
    <p:sldId id="3518" r:id="rId55"/>
    <p:sldId id="3513" r:id="rId56"/>
    <p:sldId id="3517" r:id="rId57"/>
    <p:sldId id="3519" r:id="rId58"/>
    <p:sldId id="3535" r:id="rId59"/>
    <p:sldId id="3612" r:id="rId60"/>
    <p:sldId id="3588" r:id="rId61"/>
    <p:sldId id="3586" r:id="rId62"/>
    <p:sldId id="3538" r:id="rId63"/>
    <p:sldId id="3540" r:id="rId64"/>
    <p:sldId id="3522" r:id="rId65"/>
    <p:sldId id="3615" r:id="rId66"/>
    <p:sldId id="3616" r:id="rId67"/>
    <p:sldId id="3583" r:id="rId68"/>
    <p:sldId id="3602" r:id="rId69"/>
    <p:sldId id="3443" r:id="rId70"/>
    <p:sldId id="3618" r:id="rId71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De Roeck Albert" initials="DA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3E38"/>
    <a:srgbClr val="B00000"/>
    <a:srgbClr val="0000FF"/>
    <a:srgbClr val="FF0000"/>
    <a:srgbClr val="4BC995"/>
    <a:srgbClr val="7D1E33"/>
    <a:srgbClr val="34913D"/>
    <a:srgbClr val="62090D"/>
    <a:srgbClr val="FF00FF"/>
    <a:srgbClr val="B4D9DC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6523" autoAdjust="0"/>
    <p:restoredTop sz="93357" autoAdjust="0"/>
  </p:normalViewPr>
  <p:slideViewPr>
    <p:cSldViewPr>
      <p:cViewPr>
        <p:scale>
          <a:sx n="100" d="100"/>
          <a:sy n="100" d="100"/>
        </p:scale>
        <p:origin x="-560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312" y="-12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handoutMaster" Target="handoutMasters/handoutMaster1.xml"/><Relationship Id="rId74" Type="http://schemas.openxmlformats.org/officeDocument/2006/relationships/printerSettings" Target="printerSettings/printerSettings1.bin"/><Relationship Id="rId75" Type="http://schemas.openxmlformats.org/officeDocument/2006/relationships/commentAuthors" Target="commentAuthors.xml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 authorId="0" dt="2016-07-10T15:12:54.147" idx="3">
    <p:pos x="3936" y="2256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43220B03-83F8-3440-80C4-DD6AE27836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43755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1FB0F8AD-805F-F448-BEF0-A7851DD6B0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866959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8D5B5-AA02-0340-B0CF-91CABEF416F7}" type="slidenum">
              <a:rPr lang="fr-FR"/>
              <a:pPr/>
              <a:t>0</a:t>
            </a:fld>
            <a:endParaRPr lang="fr-FR"/>
          </a:p>
        </p:txBody>
      </p:sp>
      <p:sp>
        <p:nvSpPr>
          <p:cNvPr id="1945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946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FD6FD2-A88C-1646-9D09-D10FF154890B}" type="slidenum">
              <a:rPr lang="fr-FR"/>
              <a:pPr/>
              <a:t>15</a:t>
            </a:fld>
            <a:endParaRPr lang="fr-FR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42" y="4343695"/>
            <a:ext cx="5027916" cy="411391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897192-CA11-FE46-983A-A35545427DA2}" type="slidenum">
              <a:rPr lang="fr-FR"/>
              <a:pPr/>
              <a:t>35</a:t>
            </a:fld>
            <a:endParaRPr lang="fr-FR"/>
          </a:p>
        </p:txBody>
      </p:sp>
      <p:sp>
        <p:nvSpPr>
          <p:cNvPr id="706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531D5A-E1F8-0F48-A02C-A0CE8CDEF598}" type="slidenum">
              <a:rPr lang="fr-FR"/>
              <a:pPr/>
              <a:t>37</a:t>
            </a:fld>
            <a:endParaRPr lang="fr-FR"/>
          </a:p>
        </p:txBody>
      </p:sp>
      <p:sp>
        <p:nvSpPr>
          <p:cNvPr id="1013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19180D-6300-5F4B-95A4-46BB893C5775}" type="slidenum">
              <a:rPr lang="fr-FR"/>
              <a:pPr/>
              <a:t>42</a:t>
            </a:fld>
            <a:endParaRPr lang="fr-FR"/>
          </a:p>
        </p:txBody>
      </p:sp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6647C-0FAB-E141-BC73-54E24A8E2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191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84006-A360-C34A-8354-4005F3958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172200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1722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9144B-FB19-3A43-9F41-D4813E9A7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382000" cy="571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99FF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C00000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</p:spPr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01D14-8C65-5C43-8E64-1F0A7F710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191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4406A-1268-B64E-94D5-08AC96D1C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073BB-2967-E04A-8A5C-832A142B8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191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2C920-028E-2946-AE60-1B44A9951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A495A-A608-DC4C-B7F0-9494D6E5C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D2487-C734-344E-8BF8-90D5E0A7D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53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73900" y="6281738"/>
            <a:ext cx="19177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1" sz="1200">
                <a:latin typeface="Arial" charset="0"/>
              </a:defRPr>
            </a:lvl1pPr>
          </a:lstStyle>
          <a:p>
            <a:pPr>
              <a:defRPr/>
            </a:pPr>
            <a:fld id="{DC87F899-DFAB-B641-97F2-9233F4B6C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401638" y="6324600"/>
            <a:ext cx="8666162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7" name="Image 6" descr="Screen shot 2011-04-30 at 11.53.31 PM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"/>
            <a:ext cx="9144000" cy="764088"/>
          </a:xfrm>
          <a:prstGeom prst="rect">
            <a:avLst/>
          </a:prstGeom>
        </p:spPr>
      </p:pic>
      <p:sp>
        <p:nvSpPr>
          <p:cNvPr id="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76200"/>
            <a:ext cx="8382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>
          <a:solidFill>
            <a:srgbClr val="0000FF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>
              <a:lumMod val="75000"/>
            </a:schemeClr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B00000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4913D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83.png"/><Relationship Id="rId5" Type="http://schemas.openxmlformats.org/officeDocument/2006/relationships/image" Target="../media/image84.pdf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9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Relationship Id="rId3" Type="http://schemas.openxmlformats.org/officeDocument/2006/relationships/image" Target="../media/image13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6" Type="http://schemas.openxmlformats.org/officeDocument/2006/relationships/image" Target="../media/image138.png"/><Relationship Id="rId7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6" Type="http://schemas.openxmlformats.org/officeDocument/2006/relationships/image" Target="../media/image144.png"/><Relationship Id="rId7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5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3.png"/><Relationship Id="rId3" Type="http://schemas.openxmlformats.org/officeDocument/2006/relationships/image" Target="../media/image16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pdf"/><Relationship Id="rId3" Type="http://schemas.openxmlformats.org/officeDocument/2006/relationships/image" Target="../media/image17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800"/>
          </a:p>
        </p:txBody>
      </p:sp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8597" name="Text Box 5"/>
          <p:cNvSpPr txBox="1">
            <a:spLocks noChangeArrowheads="1"/>
          </p:cNvSpPr>
          <p:nvPr/>
        </p:nvSpPr>
        <p:spPr bwMode="auto">
          <a:xfrm>
            <a:off x="-152400" y="195264"/>
            <a:ext cx="9296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GB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</a:t>
            </a:r>
            <a:r>
              <a:rPr lang="en-GB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     </a:t>
            </a:r>
            <a:endParaRPr lang="en-US" sz="2400" b="1" dirty="0">
              <a:solidFill>
                <a:srgbClr val="FF3C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28600" y="2231410"/>
            <a:ext cx="343330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Albert De Roeck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CERN, Geneva, Switzerland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Antwerp University Belgium</a:t>
            </a:r>
            <a:endParaRPr lang="en-US" sz="1600" dirty="0" smtClean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eaLnBrk="0" hangingPunct="0"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UC-Davis California </a:t>
            </a:r>
            <a:r>
              <a:rPr lang="en-US" sz="1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USA</a:t>
            </a:r>
            <a:endParaRPr lang="en-US" sz="1600" dirty="0" smtClean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eaLnBrk="0" hangingPunct="0"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NTU, Singapore</a:t>
            </a:r>
          </a:p>
          <a:p>
            <a:pPr eaLnBrk="0" hangingPunct="0">
              <a:defRPr/>
            </a:pPr>
            <a:endParaRPr lang="en-US" sz="2400" dirty="0" smtClean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eaLnBrk="0" hangingPunct="0">
              <a:defRPr/>
            </a:pPr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22</a:t>
            </a:r>
            <a:r>
              <a:rPr lang="en-US" sz="2400" baseline="300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nd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October  2016</a:t>
            </a:r>
            <a:endParaRPr lang="en-US" sz="240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54102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6200" y="609600"/>
            <a:ext cx="92964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GB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</a:t>
            </a:r>
            <a:r>
              <a:rPr lang="en-GB" sz="46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Naturalness and</a:t>
            </a:r>
            <a:r>
              <a:rPr lang="en-GB" sz="46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</a:t>
            </a:r>
            <a:r>
              <a:rPr lang="en-GB" sz="46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LHC</a:t>
            </a:r>
            <a:r>
              <a:rPr lang="en-GB" sz="46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Data</a:t>
            </a:r>
          </a:p>
          <a:p>
            <a:pPr eaLnBrk="0" hangingPunct="0">
              <a:defRPr/>
            </a:pPr>
            <a:r>
              <a:rPr lang="en-GB" sz="46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           (Part I)</a:t>
            </a:r>
            <a:r>
              <a:rPr lang="en-GB" sz="46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</a:t>
            </a:r>
            <a:endParaRPr lang="en-GB" sz="4600" b="1" i="1" dirty="0" smtClean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  <a:p>
            <a:pPr eaLnBrk="0" hangingPunct="0">
              <a:defRPr/>
            </a:pPr>
            <a:r>
              <a:rPr lang="en-GB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</a:t>
            </a:r>
          </a:p>
          <a:p>
            <a:pPr eaLnBrk="0" hangingPunct="0">
              <a:defRPr/>
            </a:pPr>
            <a:r>
              <a:rPr lang="en-GB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     </a:t>
            </a:r>
            <a:endParaRPr lang="en-US" sz="2400" b="1" dirty="0">
              <a:solidFill>
                <a:srgbClr val="FF3C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</p:txBody>
      </p:sp>
      <p:pic>
        <p:nvPicPr>
          <p:cNvPr id="12" name="Image 11" descr="Screen Shot 2016-10-17 at 15.17.0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5791200"/>
            <a:ext cx="5245100" cy="632677"/>
          </a:xfrm>
          <a:prstGeom prst="rect">
            <a:avLst/>
          </a:prstGeom>
        </p:spPr>
      </p:pic>
      <p:pic>
        <p:nvPicPr>
          <p:cNvPr id="14" name="Image 13" descr="Screen Shot 2016-10-17 at 15.16.5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5029200"/>
            <a:ext cx="1874858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creen Shot 2016-03-19 at 23.22.3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216545"/>
            <a:ext cx="8153400" cy="5530297"/>
          </a:xfr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381000" y="-142875"/>
            <a:ext cx="8077200" cy="904875"/>
          </a:xfrm>
        </p:spPr>
        <p:txBody>
          <a:bodyPr/>
          <a:lstStyle/>
          <a:p>
            <a:r>
              <a:rPr lang="en-GB" dirty="0" smtClean="0"/>
              <a:t> Summary of SUSY Searches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2266922" y="838200"/>
            <a:ext cx="687707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No significant sign of SUSY with the data collected in Run-I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6540302" y="1905000"/>
            <a:ext cx="260369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8 </a:t>
            </a:r>
            <a:r>
              <a:rPr lang="en-GB" dirty="0" err="1" smtClean="0"/>
              <a:t>TeV</a:t>
            </a:r>
            <a:r>
              <a:rPr lang="en-GB" dirty="0" smtClean="0"/>
              <a:t> data @ 20 fb</a:t>
            </a:r>
            <a:r>
              <a:rPr lang="en-GB" baseline="30000" dirty="0" smtClean="0"/>
              <a:t>-1</a:t>
            </a:r>
            <a:endParaRPr lang="en-GB" baseline="30000" dirty="0"/>
          </a:p>
        </p:txBody>
      </p:sp>
      <p:sp>
        <p:nvSpPr>
          <p:cNvPr id="9" name="ZoneTexte 8"/>
          <p:cNvSpPr txBox="1"/>
          <p:nvPr/>
        </p:nvSpPr>
        <p:spPr>
          <a:xfrm>
            <a:off x="152400" y="762000"/>
            <a:ext cx="74471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2014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42875"/>
            <a:ext cx="9144000" cy="904875"/>
          </a:xfrm>
        </p:spPr>
        <p:txBody>
          <a:bodyPr/>
          <a:lstStyle/>
          <a:p>
            <a:r>
              <a:rPr lang="en-GB" sz="3900" dirty="0" smtClean="0"/>
              <a:t>Run-1: We Observed Mild Deviations!</a:t>
            </a:r>
            <a:endParaRPr lang="en-GB" sz="3900" dirty="0"/>
          </a:p>
        </p:txBody>
      </p:sp>
      <p:pic>
        <p:nvPicPr>
          <p:cNvPr id="6" name="Image 5" descr="Screen Shot 2016-02-26 at 17.53.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38200"/>
            <a:ext cx="8001000" cy="595649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881473" y="762000"/>
            <a:ext cx="180532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B. </a:t>
            </a:r>
            <a:r>
              <a:rPr lang="en-GB" dirty="0" err="1" smtClean="0"/>
              <a:t>Hooberman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524000" y="1676400"/>
            <a:ext cx="4724400" cy="304800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524000" y="2057400"/>
            <a:ext cx="4724400" cy="304800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524000" y="3352800"/>
            <a:ext cx="4724400" cy="304800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524000" y="3581400"/>
            <a:ext cx="4724400" cy="304800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6200" y="914400"/>
            <a:ext cx="179970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November 2015</a:t>
            </a:r>
            <a:endParaRPr lang="en-GB" sz="1800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5410200" y="914400"/>
            <a:ext cx="121920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Standard Model </a:t>
            </a:r>
            <a:r>
              <a:rPr lang="en-GB" sz="32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Measurements a@ </a:t>
            </a:r>
            <a:r>
              <a:rPr lang="en-GB" sz="32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7/813 </a:t>
            </a:r>
            <a:r>
              <a:rPr lang="en-GB" sz="32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TeV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Image 6" descr="Screen Shot 2016-10-20 at 22.12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62000"/>
            <a:ext cx="8001000" cy="549779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01903" y="6248400"/>
            <a:ext cx="769836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The Standard Model continues to prevail at the highest energies</a:t>
            </a:r>
            <a:r>
              <a:rPr lang="en-GB" dirty="0" smtClean="0"/>
              <a:t> !!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Screen Shot 2016-01-31 at 18.15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133600"/>
            <a:ext cx="8991600" cy="3548156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76200" y="1041737"/>
            <a:ext cx="64770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Excitement in December </a:t>
            </a:r>
            <a:r>
              <a:rPr lang="en-GB" dirty="0" smtClean="0">
                <a:solidFill>
                  <a:srgbClr val="0000FF"/>
                </a:solidFill>
              </a:rPr>
              <a:t>2015:… a moment of hope!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-&gt;Some excitement on an mild observed excess in both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  experiments for a </a:t>
            </a:r>
            <a:r>
              <a:rPr lang="en-GB" dirty="0" err="1" smtClean="0">
                <a:solidFill>
                  <a:srgbClr val="FF0000"/>
                </a:solidFill>
              </a:rPr>
              <a:t>diphoton</a:t>
            </a:r>
            <a:r>
              <a:rPr lang="en-GB" dirty="0" smtClean="0">
                <a:solidFill>
                  <a:srgbClr val="FF0000"/>
                </a:solidFill>
              </a:rPr>
              <a:t> mass of around 750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1828800" y="3886200"/>
            <a:ext cx="609600" cy="4572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6781800" y="3505200"/>
            <a:ext cx="609600" cy="4572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52400" y="5905381"/>
            <a:ext cx="8763001" cy="8002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Statistical fluctuation? A new resonance?   ???</a:t>
            </a:r>
          </a:p>
          <a:p>
            <a:r>
              <a:rPr lang="en-GB" sz="2200" dirty="0" err="1" smtClean="0">
                <a:solidFill>
                  <a:srgbClr val="FF0000"/>
                </a:solidFill>
              </a:rPr>
              <a:t>Moriond</a:t>
            </a:r>
            <a:r>
              <a:rPr lang="en-GB" sz="2200" dirty="0" smtClean="0">
                <a:solidFill>
                  <a:srgbClr val="FF0000"/>
                </a:solidFill>
              </a:rPr>
              <a:t>: CMS: 3.4 </a:t>
            </a:r>
            <a:r>
              <a:rPr lang="en-GB" sz="2200" dirty="0" err="1" smtClean="0">
                <a:solidFill>
                  <a:srgbClr val="FF0000"/>
                </a:solidFill>
              </a:rPr>
              <a:t>σ</a:t>
            </a:r>
            <a:r>
              <a:rPr lang="en-GB" sz="2200" dirty="0" smtClean="0">
                <a:solidFill>
                  <a:srgbClr val="FF0000"/>
                </a:solidFill>
              </a:rPr>
              <a:t> !   ATLAS up to 3.9 </a:t>
            </a:r>
            <a:r>
              <a:rPr lang="en-GB" sz="2200" dirty="0" err="1" smtClean="0">
                <a:solidFill>
                  <a:srgbClr val="FF0000"/>
                </a:solidFill>
              </a:rPr>
              <a:t>σ</a:t>
            </a:r>
            <a:r>
              <a:rPr lang="en-GB" sz="2200" dirty="0" smtClean="0">
                <a:solidFill>
                  <a:srgbClr val="FF0000"/>
                </a:solidFill>
              </a:rPr>
              <a:t> !!   </a:t>
            </a:r>
            <a:r>
              <a:rPr lang="en-GB" sz="2200" smtClean="0">
                <a:solidFill>
                  <a:srgbClr val="FF0000"/>
                </a:solidFill>
              </a:rPr>
              <a:t>(local </a:t>
            </a:r>
            <a:r>
              <a:rPr lang="en-GB" sz="2200" dirty="0" smtClean="0">
                <a:solidFill>
                  <a:srgbClr val="FF0000"/>
                </a:solidFill>
              </a:rPr>
              <a:t>significances) </a:t>
            </a:r>
            <a:endParaRPr lang="en-GB" sz="2200" dirty="0">
              <a:solidFill>
                <a:srgbClr val="0000F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752600" y="2133600"/>
            <a:ext cx="2283798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sz="1600" dirty="0" smtClean="0"/>
              <a:t>ATLAS-CONF-2015-081 </a:t>
            </a:r>
          </a:p>
          <a:p>
            <a:endParaRPr lang="en-GB" sz="1600" dirty="0"/>
          </a:p>
        </p:txBody>
      </p:sp>
      <p:sp>
        <p:nvSpPr>
          <p:cNvPr id="21" name="ZoneTexte 20"/>
          <p:cNvSpPr txBox="1"/>
          <p:nvPr/>
        </p:nvSpPr>
        <p:spPr>
          <a:xfrm>
            <a:off x="4800600" y="2133600"/>
            <a:ext cx="1744789" cy="58477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CMS </a:t>
            </a:r>
            <a:r>
              <a:rPr sz="1600" dirty="0" smtClean="0"/>
              <a:t>EXO-15-004 </a:t>
            </a:r>
          </a:p>
          <a:p>
            <a:r>
              <a:rPr sz="1600" dirty="0" smtClean="0"/>
              <a:t> </a:t>
            </a:r>
          </a:p>
          <a:p>
            <a:endParaRPr lang="en-GB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6648380" y="2133600"/>
            <a:ext cx="2495620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A totally unexpected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new particle???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1" name="Image 10" descr="Screen Shot 2016-06-23 at 13.08.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181600"/>
            <a:ext cx="3810000" cy="355600"/>
          </a:xfrm>
          <a:prstGeom prst="rect">
            <a:avLst/>
          </a:prstGeom>
        </p:spPr>
      </p:pic>
      <p:pic>
        <p:nvPicPr>
          <p:cNvPr id="12" name="Image 11" descr="Screen Shot 2016-06-23 at 13.10.1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212" y="762000"/>
            <a:ext cx="2351788" cy="1447800"/>
          </a:xfrm>
          <a:prstGeom prst="rect">
            <a:avLst/>
          </a:prstGeom>
        </p:spPr>
      </p:pic>
      <p:sp>
        <p:nvSpPr>
          <p:cNvPr id="14" name="Titre 1"/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A New Particle at 750 </a:t>
            </a:r>
            <a:r>
              <a:rPr kumimoji="0" lang="en-GB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GeV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:  X 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 pitchFamily="-84" charset="0"/>
                <a:cs typeface="Arial" pitchFamily="-84" charset="0"/>
              </a:rPr>
              <a:t>→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eorgia"/>
                <a:ea typeface="ＭＳ Ｐゴシック" charset="-128"/>
                <a:cs typeface="ＭＳ Ｐゴシック" charset="-128"/>
              </a:rPr>
              <a:t>γγ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eorgia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?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 smtClean="0"/>
              <a:t>This triggered &gt;540 </a:t>
            </a:r>
            <a:r>
              <a:rPr lang="en-GB" dirty="0" smtClean="0"/>
              <a:t>papers</a:t>
            </a:r>
            <a:endParaRPr lang="en-GB" dirty="0"/>
          </a:p>
        </p:txBody>
      </p:sp>
      <p:sp>
        <p:nvSpPr>
          <p:cNvPr id="13" name="ZoneTexte 12"/>
          <p:cNvSpPr txBox="1"/>
          <p:nvPr/>
        </p:nvSpPr>
        <p:spPr>
          <a:xfrm>
            <a:off x="914400" y="838200"/>
            <a:ext cx="598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Andre David: </a:t>
            </a:r>
            <a:r>
              <a:rPr lang="fr-FR" sz="1800" u="sng" dirty="0" smtClean="0"/>
              <a:t>http://jsfiddle.net/adavid/bk2tmc2m/show/</a:t>
            </a:r>
            <a:endParaRPr lang="en-GB" sz="1800" dirty="0"/>
          </a:p>
        </p:txBody>
      </p:sp>
      <p:sp>
        <p:nvSpPr>
          <p:cNvPr id="11" name="ZoneTexte 10"/>
          <p:cNvSpPr txBox="1"/>
          <p:nvPr/>
        </p:nvSpPr>
        <p:spPr>
          <a:xfrm>
            <a:off x="7162800" y="880646"/>
            <a:ext cx="1125629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27/8/2016</a:t>
            </a:r>
            <a:endParaRPr lang="en-GB" sz="1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3124200" y="1428690"/>
            <a:ext cx="470876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Constant rate of 2 papers/ working day!</a:t>
            </a:r>
            <a:endParaRPr lang="en-GB" dirty="0"/>
          </a:p>
        </p:txBody>
      </p:sp>
      <p:pic>
        <p:nvPicPr>
          <p:cNvPr id="9" name="Image 8" descr="Screen Shot 2016-08-28 at 15.08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6646"/>
            <a:ext cx="9144000" cy="449655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267200" y="5997714"/>
            <a:ext cx="4274703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… but (almost) no new entries since</a:t>
            </a:r>
          </a:p>
          <a:p>
            <a:r>
              <a:rPr lang="en-GB" dirty="0" smtClean="0"/>
              <a:t>    Friday 5/8/2016…</a:t>
            </a:r>
            <a:endParaRPr lang="en-GB" dirty="0"/>
          </a:p>
        </p:txBody>
      </p:sp>
      <p:pic>
        <p:nvPicPr>
          <p:cNvPr id="12" name="Espace réservé du contenu 3" descr="Screen Shot 2013-07-31 at 1.25.3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5800" y="2362200"/>
            <a:ext cx="2134542" cy="2108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4953000" y="4495800"/>
            <a:ext cx="4211409" cy="132343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Note: many of these papers</a:t>
            </a:r>
          </a:p>
          <a:p>
            <a:r>
              <a:rPr lang="en-GB" dirty="0" smtClean="0"/>
              <a:t>d</a:t>
            </a:r>
            <a:r>
              <a:rPr lang="en-GB" dirty="0" smtClean="0"/>
              <a:t>id not touch on Naturalness</a:t>
            </a:r>
          </a:p>
          <a:p>
            <a:pPr>
              <a:buFontTx/>
              <a:buChar char="-"/>
            </a:pPr>
            <a:r>
              <a:rPr lang="en-GB" dirty="0" smtClean="0"/>
              <a:t>But often </a:t>
            </a:r>
            <a:r>
              <a:rPr lang="en-GB" dirty="0" err="1" smtClean="0"/>
              <a:t>VLQs</a:t>
            </a:r>
            <a:r>
              <a:rPr lang="en-GB" dirty="0" smtClean="0"/>
              <a:t>/Composite </a:t>
            </a:r>
            <a:r>
              <a:rPr lang="en-GB" dirty="0" err="1" smtClean="0"/>
              <a:t>Higgses</a:t>
            </a:r>
            <a:endParaRPr lang="en-GB" dirty="0" smtClean="0"/>
          </a:p>
          <a:p>
            <a:r>
              <a:rPr lang="en-GB" dirty="0" smtClean="0"/>
              <a:t>needed to get the rates right!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A New Particle at 750 </a:t>
            </a:r>
            <a:r>
              <a:rPr kumimoji="0" lang="en-GB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GeV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:  X 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Arial" pitchFamily="-84" charset="0"/>
                <a:cs typeface="Arial" pitchFamily="-84" charset="0"/>
              </a:rPr>
              <a:t>→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eorgia"/>
                <a:ea typeface="ＭＳ Ｐゴシック" charset="-128"/>
                <a:cs typeface="ＭＳ Ｐゴシック" charset="-128"/>
              </a:rPr>
              <a:t>γγ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eorgia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?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914400"/>
            <a:ext cx="7483702" cy="49244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600" dirty="0" smtClean="0">
                <a:solidFill>
                  <a:srgbClr val="FF0000"/>
                </a:solidFill>
              </a:rPr>
              <a:t>What does the 2016 data say ?  (4 </a:t>
            </a:r>
            <a:r>
              <a:rPr lang="en-GB" sz="2600" dirty="0" err="1" smtClean="0">
                <a:solidFill>
                  <a:srgbClr val="FF0000"/>
                </a:solidFill>
              </a:rPr>
              <a:t>x</a:t>
            </a:r>
            <a:r>
              <a:rPr lang="en-GB" sz="2600" dirty="0" smtClean="0">
                <a:solidFill>
                  <a:srgbClr val="FF0000"/>
                </a:solidFill>
              </a:rPr>
              <a:t> 2015 data!!)</a:t>
            </a:r>
            <a:endParaRPr lang="en-GB" sz="2600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6200" y="5997714"/>
            <a:ext cx="9102622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So, not for this time, but a sign of new physics can be found any time now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We need only one significant deviation of the Standard Model to show the way!</a:t>
            </a:r>
          </a:p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74813" y="5481935"/>
            <a:ext cx="7402387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The excess is </a:t>
            </a:r>
            <a:r>
              <a:rPr lang="en-GB" sz="2400" dirty="0" smtClean="0">
                <a:solidFill>
                  <a:srgbClr val="FF0000"/>
                </a:solidFill>
              </a:rPr>
              <a:t>NOT</a:t>
            </a:r>
            <a:r>
              <a:rPr lang="en-GB" sz="2400" dirty="0" smtClean="0">
                <a:solidFill>
                  <a:srgbClr val="0000FF"/>
                </a:solidFill>
              </a:rPr>
              <a:t> seen in the new data from 2016!</a:t>
            </a:r>
            <a:endParaRPr lang="en-GB" sz="2400" dirty="0">
              <a:solidFill>
                <a:srgbClr val="0000FF"/>
              </a:solidFill>
            </a:endParaRPr>
          </a:p>
        </p:txBody>
      </p:sp>
      <p:pic>
        <p:nvPicPr>
          <p:cNvPr id="10" name="Image 9" descr="Screen Shot 2016-08-05 at 17.26.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3559302" cy="345097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391400" y="2362200"/>
            <a:ext cx="1070826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Spin-0</a:t>
            </a:r>
          </a:p>
          <a:p>
            <a:r>
              <a:rPr lang="en-GB" dirty="0" smtClean="0"/>
              <a:t>analysis</a:t>
            </a:r>
            <a:endParaRPr lang="en-GB" dirty="0"/>
          </a:p>
        </p:txBody>
      </p:sp>
      <p:sp>
        <p:nvSpPr>
          <p:cNvPr id="13" name="ZoneTexte 12"/>
          <p:cNvSpPr txBox="1"/>
          <p:nvPr/>
        </p:nvSpPr>
        <p:spPr>
          <a:xfrm>
            <a:off x="7696200" y="914400"/>
            <a:ext cx="1096249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News at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ICHEP!!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495800" y="1600200"/>
            <a:ext cx="1937099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CMS-EXO-16-027</a:t>
            </a:r>
            <a:endParaRPr lang="en-GB" sz="1800" dirty="0"/>
          </a:p>
        </p:txBody>
      </p:sp>
      <p:pic>
        <p:nvPicPr>
          <p:cNvPr id="17" name="Image 16" descr="Screen Shot 2016-08-14 at 13.35.5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905000"/>
            <a:ext cx="3612813" cy="3429000"/>
          </a:xfrm>
          <a:prstGeom prst="rect">
            <a:avLst/>
          </a:prstGeom>
        </p:spPr>
      </p:pic>
      <p:pic>
        <p:nvPicPr>
          <p:cNvPr id="18" name="Image 17" descr="Screen Shot 2016-08-07 at 11.00.3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3505200"/>
            <a:ext cx="2209800" cy="1270304"/>
          </a:xfrm>
          <a:prstGeom prst="rect">
            <a:avLst/>
          </a:prstGeom>
        </p:spPr>
      </p:pic>
      <p:sp>
        <p:nvSpPr>
          <p:cNvPr id="19" name="Bouton d'action : Aide 18">
            <a:hlinkClick r:id="" action="ppaction://noaction" highlightClick="1"/>
          </p:cNvPr>
          <p:cNvSpPr/>
          <p:nvPr/>
        </p:nvSpPr>
        <p:spPr bwMode="auto">
          <a:xfrm>
            <a:off x="7162800" y="3505200"/>
            <a:ext cx="509016" cy="661416"/>
          </a:xfrm>
          <a:prstGeom prst="actionButtonHelp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914400" y="1524000"/>
            <a:ext cx="2279741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ATLAS-CONF</a:t>
            </a:r>
            <a:r>
              <a:rPr lang="en-GB" sz="1800" dirty="0" smtClean="0"/>
              <a:t>-16</a:t>
            </a:r>
            <a:r>
              <a:rPr lang="en-GB" sz="1800" dirty="0" smtClean="0"/>
              <a:t>-</a:t>
            </a:r>
            <a:r>
              <a:rPr lang="en-GB" sz="1800" dirty="0" smtClean="0"/>
              <a:t>055</a:t>
            </a:r>
            <a:endParaRPr lang="en-GB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2"/>
          <p:cNvSpPr txBox="1">
            <a:spLocks noChangeArrowheads="1"/>
          </p:cNvSpPr>
          <p:nvPr/>
        </p:nvSpPr>
        <p:spPr bwMode="auto">
          <a:xfrm>
            <a:off x="2945423" y="-30163"/>
            <a:ext cx="34962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  <a:ea typeface="ＭＳ Ｐゴシック" charset="-128"/>
                <a:cs typeface="ＭＳ Ｐゴシック" charset="-128"/>
              </a:rPr>
              <a:t>Beyond the Higgs Boson </a:t>
            </a:r>
          </a:p>
        </p:txBody>
      </p:sp>
      <p:pic>
        <p:nvPicPr>
          <p:cNvPr id="63493" name="Picture 3" descr="darkmatte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169" y="0"/>
            <a:ext cx="9636369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Rectangle 4"/>
          <p:cNvSpPr>
            <a:spLocks noChangeArrowheads="1"/>
          </p:cNvSpPr>
          <p:nvPr/>
        </p:nvSpPr>
        <p:spPr bwMode="auto">
          <a:xfrm>
            <a:off x="7025054" y="6553200"/>
            <a:ext cx="22236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Picture from Marusa Bradac</a:t>
            </a:r>
            <a:endParaRPr lang="en-US" sz="2400">
              <a:solidFill>
                <a:schemeClr val="tx1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3497" name="Text Box 7"/>
          <p:cNvSpPr txBox="1">
            <a:spLocks noChangeArrowheads="1"/>
          </p:cNvSpPr>
          <p:nvPr/>
        </p:nvSpPr>
        <p:spPr bwMode="auto">
          <a:xfrm>
            <a:off x="0" y="304800"/>
            <a:ext cx="9292402" cy="646331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0000CC"/>
                </a:solidFill>
                <a:latin typeface="Arial" charset="0"/>
              </a:rPr>
              <a:t>Supersymmetry</a:t>
            </a:r>
            <a:r>
              <a:rPr lang="en-US" sz="3600" dirty="0">
                <a:solidFill>
                  <a:srgbClr val="0000CC"/>
                </a:solidFill>
                <a:latin typeface="Arial" charset="0"/>
              </a:rPr>
              <a:t>: a new symmetry in </a:t>
            </a:r>
            <a:r>
              <a:rPr lang="en-US" sz="3600" dirty="0" smtClean="0">
                <a:solidFill>
                  <a:srgbClr val="0000CC"/>
                </a:solidFill>
                <a:latin typeface="Arial" charset="0"/>
              </a:rPr>
              <a:t>Nature? </a:t>
            </a:r>
            <a:endParaRPr lang="en-US" sz="3600" dirty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3382280" name="Picture 8" descr="x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369" y="4191000"/>
            <a:ext cx="4079631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2281" name="Text Box 9"/>
          <p:cNvSpPr txBox="1">
            <a:spLocks noChangeArrowheads="1"/>
          </p:cNvSpPr>
          <p:nvPr/>
        </p:nvSpPr>
        <p:spPr bwMode="auto">
          <a:xfrm>
            <a:off x="603738" y="6562726"/>
            <a:ext cx="3927014" cy="369332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CC"/>
                </a:solidFill>
                <a:latin typeface="Arial" charset="0"/>
              </a:rPr>
              <a:t>SUSY particle production at the LHC</a:t>
            </a:r>
          </a:p>
        </p:txBody>
      </p:sp>
      <p:sp>
        <p:nvSpPr>
          <p:cNvPr id="3382282" name="Oval 10"/>
          <p:cNvSpPr>
            <a:spLocks noChangeArrowheads="1"/>
          </p:cNvSpPr>
          <p:nvPr/>
        </p:nvSpPr>
        <p:spPr bwMode="auto">
          <a:xfrm>
            <a:off x="2672861" y="4114800"/>
            <a:ext cx="422031" cy="4572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82283" name="Oval 11"/>
          <p:cNvSpPr>
            <a:spLocks noChangeArrowheads="1"/>
          </p:cNvSpPr>
          <p:nvPr/>
        </p:nvSpPr>
        <p:spPr bwMode="auto">
          <a:xfrm>
            <a:off x="2672861" y="5181600"/>
            <a:ext cx="422031" cy="4572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82284" name="Line 12"/>
          <p:cNvSpPr>
            <a:spLocks noChangeShapeType="1"/>
          </p:cNvSpPr>
          <p:nvPr/>
        </p:nvSpPr>
        <p:spPr bwMode="auto">
          <a:xfrm flipV="1">
            <a:off x="3094893" y="3962400"/>
            <a:ext cx="1477108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82285" name="Line 13"/>
          <p:cNvSpPr>
            <a:spLocks noChangeShapeType="1"/>
          </p:cNvSpPr>
          <p:nvPr/>
        </p:nvSpPr>
        <p:spPr bwMode="auto">
          <a:xfrm flipV="1">
            <a:off x="3048000" y="3962400"/>
            <a:ext cx="1600200" cy="1447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82286" name="Text Box 14"/>
          <p:cNvSpPr txBox="1">
            <a:spLocks noChangeArrowheads="1"/>
          </p:cNvSpPr>
          <p:nvPr/>
        </p:nvSpPr>
        <p:spPr bwMode="auto">
          <a:xfrm>
            <a:off x="4572000" y="3581400"/>
            <a:ext cx="4161741" cy="707886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CC"/>
                </a:solidFill>
                <a:latin typeface="Arial" charset="0"/>
              </a:rPr>
              <a:t>Candidate particles for Dark Matter</a:t>
            </a:r>
          </a:p>
          <a:p>
            <a:r>
              <a:rPr lang="en-US">
                <a:solidFill>
                  <a:srgbClr val="CC0000"/>
                </a:solidFill>
                <a:latin typeface="Arial" charset="0"/>
                <a:sym typeface="Symbol" charset="2"/>
              </a:rPr>
              <a:t> Produce Dark Matter in the lab</a:t>
            </a:r>
          </a:p>
        </p:txBody>
      </p:sp>
      <p:pic>
        <p:nvPicPr>
          <p:cNvPr id="14" name="Picture 4" descr="PotterCarto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4572000"/>
            <a:ext cx="3266343" cy="221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257800" y="4343400"/>
            <a:ext cx="3993401" cy="707886"/>
          </a:xfrm>
          <a:prstGeom prst="rect">
            <a:avLst/>
          </a:prstGeom>
          <a:solidFill>
            <a:schemeClr val="accent3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“One day all these trees will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be </a:t>
            </a:r>
            <a:r>
              <a:rPr lang="en-US" dirty="0">
                <a:solidFill>
                  <a:srgbClr val="FF0000"/>
                </a:solidFill>
              </a:rPr>
              <a:t>SUSY phenomenology papers”</a:t>
            </a:r>
          </a:p>
        </p:txBody>
      </p:sp>
      <p:pic>
        <p:nvPicPr>
          <p:cNvPr id="16" name="Image 15" descr="Screen Shot 2016-07-03 at 11.22.5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990600"/>
            <a:ext cx="5257800" cy="2496181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010400" y="1828800"/>
            <a:ext cx="2346591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 answer to the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hierarchy problem?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 bwMode="auto">
          <a:xfrm>
            <a:off x="0" y="-152400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SUSY</a:t>
            </a:r>
            <a:r>
              <a:rPr kumimoji="0" lang="en-GB" sz="36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Searches: No signal yet to date…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643824" y="6062246"/>
            <a:ext cx="1738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CMS-SUS-11-015</a:t>
            </a:r>
            <a:endParaRPr lang="en-GB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715000" y="1554301"/>
            <a:ext cx="3250033" cy="3170099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So</a:t>
            </a:r>
            <a:r>
              <a:rPr lang="en-GB" dirty="0" smtClean="0">
                <a:solidFill>
                  <a:srgbClr val="0000FF"/>
                </a:solidFill>
              </a:rPr>
              <a:t> far </a:t>
            </a:r>
            <a:r>
              <a:rPr lang="en-GB" dirty="0" smtClean="0">
                <a:solidFill>
                  <a:srgbClr val="FF0000"/>
                </a:solidFill>
              </a:rPr>
              <a:t>NO</a:t>
            </a:r>
            <a:r>
              <a:rPr lang="en-GB" dirty="0" smtClean="0">
                <a:solidFill>
                  <a:srgbClr val="0000FF"/>
                </a:solidFill>
              </a:rPr>
              <a:t> clear signal of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supersymmetric</a:t>
            </a:r>
            <a:r>
              <a:rPr lang="en-GB" dirty="0" smtClean="0">
                <a:solidFill>
                  <a:srgbClr val="FF0000"/>
                </a:solidFill>
              </a:rPr>
              <a:t> particles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has been found</a:t>
            </a:r>
          </a:p>
          <a:p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We</a:t>
            </a:r>
            <a:r>
              <a:rPr lang="en-GB" dirty="0" smtClean="0">
                <a:solidFill>
                  <a:srgbClr val="0000FF"/>
                </a:solidFill>
              </a:rPr>
              <a:t> can exclude regions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where the new particles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could exist.</a:t>
            </a:r>
          </a:p>
          <a:p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Searches</a:t>
            </a:r>
            <a:r>
              <a:rPr lang="en-GB" dirty="0" smtClean="0">
                <a:solidFill>
                  <a:srgbClr val="0000FF"/>
                </a:solidFill>
              </a:rPr>
              <a:t> will continue for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the </a:t>
            </a:r>
            <a:r>
              <a:rPr lang="en-GB" dirty="0" smtClean="0">
                <a:solidFill>
                  <a:srgbClr val="FF0000"/>
                </a:solidFill>
              </a:rPr>
              <a:t>higher energy </a:t>
            </a:r>
            <a:r>
              <a:rPr lang="en-GB" dirty="0" smtClean="0">
                <a:solidFill>
                  <a:srgbClr val="FF0000"/>
                </a:solidFill>
              </a:rPr>
              <a:t>in </a:t>
            </a:r>
            <a:r>
              <a:rPr lang="en-GB" dirty="0" smtClean="0">
                <a:solidFill>
                  <a:srgbClr val="FF0000"/>
                </a:solidFill>
              </a:rPr>
              <a:t>run-2</a:t>
            </a:r>
            <a:endParaRPr lang="en-GB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19" name="ZoneTexte 18"/>
          <p:cNvSpPr txBox="1"/>
          <p:nvPr/>
        </p:nvSpPr>
        <p:spPr>
          <a:xfrm>
            <a:off x="384558" y="5486400"/>
            <a:ext cx="8443437" cy="12311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"/>
              </a:rPr>
              <a:t>Plenty of searches ongoing: with jets, leptons, photons, W/Z,</a:t>
            </a:r>
          </a:p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"/>
              </a:rPr>
              <a:t>top, Higgs, with and without large missing transverse energy</a:t>
            </a:r>
          </a:p>
          <a:p>
            <a:pPr>
              <a:defRPr/>
            </a:pPr>
            <a:r>
              <a:rPr lang="en-US" sz="2600" dirty="0" smtClean="0">
                <a:solidFill>
                  <a:srgbClr val="0000FF"/>
                </a:solidFill>
                <a:latin typeface="Arial"/>
              </a:rPr>
              <a:t>Also special searches for contrived model regions </a:t>
            </a:r>
            <a:r>
              <a:rPr lang="en-US" sz="2200" dirty="0" smtClean="0">
                <a:solidFill>
                  <a:srgbClr val="0000FF"/>
                </a:solidFill>
                <a:latin typeface="Arial"/>
              </a:rPr>
              <a:t>    </a:t>
            </a:r>
            <a:endParaRPr lang="en-US" sz="2200" dirty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12" name="Image 11" descr="Screen Shot 2013-08-02 at 11.20.1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1371600"/>
            <a:ext cx="5460817" cy="37338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914400" y="4038600"/>
            <a:ext cx="1182911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excluded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514600" y="2362200"/>
            <a:ext cx="104365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allowed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81000" y="971490"/>
            <a:ext cx="597363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Interpretation of the searches in MSUGRA/CMSSM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reen shot 2011-11-07 at 4.07.3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838199"/>
            <a:ext cx="5943600" cy="5867401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152400" y="-152400"/>
            <a:ext cx="86868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What</a:t>
            </a:r>
            <a:r>
              <a:rPr kumimoji="0" lang="fr-FR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fr-FR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is</a:t>
            </a:r>
            <a:r>
              <a:rPr lang="fr-FR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fr-FR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really</a:t>
            </a:r>
            <a:r>
              <a:rPr lang="fr-FR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fr-FR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needed</a:t>
            </a:r>
            <a:r>
              <a:rPr lang="fr-FR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fr-FR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from</a:t>
            </a:r>
            <a:r>
              <a:rPr lang="fr-FR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SUSY?</a:t>
            </a:r>
            <a:endParaRPr kumimoji="0" lang="fr-FR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8600" y="1371600"/>
            <a:ext cx="21001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N. </a:t>
            </a:r>
            <a:r>
              <a:rPr lang="en-GB" dirty="0" err="1" smtClean="0"/>
              <a:t>Arkani</a:t>
            </a:r>
            <a:r>
              <a:rPr lang="en-GB" dirty="0" smtClean="0"/>
              <a:t>-Ahmed</a:t>
            </a:r>
          </a:p>
          <a:p>
            <a:r>
              <a:rPr lang="en-GB" dirty="0" smtClean="0"/>
              <a:t>CERN Nov 2011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497647" y="2057400"/>
            <a:ext cx="2626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a</a:t>
            </a:r>
            <a:r>
              <a:rPr lang="en-GB" sz="1800" dirty="0" smtClean="0"/>
              <a:t>nd many many more ..</a:t>
            </a:r>
            <a:endParaRPr lang="en-GB" sz="1800" dirty="0"/>
          </a:p>
        </p:txBody>
      </p:sp>
      <p:sp>
        <p:nvSpPr>
          <p:cNvPr id="8" name="ZoneTexte 7"/>
          <p:cNvSpPr txBox="1"/>
          <p:nvPr/>
        </p:nvSpPr>
        <p:spPr>
          <a:xfrm>
            <a:off x="0" y="2743200"/>
            <a:ext cx="2717911" cy="101566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LHC data end 2011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Stops &gt; 200</a:t>
            </a:r>
            <a:r>
              <a:rPr lang="en-GB" dirty="0" smtClean="0">
                <a:solidFill>
                  <a:srgbClr val="0000FF"/>
                </a:solidFill>
              </a:rPr>
              <a:t>-300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err="1" smtClean="0">
                <a:solidFill>
                  <a:srgbClr val="0000FF"/>
                </a:solidFill>
              </a:rPr>
              <a:t>Gluino</a:t>
            </a:r>
            <a:r>
              <a:rPr lang="en-GB" dirty="0" smtClean="0">
                <a:solidFill>
                  <a:srgbClr val="0000FF"/>
                </a:solidFill>
              </a:rPr>
              <a:t> &gt; 600</a:t>
            </a:r>
            <a:r>
              <a:rPr lang="en-GB" dirty="0" smtClean="0">
                <a:solidFill>
                  <a:srgbClr val="0000FF"/>
                </a:solidFill>
              </a:rPr>
              <a:t>-800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3810000"/>
            <a:ext cx="3053164" cy="255454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Moving away from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constrained SUSY models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to ‘natural’ models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Natural SUSY survived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LHC so far, but we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are getting close to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push it to its limits!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6200" y="762000"/>
            <a:ext cx="289198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/>
              <a:t>End 2011: Revision!</a:t>
            </a:r>
            <a:endParaRPr lang="en-GB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76200" y="6477000"/>
            <a:ext cx="4483619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Also:Barbieri</a:t>
            </a:r>
            <a:r>
              <a:rPr lang="en-GB" sz="1600" dirty="0" smtClean="0"/>
              <a:t> &amp; </a:t>
            </a:r>
            <a:r>
              <a:rPr lang="en-GB" sz="1600" dirty="0" err="1" smtClean="0"/>
              <a:t>Giudice</a:t>
            </a:r>
            <a:r>
              <a:rPr lang="en-GB" sz="1600" dirty="0" smtClean="0"/>
              <a:t> (1988): Natural Models!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381000" y="-152400"/>
            <a:ext cx="8610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Gluino</a:t>
            </a: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Searches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" name="Image 7" descr="Screen Shot 2016-08-14 at 21.50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067800" cy="1930400"/>
          </a:xfrm>
          <a:prstGeom prst="rect">
            <a:avLst/>
          </a:prstGeom>
        </p:spPr>
      </p:pic>
      <p:pic>
        <p:nvPicPr>
          <p:cNvPr id="9" name="Image 8" descr="Screen Shot 2016-08-14 at 21.51.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479" y="2895600"/>
            <a:ext cx="2707321" cy="27432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52400" y="5613737"/>
            <a:ext cx="89916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Within the context of the SMS: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Exclude with masses up to 1900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r>
              <a:rPr lang="en-GB" dirty="0" smtClean="0">
                <a:solidFill>
                  <a:srgbClr val="FF0000"/>
                </a:solidFill>
              </a:rPr>
              <a:t> for </a:t>
            </a:r>
            <a:r>
              <a:rPr lang="en-GB" dirty="0" err="1" smtClean="0">
                <a:solidFill>
                  <a:srgbClr val="FF0000"/>
                </a:solidFill>
              </a:rPr>
              <a:t>neutralino</a:t>
            </a:r>
            <a:r>
              <a:rPr lang="en-GB" dirty="0" smtClean="0">
                <a:solidFill>
                  <a:srgbClr val="FF0000"/>
                </a:solidFill>
              </a:rPr>
              <a:t> masses up to 800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Sensitivity is like</a:t>
            </a:r>
            <a:r>
              <a:rPr lang="en-GB" dirty="0" smtClean="0">
                <a:solidFill>
                  <a:srgbClr val="0000FF"/>
                </a:solidFill>
              </a:rPr>
              <a:t> 400</a:t>
            </a:r>
            <a:r>
              <a:rPr lang="en-GB" dirty="0" smtClean="0">
                <a:solidFill>
                  <a:srgbClr val="0000FF"/>
                </a:solidFill>
              </a:rPr>
              <a:t>-500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r>
              <a:rPr lang="en-GB" dirty="0" smtClean="0">
                <a:solidFill>
                  <a:srgbClr val="0000FF"/>
                </a:solidFill>
              </a:rPr>
              <a:t> better than Run-1 reach</a:t>
            </a:r>
          </a:p>
        </p:txBody>
      </p:sp>
      <p:pic>
        <p:nvPicPr>
          <p:cNvPr id="14" name="Image 13" descr="Screen Shot 2016-08-30 at 11.37.2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895600"/>
            <a:ext cx="2776791" cy="27432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257800" y="2590800"/>
            <a:ext cx="367442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Interpretation in simplified models</a:t>
            </a:r>
            <a:endParaRPr lang="en-GB" sz="1800" dirty="0"/>
          </a:p>
        </p:txBody>
      </p:sp>
      <p:pic>
        <p:nvPicPr>
          <p:cNvPr id="12" name="Image 11" descr="Screen Shot 2016-10-18 at 17.15.4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2895600"/>
            <a:ext cx="3505200" cy="2743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-12700"/>
            <a:ext cx="9182100" cy="6896100"/>
          </a:xfrm>
          <a:prstGeom prst="rect">
            <a:avLst/>
          </a:prstGeom>
          <a:gradFill flip="none" rotWithShape="1">
            <a:gsLst>
              <a:gs pos="22000">
                <a:schemeClr val="tx1"/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943600" y="838200"/>
            <a:ext cx="2984500" cy="754859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reflection stA="50000" endPos="70000" dir="5400000" sy="-100000" algn="bl" rotWithShape="0"/>
                </a:effectLst>
                <a:latin typeface="Tahoma"/>
                <a:cs typeface="Tahoma"/>
              </a:rPr>
              <a:t>Outline</a:t>
            </a:r>
            <a:endParaRPr lang="en-US" dirty="0">
              <a:solidFill>
                <a:schemeClr val="bg1"/>
              </a:solidFill>
              <a:effectLst>
                <a:reflection stA="50000" endPos="70000" dir="5400000" sy="-100000" algn="bl" rotWithShape="0"/>
              </a:effectLst>
              <a:latin typeface="Tahoma"/>
              <a:cs typeface="Tahom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800600" y="1676400"/>
            <a:ext cx="4800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  </a:t>
            </a:r>
            <a:r>
              <a:rPr lang="en-GB" sz="2800" dirty="0" smtClean="0">
                <a:solidFill>
                  <a:schemeClr val="bg1"/>
                </a:solidFill>
              </a:rPr>
              <a:t>Introduction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smtClean="0">
                <a:solidFill>
                  <a:schemeClr val="bg1"/>
                </a:solidFill>
              </a:rPr>
              <a:t>SUSY searches for stop, </a:t>
            </a:r>
          </a:p>
          <a:p>
            <a:pPr>
              <a:spcBef>
                <a:spcPts val="200"/>
              </a:spcBef>
            </a:pPr>
            <a:r>
              <a:rPr lang="en-GB" sz="2800" dirty="0" smtClean="0">
                <a:solidFill>
                  <a:schemeClr val="bg1"/>
                </a:solidFill>
              </a:rPr>
              <a:t>   </a:t>
            </a:r>
            <a:r>
              <a:rPr lang="en-GB" sz="2800" dirty="0" err="1" smtClean="0">
                <a:solidFill>
                  <a:schemeClr val="bg1"/>
                </a:solidFill>
              </a:rPr>
              <a:t>sbottom</a:t>
            </a:r>
            <a:r>
              <a:rPr lang="en-GB" sz="2800" dirty="0" smtClean="0">
                <a:solidFill>
                  <a:schemeClr val="bg1"/>
                </a:solidFill>
              </a:rPr>
              <a:t> and </a:t>
            </a:r>
            <a:r>
              <a:rPr lang="en-GB" sz="2800" dirty="0" err="1" smtClean="0">
                <a:solidFill>
                  <a:schemeClr val="bg1"/>
                </a:solidFill>
              </a:rPr>
              <a:t>gluinos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T</a:t>
            </a:r>
            <a:r>
              <a:rPr lang="en-GB" sz="2800" dirty="0" smtClean="0">
                <a:solidFill>
                  <a:schemeClr val="bg1"/>
                </a:solidFill>
              </a:rPr>
              <a:t>op partner searches and</a:t>
            </a:r>
          </a:p>
          <a:p>
            <a:pPr>
              <a:spcBef>
                <a:spcPts val="200"/>
              </a:spcBef>
            </a:pPr>
            <a:r>
              <a:rPr lang="en-GB" sz="2800" dirty="0" smtClean="0">
                <a:solidFill>
                  <a:schemeClr val="bg1"/>
                </a:solidFill>
              </a:rPr>
              <a:t>  heavy resonances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Properties of the Higgs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Extra </a:t>
            </a:r>
            <a:r>
              <a:rPr lang="en-GB" sz="2800" dirty="0" smtClean="0">
                <a:solidFill>
                  <a:schemeClr val="bg1"/>
                </a:solidFill>
              </a:rPr>
              <a:t>Dimensions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Other channels (-&gt; A. </a:t>
            </a:r>
          </a:p>
          <a:p>
            <a:pPr>
              <a:spcBef>
                <a:spcPts val="200"/>
              </a:spcBef>
            </a:pPr>
            <a:r>
              <a:rPr lang="en-GB" sz="2800" dirty="0" smtClean="0">
                <a:solidFill>
                  <a:schemeClr val="bg1"/>
                </a:solidFill>
              </a:rPr>
              <a:t>   Haas tomorrow)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accent3"/>
                </a:solidFill>
              </a:rPr>
              <a:t> Summary</a:t>
            </a:r>
            <a:r>
              <a:rPr lang="en-GB" sz="2800" dirty="0" smtClean="0">
                <a:solidFill>
                  <a:schemeClr val="accent3"/>
                </a:solidFill>
              </a:rPr>
              <a:t>/Outlook</a:t>
            </a:r>
          </a:p>
          <a:p>
            <a:pPr>
              <a:spcBef>
                <a:spcPts val="200"/>
              </a:spcBef>
            </a:pPr>
            <a:endParaRPr lang="en-GB" sz="2800" dirty="0" smtClean="0">
              <a:solidFill>
                <a:schemeClr val="bg1"/>
              </a:solidFill>
            </a:endParaRPr>
          </a:p>
          <a:p>
            <a:pPr>
              <a:spcBef>
                <a:spcPts val="200"/>
              </a:spcBef>
            </a:pPr>
            <a:endParaRPr lang="en-GB" sz="2800" dirty="0" smtClean="0">
              <a:solidFill>
                <a:schemeClr val="bg1"/>
              </a:solidFill>
            </a:endParaRPr>
          </a:p>
          <a:p>
            <a:pPr>
              <a:spcBef>
                <a:spcPts val="200"/>
              </a:spcBef>
            </a:pPr>
            <a:endParaRPr lang="en-GB" sz="2800" dirty="0" smtClean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7" name="Espace réservé du contenu 3" descr="Screen Shot 2016-08-12 at 18.27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81000" y="457200"/>
            <a:ext cx="314294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350846" y="5181600"/>
            <a:ext cx="31822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Data from ATLAS and CMS</a:t>
            </a:r>
          </a:p>
          <a:p>
            <a:r>
              <a:rPr lang="en-GB" dirty="0" smtClean="0"/>
              <a:t>Similar results from both </a:t>
            </a:r>
          </a:p>
          <a:p>
            <a:r>
              <a:rPr lang="en-GB" dirty="0" smtClean="0"/>
              <a:t>experiments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 bwMode="auto">
          <a:xfrm>
            <a:off x="381000" y="-152400"/>
            <a:ext cx="8610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Stop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Production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Image 3" descr="Screen Shot 2016-10-18 at 17.21.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914400"/>
            <a:ext cx="2438400" cy="17589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52400" y="914401"/>
            <a:ext cx="647700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Signature</a:t>
            </a:r>
            <a:r>
              <a:rPr lang="en-GB" dirty="0" smtClean="0">
                <a:solidFill>
                  <a:srgbClr val="0000FF"/>
                </a:solidFill>
              </a:rPr>
              <a:t>: </a:t>
            </a:r>
            <a:r>
              <a:rPr lang="en-GB" dirty="0" err="1" smtClean="0">
                <a:solidFill>
                  <a:srgbClr val="0000FF"/>
                </a:solidFill>
              </a:rPr>
              <a:t>flavored</a:t>
            </a:r>
            <a:r>
              <a:rPr lang="en-GB" dirty="0" smtClean="0">
                <a:solidFill>
                  <a:srgbClr val="0000FF"/>
                </a:solidFill>
              </a:rPr>
              <a:t> decay via </a:t>
            </a:r>
            <a:r>
              <a:rPr lang="en-GB" dirty="0" err="1" smtClean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(*). Final states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classified according to W decay mode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Analyses</a:t>
            </a:r>
            <a:r>
              <a:rPr lang="en-GB" dirty="0" smtClean="0">
                <a:solidFill>
                  <a:srgbClr val="0000FF"/>
                </a:solidFill>
              </a:rPr>
              <a:t> using top and </a:t>
            </a:r>
            <a:r>
              <a:rPr lang="en-GB" dirty="0" err="1" smtClean="0">
                <a:solidFill>
                  <a:srgbClr val="0000FF"/>
                </a:solidFill>
              </a:rPr>
              <a:t>b</a:t>
            </a:r>
            <a:r>
              <a:rPr lang="en-GB" dirty="0" smtClean="0">
                <a:solidFill>
                  <a:srgbClr val="0000FF"/>
                </a:solidFill>
              </a:rPr>
              <a:t> taggers, typically final states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sz="1800" dirty="0" err="1" smtClean="0">
                <a:solidFill>
                  <a:srgbClr val="0000FF"/>
                </a:solidFill>
              </a:rPr>
              <a:t>Jets+MET</a:t>
            </a:r>
            <a:r>
              <a:rPr lang="en-GB" sz="1800" dirty="0" smtClean="0">
                <a:solidFill>
                  <a:srgbClr val="0000FF"/>
                </a:solidFill>
              </a:rPr>
              <a:t>, </a:t>
            </a:r>
            <a:r>
              <a:rPr lang="en-GB" sz="1800" dirty="0" err="1" smtClean="0">
                <a:solidFill>
                  <a:srgbClr val="0000FF"/>
                </a:solidFill>
              </a:rPr>
              <a:t>Jets+lepton(s)+MET</a:t>
            </a:r>
            <a:r>
              <a:rPr lang="en-GB" sz="1800" dirty="0" smtClean="0">
                <a:solidFill>
                  <a:srgbClr val="0000FF"/>
                </a:solidFill>
              </a:rPr>
              <a:t>, </a:t>
            </a:r>
            <a:r>
              <a:rPr lang="en-GB" sz="1800" dirty="0" err="1" smtClean="0">
                <a:solidFill>
                  <a:srgbClr val="0000FF"/>
                </a:solidFill>
              </a:rPr>
              <a:t>Jets+Z+MET</a:t>
            </a:r>
            <a:r>
              <a:rPr lang="en-GB" sz="1800" dirty="0" smtClean="0">
                <a:solidFill>
                  <a:srgbClr val="0000FF"/>
                </a:solidFill>
              </a:rPr>
              <a:t>, </a:t>
            </a:r>
            <a:r>
              <a:rPr lang="en-GB" sz="1800" dirty="0" err="1" smtClean="0">
                <a:solidFill>
                  <a:srgbClr val="0000FF"/>
                </a:solidFill>
              </a:rPr>
              <a:t>Taus+MET</a:t>
            </a:r>
            <a:r>
              <a:rPr lang="en-GB" sz="1800" dirty="0" smtClean="0">
                <a:solidFill>
                  <a:srgbClr val="0000FF"/>
                </a:solidFill>
              </a:rPr>
              <a:t>…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Different</a:t>
            </a:r>
            <a:r>
              <a:rPr lang="en-GB" dirty="0" smtClean="0">
                <a:solidFill>
                  <a:srgbClr val="FF0000"/>
                </a:solidFill>
              </a:rPr>
              <a:t> approaches in different regions of the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 phase space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endParaRPr lang="en-GB" baseline="-25000" dirty="0" smtClean="0">
              <a:solidFill>
                <a:srgbClr val="0000FF"/>
              </a:solidFill>
            </a:endParaRPr>
          </a:p>
        </p:txBody>
      </p:sp>
      <p:pic>
        <p:nvPicPr>
          <p:cNvPr id="8" name="Image 7" descr="Screen Shot 2016-10-18 at 17.41.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71800"/>
            <a:ext cx="8737600" cy="29464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6200" y="6153090"/>
            <a:ext cx="888621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Increasing number of methods used to search for stop quarks over the years 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 bwMode="auto">
          <a:xfrm>
            <a:off x="381000" y="-152400"/>
            <a:ext cx="8610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Stop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Production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Image 3" descr="Screen Shot 2016-10-18 at 17.47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80100"/>
            <a:ext cx="2070100" cy="977900"/>
          </a:xfrm>
          <a:prstGeom prst="rect">
            <a:avLst/>
          </a:prstGeom>
        </p:spPr>
      </p:pic>
      <p:pic>
        <p:nvPicPr>
          <p:cNvPr id="5" name="Image 4" descr="Screen Shot 2016-10-18 at 17.49.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838200"/>
            <a:ext cx="2269980" cy="1536700"/>
          </a:xfrm>
          <a:prstGeom prst="rect">
            <a:avLst/>
          </a:prstGeom>
        </p:spPr>
      </p:pic>
      <p:pic>
        <p:nvPicPr>
          <p:cNvPr id="6" name="Image 5" descr="Screen Shot 2016-10-18 at 17.49.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514600"/>
            <a:ext cx="4413192" cy="3352800"/>
          </a:xfrm>
          <a:prstGeom prst="rect">
            <a:avLst/>
          </a:prstGeom>
        </p:spPr>
      </p:pic>
      <p:pic>
        <p:nvPicPr>
          <p:cNvPr id="7" name="Image 6" descr="Screen Shot 2016-10-18 at 17.49.2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03" y="2514600"/>
            <a:ext cx="3334797" cy="30734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28600" y="990600"/>
            <a:ext cx="5892985" cy="135421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FF0000"/>
                </a:solidFill>
              </a:rPr>
              <a:t>Example: </a:t>
            </a:r>
            <a:r>
              <a:rPr lang="en-GB" sz="2200" dirty="0" err="1" smtClean="0">
                <a:solidFill>
                  <a:srgbClr val="FF0000"/>
                </a:solidFill>
              </a:rPr>
              <a:t>hadronic</a:t>
            </a:r>
            <a:r>
              <a:rPr lang="en-GB" sz="2200" dirty="0" smtClean="0">
                <a:solidFill>
                  <a:srgbClr val="FF0000"/>
                </a:solidFill>
              </a:rPr>
              <a:t> search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Optimization for low and high </a:t>
            </a:r>
            <a:r>
              <a:rPr lang="en-GB" dirty="0" err="1" smtClean="0">
                <a:solidFill>
                  <a:srgbClr val="0000FF"/>
                </a:solidFill>
              </a:rPr>
              <a:t>Δm</a:t>
            </a:r>
            <a:r>
              <a:rPr lang="en-GB" dirty="0" smtClean="0">
                <a:solidFill>
                  <a:srgbClr val="0000FF"/>
                </a:solidFill>
              </a:rPr>
              <a:t> (stop-</a:t>
            </a:r>
            <a:r>
              <a:rPr lang="en-GB" dirty="0" err="1" smtClean="0">
                <a:solidFill>
                  <a:srgbClr val="0000FF"/>
                </a:solidFill>
              </a:rPr>
              <a:t>χ</a:t>
            </a:r>
            <a:r>
              <a:rPr lang="en-GB" dirty="0" smtClean="0">
                <a:solidFill>
                  <a:srgbClr val="0000FF"/>
                </a:solidFill>
              </a:rPr>
              <a:t> mass)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   High </a:t>
            </a:r>
            <a:r>
              <a:rPr lang="en-GB" dirty="0" err="1" smtClean="0">
                <a:solidFill>
                  <a:srgbClr val="0000FF"/>
                </a:solidFill>
              </a:rPr>
              <a:t>Δm</a:t>
            </a:r>
            <a:r>
              <a:rPr lang="en-GB" dirty="0" smtClean="0">
                <a:solidFill>
                  <a:srgbClr val="0000FF"/>
                </a:solidFill>
              </a:rPr>
              <a:t> using # jets, #</a:t>
            </a:r>
            <a:r>
              <a:rPr lang="en-GB" dirty="0" err="1" smtClean="0">
                <a:solidFill>
                  <a:srgbClr val="0000FF"/>
                </a:solidFill>
              </a:rPr>
              <a:t>b</a:t>
            </a:r>
            <a:r>
              <a:rPr lang="en-GB" dirty="0" smtClean="0">
                <a:solidFill>
                  <a:srgbClr val="0000FF"/>
                </a:solidFill>
              </a:rPr>
              <a:t>-jets, </a:t>
            </a:r>
            <a:r>
              <a:rPr lang="en-GB" dirty="0" err="1" smtClean="0">
                <a:solidFill>
                  <a:srgbClr val="0000FF"/>
                </a:solidFill>
              </a:rPr>
              <a:t>M</a:t>
            </a:r>
            <a:r>
              <a:rPr lang="en-GB" baseline="-25000" dirty="0" err="1" smtClean="0">
                <a:solidFill>
                  <a:srgbClr val="0000FF"/>
                </a:solidFill>
              </a:rPr>
              <a:t>T</a:t>
            </a:r>
            <a:r>
              <a:rPr lang="en-GB" dirty="0" err="1" smtClean="0">
                <a:solidFill>
                  <a:srgbClr val="0000FF"/>
                </a:solidFill>
              </a:rPr>
              <a:t>(b</a:t>
            </a:r>
            <a:r>
              <a:rPr lang="en-GB" dirty="0" smtClean="0">
                <a:solidFill>
                  <a:srgbClr val="0000FF"/>
                </a:solidFill>
              </a:rPr>
              <a:t>) and MET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   #tops and #Ws from jet substructure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715000" y="6096000"/>
            <a:ext cx="1643035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SUS-2016-029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 bwMode="auto">
          <a:xfrm>
            <a:off x="381000" y="-152400"/>
            <a:ext cx="8610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Stop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Production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Image 4" descr="Screen Shot 2016-10-18 at 17.49.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838200"/>
            <a:ext cx="2269980" cy="15367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28600" y="838200"/>
            <a:ext cx="5883579" cy="104644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200" dirty="0" err="1" smtClean="0">
                <a:solidFill>
                  <a:srgbClr val="FF0000"/>
                </a:solidFill>
              </a:rPr>
              <a:t>Leptonic</a:t>
            </a:r>
            <a:r>
              <a:rPr lang="en-GB" sz="2200" dirty="0" smtClean="0">
                <a:solidFill>
                  <a:srgbClr val="FF0000"/>
                </a:solidFill>
              </a:rPr>
              <a:t> searches (single and double leptons)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signal regions optimization for different </a:t>
            </a:r>
            <a:r>
              <a:rPr lang="en-GB" dirty="0" err="1" smtClean="0">
                <a:solidFill>
                  <a:srgbClr val="0000FF"/>
                </a:solidFill>
              </a:rPr>
              <a:t>Δm</a:t>
            </a:r>
            <a:r>
              <a:rPr lang="en-GB" dirty="0" smtClean="0">
                <a:solidFill>
                  <a:srgbClr val="0000FF"/>
                </a:solidFill>
              </a:rPr>
              <a:t> and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op decays with jets, </a:t>
            </a:r>
            <a:r>
              <a:rPr lang="en-GB" dirty="0" err="1" smtClean="0">
                <a:solidFill>
                  <a:srgbClr val="0000FF"/>
                </a:solidFill>
              </a:rPr>
              <a:t>b</a:t>
            </a:r>
            <a:r>
              <a:rPr lang="en-GB" dirty="0" smtClean="0">
                <a:solidFill>
                  <a:srgbClr val="0000FF"/>
                </a:solidFill>
              </a:rPr>
              <a:t>-jets MET…</a:t>
            </a:r>
          </a:p>
          <a:p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0" name="Image 9" descr="Screen Shot 2016-10-18 at 17.56.5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267200"/>
            <a:ext cx="3429000" cy="2497802"/>
          </a:xfrm>
          <a:prstGeom prst="rect">
            <a:avLst/>
          </a:prstGeom>
        </p:spPr>
      </p:pic>
      <p:pic>
        <p:nvPicPr>
          <p:cNvPr id="11" name="Image 10" descr="Screen Shot 2016-10-18 at 17.57.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905000"/>
            <a:ext cx="3429000" cy="2462645"/>
          </a:xfrm>
          <a:prstGeom prst="rect">
            <a:avLst/>
          </a:prstGeom>
        </p:spPr>
      </p:pic>
      <p:pic>
        <p:nvPicPr>
          <p:cNvPr id="12" name="Image 11" descr="Screen Shot 2016-10-18 at 17.57.1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971800"/>
            <a:ext cx="3657600" cy="3491848"/>
          </a:xfrm>
          <a:prstGeom prst="rect">
            <a:avLst/>
          </a:prstGeom>
        </p:spPr>
      </p:pic>
      <p:pic>
        <p:nvPicPr>
          <p:cNvPr id="13" name="Image 12" descr="Screen Shot 2016-10-18 at 18.02.4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1" y="5778818"/>
            <a:ext cx="1676400" cy="107918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962400" y="2209800"/>
            <a:ext cx="2279741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ATLAS-CONF-16-050</a:t>
            </a:r>
            <a:endParaRPr lang="en-GB" sz="1800" dirty="0"/>
          </a:p>
        </p:txBody>
      </p:sp>
      <p:sp>
        <p:nvSpPr>
          <p:cNvPr id="15" name="ZoneTexte 14"/>
          <p:cNvSpPr txBox="1"/>
          <p:nvPr/>
        </p:nvSpPr>
        <p:spPr>
          <a:xfrm>
            <a:off x="3962400" y="2590800"/>
            <a:ext cx="2279741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ATLAS-CONF-16-076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3" name="Titre 1"/>
          <p:cNvSpPr txBox="1">
            <a:spLocks/>
          </p:cNvSpPr>
          <p:nvPr/>
        </p:nvSpPr>
        <p:spPr bwMode="auto">
          <a:xfrm>
            <a:off x="381000" y="-152400"/>
            <a:ext cx="8610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Stop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Production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Image 3" descr="Screen Shot 2016-10-21 at 18.06.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38200"/>
            <a:ext cx="2238058" cy="1346200"/>
          </a:xfrm>
          <a:prstGeom prst="rect">
            <a:avLst/>
          </a:prstGeom>
        </p:spPr>
      </p:pic>
      <p:pic>
        <p:nvPicPr>
          <p:cNvPr id="5" name="Image 4" descr="Screen Shot 2016-10-21 at 17.47.2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1" y="2362199"/>
            <a:ext cx="4343400" cy="4140709"/>
          </a:xfrm>
          <a:prstGeom prst="rect">
            <a:avLst/>
          </a:prstGeom>
        </p:spPr>
      </p:pic>
      <p:pic>
        <p:nvPicPr>
          <p:cNvPr id="6" name="Image 5" descr="Screen Shot 2016-10-21 at 18.06.5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62200"/>
            <a:ext cx="4510822" cy="4191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009251" y="914400"/>
            <a:ext cx="5220349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4-body final states with soft leptons and jets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r>
              <a:rPr lang="en-GB" dirty="0" smtClean="0">
                <a:solidFill>
                  <a:srgbClr val="FF0000"/>
                </a:solidFill>
              </a:rPr>
              <a:t>nd making use of ISR jets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667000" y="1676400"/>
            <a:ext cx="162937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Full </a:t>
            </a:r>
            <a:r>
              <a:rPr lang="en-GB" dirty="0" err="1" smtClean="0">
                <a:solidFill>
                  <a:srgbClr val="0000FF"/>
                </a:solidFill>
              </a:rPr>
              <a:t>hadronic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953000" y="1676400"/>
            <a:ext cx="163137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Lepton +jets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743200" y="2209800"/>
            <a:ext cx="1643035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SUS-2016-029</a:t>
            </a:r>
            <a:endParaRPr lang="en-GB" sz="1800" dirty="0"/>
          </a:p>
        </p:txBody>
      </p:sp>
      <p:sp>
        <p:nvSpPr>
          <p:cNvPr id="11" name="ZoneTexte 10"/>
          <p:cNvSpPr txBox="1"/>
          <p:nvPr/>
        </p:nvSpPr>
        <p:spPr>
          <a:xfrm>
            <a:off x="7315200" y="2133600"/>
            <a:ext cx="1643035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SUS-2016-031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610600" cy="904875"/>
          </a:xfrm>
        </p:spPr>
        <p:txBody>
          <a:bodyPr/>
          <a:lstStyle/>
          <a:p>
            <a:r>
              <a:rPr lang="en-GB" dirty="0" smtClean="0"/>
              <a:t>The case:  Mass stop ~ Mass top </a:t>
            </a:r>
            <a:endParaRPr lang="en-GB" dirty="0"/>
          </a:p>
        </p:txBody>
      </p:sp>
      <p:pic>
        <p:nvPicPr>
          <p:cNvPr id="5" name="Espace réservé du contenu 4" descr="Screen Shot 2016-10-19 at 17.07.5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966" y="914400"/>
            <a:ext cx="8352064" cy="5486400"/>
          </a:xfrm>
        </p:spPr>
      </p:pic>
      <p:pic>
        <p:nvPicPr>
          <p:cNvPr id="7" name="Espace réservé du contenu 4" descr="Screen Shot 2016-10-19 at 17.09.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46456" y="2895600"/>
            <a:ext cx="3435544" cy="318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486400" y="2438400"/>
            <a:ext cx="2789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PRL114 142001 (2015)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609600" y="6324600"/>
            <a:ext cx="78470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Also the </a:t>
            </a:r>
            <a:r>
              <a:rPr lang="en-GB" dirty="0" err="1" smtClean="0">
                <a:solidFill>
                  <a:srgbClr val="0000FF"/>
                </a:solidFill>
              </a:rPr>
              <a:t>ttbar</a:t>
            </a:r>
            <a:r>
              <a:rPr lang="en-GB" dirty="0" smtClean="0">
                <a:solidFill>
                  <a:srgbClr val="0000FF"/>
                </a:solidFill>
              </a:rPr>
              <a:t> cross section has sensitivity (present precision ~ 5%) 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reen Shot 2016-08-14 at 18.37.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932787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 bwMode="auto">
          <a:xfrm>
            <a:off x="381000" y="-152400"/>
            <a:ext cx="8610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Top </a:t>
            </a:r>
            <a:r>
              <a:rPr lang="en-GB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Squark</a:t>
            </a: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Search Summaries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52400" y="4953000"/>
            <a:ext cx="89916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Within the context of the SMS: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Exclude with masses up to 900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r>
              <a:rPr lang="en-GB" dirty="0" smtClean="0">
                <a:solidFill>
                  <a:srgbClr val="FF0000"/>
                </a:solidFill>
              </a:rPr>
              <a:t> for </a:t>
            </a:r>
            <a:r>
              <a:rPr lang="en-GB" dirty="0" err="1" smtClean="0">
                <a:solidFill>
                  <a:srgbClr val="FF0000"/>
                </a:solidFill>
              </a:rPr>
              <a:t>neutralino</a:t>
            </a:r>
            <a:r>
              <a:rPr lang="en-GB" dirty="0" smtClean="0">
                <a:solidFill>
                  <a:srgbClr val="FF0000"/>
                </a:solidFill>
              </a:rPr>
              <a:t> masses up to 400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Sensitivity is like 100-200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r>
              <a:rPr lang="en-GB" dirty="0" smtClean="0">
                <a:solidFill>
                  <a:srgbClr val="0000FF"/>
                </a:solidFill>
              </a:rPr>
              <a:t> better than Run-1 reach &amp; gaps being covered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828800" y="6122313"/>
            <a:ext cx="5423329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FF0000"/>
                </a:solidFill>
              </a:rPr>
              <a:t>Is this getting critical for Natural Models?? </a:t>
            </a:r>
            <a:endParaRPr lang="en-GB" sz="2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reen Shot 2016-08-14 at 18.37.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932787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 bwMode="auto">
          <a:xfrm>
            <a:off x="381000" y="-152400"/>
            <a:ext cx="8610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Top </a:t>
            </a:r>
            <a:r>
              <a:rPr lang="en-GB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Squark</a:t>
            </a: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Search Summaries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52400" y="4953000"/>
            <a:ext cx="89916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Within the context of the SMS: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Exclude with masses up to 900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r>
              <a:rPr lang="en-GB" dirty="0" smtClean="0">
                <a:solidFill>
                  <a:srgbClr val="FF0000"/>
                </a:solidFill>
              </a:rPr>
              <a:t> for </a:t>
            </a:r>
            <a:r>
              <a:rPr lang="en-GB" dirty="0" err="1" smtClean="0">
                <a:solidFill>
                  <a:srgbClr val="FF0000"/>
                </a:solidFill>
              </a:rPr>
              <a:t>neutralino</a:t>
            </a:r>
            <a:r>
              <a:rPr lang="en-GB" dirty="0" smtClean="0">
                <a:solidFill>
                  <a:srgbClr val="FF0000"/>
                </a:solidFill>
              </a:rPr>
              <a:t> masses up to 400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Sensitivity is like 100-200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r>
              <a:rPr lang="en-GB" dirty="0" smtClean="0">
                <a:solidFill>
                  <a:srgbClr val="0000FF"/>
                </a:solidFill>
              </a:rPr>
              <a:t> better than Run-1 reach &amp; gaps being covered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828800" y="6122313"/>
            <a:ext cx="5423329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FF0000"/>
                </a:solidFill>
              </a:rPr>
              <a:t>Is this getting critical for Natural Models?? </a:t>
            </a:r>
            <a:endParaRPr lang="en-GB" sz="2200" dirty="0">
              <a:solidFill>
                <a:srgbClr val="FF0000"/>
              </a:solidFill>
            </a:endParaRPr>
          </a:p>
        </p:txBody>
      </p:sp>
      <p:pic>
        <p:nvPicPr>
          <p:cNvPr id="6" name="Image 5" descr="Screen Shot 2016-03-19 at 23.13.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19200"/>
            <a:ext cx="3908227" cy="37338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90600" y="838200"/>
            <a:ext cx="86155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Run-1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5943600" y="914400"/>
            <a:ext cx="86155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Run-2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 bwMode="auto">
          <a:xfrm>
            <a:off x="0" y="-76200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Note on </a:t>
            </a:r>
            <a:r>
              <a:rPr kumimoji="0" lang="fr-FR" sz="3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Simplified</a:t>
            </a:r>
            <a:r>
              <a:rPr kumimoji="0" lang="fr-FR" sz="38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fr-FR" sz="3800" b="1" i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Models</a:t>
            </a:r>
            <a:endParaRPr kumimoji="0" lang="fr-FR" sz="3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Image 3" descr="Screen Shot 2016-08-14 at 18.33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8697"/>
            <a:ext cx="9144000" cy="552070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705600" y="1219200"/>
            <a:ext cx="119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W. Adam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152400" y="838200"/>
            <a:ext cx="8197301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Simplified models are a language for experimental results to theorists… 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 smtClean="0"/>
              <a:t>Phenomenological MSSM analysis</a:t>
            </a:r>
            <a:endParaRPr lang="en-GB" dirty="0"/>
          </a:p>
        </p:txBody>
      </p:sp>
      <p:sp>
        <p:nvSpPr>
          <p:cNvPr id="4" name="ZoneTexte 3"/>
          <p:cNvSpPr txBox="1"/>
          <p:nvPr/>
        </p:nvSpPr>
        <p:spPr>
          <a:xfrm>
            <a:off x="304800" y="816114"/>
            <a:ext cx="818239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SMS don’t always fully cover signatures…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    </a:t>
            </a:r>
            <a:r>
              <a:rPr lang="en-GB" dirty="0" smtClean="0">
                <a:solidFill>
                  <a:srgbClr val="FF0000"/>
                </a:solidFill>
              </a:rPr>
              <a:t>-&gt; the 19 parameter phenomenological MSSM (</a:t>
            </a:r>
            <a:r>
              <a:rPr lang="en-GB" dirty="0" err="1" smtClean="0">
                <a:solidFill>
                  <a:srgbClr val="FF0000"/>
                </a:solidFill>
              </a:rPr>
              <a:t>pMSSM</a:t>
            </a:r>
            <a:r>
              <a:rPr lang="en-GB" dirty="0" smtClean="0">
                <a:solidFill>
                  <a:srgbClr val="FF0000"/>
                </a:solidFill>
              </a:rPr>
              <a:t>) analyses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Image 4" descr="Screen Shot 2016-06-23 at 10.23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802296"/>
            <a:ext cx="3962400" cy="1550504"/>
          </a:xfrm>
          <a:prstGeom prst="rect">
            <a:avLst/>
          </a:prstGeom>
        </p:spPr>
      </p:pic>
      <p:pic>
        <p:nvPicPr>
          <p:cNvPr id="6" name="Image 5" descr="Screen Shot 2016-06-23 at 10.23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4953000" cy="145519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743200" y="1524000"/>
            <a:ext cx="1777249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arXiv:1606.03577</a:t>
            </a:r>
            <a:endParaRPr lang="en-GB" sz="1600" dirty="0"/>
          </a:p>
        </p:txBody>
      </p:sp>
      <p:pic>
        <p:nvPicPr>
          <p:cNvPr id="10" name="Image 9" descr="Screen Shot 2016-06-23 at 10.36.5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2800"/>
            <a:ext cx="2546425" cy="2368550"/>
          </a:xfrm>
          <a:prstGeom prst="rect">
            <a:avLst/>
          </a:prstGeom>
        </p:spPr>
      </p:pic>
      <p:pic>
        <p:nvPicPr>
          <p:cNvPr id="11" name="Image 10" descr="Screen Shot 2016-06-23 at 10.37.2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1" y="3352800"/>
            <a:ext cx="2438400" cy="2355586"/>
          </a:xfrm>
          <a:prstGeom prst="rect">
            <a:avLst/>
          </a:prstGeom>
        </p:spPr>
      </p:pic>
      <p:pic>
        <p:nvPicPr>
          <p:cNvPr id="12" name="Image 11" descr="Screen Shot 2016-06-23 at 10.37.4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3352800"/>
            <a:ext cx="2447239" cy="23622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-9227" y="5791200"/>
            <a:ext cx="9305627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2.10</a:t>
            </a:r>
            <a:r>
              <a:rPr lang="en-GB" baseline="30000" dirty="0" smtClean="0">
                <a:solidFill>
                  <a:srgbClr val="0000FF"/>
                </a:solidFill>
              </a:rPr>
              <a:t>7</a:t>
            </a:r>
            <a:r>
              <a:rPr lang="en-GB" dirty="0" smtClean="0">
                <a:solidFill>
                  <a:srgbClr val="0000FF"/>
                </a:solidFill>
              </a:rPr>
              <a:t> points sampled: Leads to softer limits on the </a:t>
            </a:r>
            <a:r>
              <a:rPr lang="en-GB" dirty="0" err="1" smtClean="0">
                <a:solidFill>
                  <a:srgbClr val="0000FF"/>
                </a:solidFill>
              </a:rPr>
              <a:t>sparticles</a:t>
            </a:r>
            <a:r>
              <a:rPr lang="en-GB" dirty="0" smtClean="0">
                <a:solidFill>
                  <a:srgbClr val="0000FF"/>
                </a:solidFill>
              </a:rPr>
              <a:t> masses</a:t>
            </a:r>
          </a:p>
          <a:p>
            <a:r>
              <a:rPr lang="en-GB" dirty="0" err="1" smtClean="0">
                <a:solidFill>
                  <a:srgbClr val="FF0000"/>
                </a:solidFill>
              </a:rPr>
              <a:t>Gluinos</a:t>
            </a:r>
            <a:r>
              <a:rPr lang="en-GB" dirty="0" smtClean="0">
                <a:solidFill>
                  <a:srgbClr val="FF0000"/>
                </a:solidFill>
              </a:rPr>
              <a:t> &gt; 500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r>
              <a:rPr lang="en-GB" dirty="0" smtClean="0">
                <a:solidFill>
                  <a:srgbClr val="FF0000"/>
                </a:solidFill>
              </a:rPr>
              <a:t>, stops &gt; 250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r>
              <a:rPr lang="en-GB" dirty="0" smtClean="0">
                <a:solidFill>
                  <a:srgbClr val="FF0000"/>
                </a:solidFill>
              </a:rPr>
              <a:t> =&gt; there is still low mass phase space left!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09600" y="3962400"/>
            <a:ext cx="90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>
                <a:solidFill>
                  <a:srgbClr val="0000FF"/>
                </a:solidFill>
              </a:rPr>
              <a:t>gluinos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581400" y="3962400"/>
            <a:ext cx="9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>
                <a:solidFill>
                  <a:srgbClr val="0000FF"/>
                </a:solidFill>
              </a:rPr>
              <a:t>squarks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553200" y="3962400"/>
            <a:ext cx="617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</a:rPr>
              <a:t>stop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510690" y="1490246"/>
            <a:ext cx="2557110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/>
              <a:t>ATLAS: </a:t>
            </a:r>
            <a:r>
              <a:rPr lang="fr-FR" sz="1600" dirty="0" err="1" smtClean="0"/>
              <a:t>arXiv</a:t>
            </a:r>
            <a:r>
              <a:rPr lang="fr-FR" sz="1600" dirty="0" smtClean="0"/>
              <a:t>: 1508.06608</a:t>
            </a:r>
            <a:endParaRPr lang="en-GB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839200" cy="904875"/>
          </a:xfrm>
        </p:spPr>
        <p:txBody>
          <a:bodyPr/>
          <a:lstStyle/>
          <a:p>
            <a:r>
              <a:rPr lang="en-GB" dirty="0" smtClean="0"/>
              <a:t>Search in the </a:t>
            </a:r>
            <a:r>
              <a:rPr lang="en-GB" dirty="0" err="1" smtClean="0"/>
              <a:t>Z+Jets+MET</a:t>
            </a:r>
            <a:r>
              <a:rPr lang="en-GB" dirty="0" smtClean="0"/>
              <a:t> Channel</a:t>
            </a:r>
            <a:endParaRPr lang="en-GB" dirty="0"/>
          </a:p>
        </p:txBody>
      </p:sp>
      <p:pic>
        <p:nvPicPr>
          <p:cNvPr id="4" name="Image 3" descr="Screen Shot 2016-02-26 at 16.47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88031"/>
            <a:ext cx="8466948" cy="571756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705600" y="762000"/>
            <a:ext cx="2283798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ATLAS-CONF-2015-082</a:t>
            </a:r>
            <a:endParaRPr lang="en-GB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304800" y="1123890"/>
            <a:ext cx="701120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Search for </a:t>
            </a:r>
            <a:r>
              <a:rPr lang="en-GB" dirty="0" err="1" smtClean="0">
                <a:solidFill>
                  <a:srgbClr val="0000FF"/>
                </a:solidFill>
              </a:rPr>
              <a:t>gluino</a:t>
            </a:r>
            <a:r>
              <a:rPr lang="en-GB" dirty="0" smtClean="0">
                <a:solidFill>
                  <a:srgbClr val="0000FF"/>
                </a:solidFill>
              </a:rPr>
              <a:t> or </a:t>
            </a:r>
            <a:r>
              <a:rPr lang="en-GB" dirty="0" err="1" smtClean="0">
                <a:solidFill>
                  <a:srgbClr val="0000FF"/>
                </a:solidFill>
              </a:rPr>
              <a:t>squark</a:t>
            </a:r>
            <a:r>
              <a:rPr lang="en-GB" dirty="0" smtClean="0">
                <a:solidFill>
                  <a:srgbClr val="0000FF"/>
                </a:solidFill>
              </a:rPr>
              <a:t> production with Z in decay chain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8600" y="3733800"/>
            <a:ext cx="5206198" cy="16312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In</a:t>
            </a:r>
            <a:r>
              <a:rPr lang="en-GB" dirty="0" smtClean="0">
                <a:solidFill>
                  <a:srgbClr val="0000FF"/>
                </a:solidFill>
              </a:rPr>
              <a:t> Run-1 ATLAS observed an excess in this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channel: </a:t>
            </a:r>
            <a:r>
              <a:rPr lang="en-GB" dirty="0" smtClean="0">
                <a:solidFill>
                  <a:srgbClr val="FF0000"/>
                </a:solidFill>
              </a:rPr>
              <a:t>3 (1.7) </a:t>
            </a:r>
            <a:r>
              <a:rPr lang="en-GB" dirty="0" err="1" smtClean="0">
                <a:solidFill>
                  <a:srgbClr val="0000FF"/>
                </a:solidFill>
              </a:rPr>
              <a:t>σ</a:t>
            </a:r>
            <a:r>
              <a:rPr lang="en-GB" dirty="0" smtClean="0">
                <a:solidFill>
                  <a:srgbClr val="0000FF"/>
                </a:solidFill>
              </a:rPr>
              <a:t> excess in </a:t>
            </a:r>
            <a:r>
              <a:rPr lang="en-GB" dirty="0" err="1" smtClean="0">
                <a:solidFill>
                  <a:srgbClr val="FF0000"/>
                </a:solidFill>
              </a:rPr>
              <a:t>ee</a:t>
            </a:r>
            <a:r>
              <a:rPr lang="en-GB" dirty="0" smtClean="0">
                <a:solidFill>
                  <a:srgbClr val="FF0000"/>
                </a:solidFill>
              </a:rPr>
              <a:t> (</a:t>
            </a:r>
            <a:r>
              <a:rPr lang="en-GB" dirty="0" err="1" smtClean="0">
                <a:solidFill>
                  <a:srgbClr val="FF0000"/>
                </a:solidFill>
              </a:rPr>
              <a:t>μμ</a:t>
            </a:r>
            <a:r>
              <a:rPr lang="en-GB" dirty="0" smtClean="0">
                <a:solidFill>
                  <a:srgbClr val="FF0000"/>
                </a:solidFill>
              </a:rPr>
              <a:t>) </a:t>
            </a:r>
            <a:r>
              <a:rPr lang="en-GB" dirty="0" smtClean="0">
                <a:solidFill>
                  <a:srgbClr val="0000FF"/>
                </a:solidFill>
              </a:rPr>
              <a:t>channel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No</a:t>
            </a:r>
            <a:r>
              <a:rPr lang="en-GB" dirty="0" smtClean="0">
                <a:solidFill>
                  <a:srgbClr val="0000FF"/>
                </a:solidFill>
              </a:rPr>
              <a:t> excess observed in CMS in Run-1</a:t>
            </a:r>
          </a:p>
          <a:p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Reproduce the Run-1 analysis in Run-2:</a:t>
            </a:r>
          </a:p>
          <a:p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 anchor="ctr">
            <a:prstTxWarp prst="textNoShape">
              <a:avLst/>
            </a:prstTxWarp>
            <a:normAutofit/>
          </a:bodyPr>
          <a:lstStyle/>
          <a:p>
            <a:pPr algn="ctr">
              <a:spcBef>
                <a:spcPct val="0"/>
              </a:spcBef>
              <a:buClrTx/>
              <a:defRPr/>
            </a:pPr>
            <a:r>
              <a:rPr lang="en-GB" sz="4000" b="1" ker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A</a:t>
            </a:r>
            <a:endParaRPr kumimoji="0" lang="en-GB" sz="4000" b="1" kern="0" dirty="0">
              <a:solidFill>
                <a:srgbClr val="0000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0355" name="Image 2" descr="Screen Shot 2015-08-07 at 16.25.4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28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Screen Shot 2016-02-26 at 14.00.0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276350"/>
            <a:ext cx="37338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6019800" y="2667000"/>
            <a:ext cx="1960563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rgbClr val="FF0000"/>
                </a:solidFill>
              </a:rPr>
              <a:t>~15% of the Run-1</a:t>
            </a:r>
          </a:p>
          <a:p>
            <a:r>
              <a:rPr lang="en-GB" sz="1600">
                <a:solidFill>
                  <a:srgbClr val="FF0000"/>
                </a:solidFill>
              </a:rPr>
              <a:t>luminosity!</a:t>
            </a:r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7620000" y="1905000"/>
            <a:ext cx="838200" cy="400050"/>
          </a:xfrm>
          <a:prstGeom prst="rect">
            <a:avLst/>
          </a:prstGeom>
          <a:solidFill>
            <a:srgbClr val="B4D9D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000"/>
              <a:t>2015</a:t>
            </a:r>
          </a:p>
        </p:txBody>
      </p:sp>
      <p:pic>
        <p:nvPicPr>
          <p:cNvPr id="13" name="Image 12" descr="Screen Shot 2016-10-20 at 21.59.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4147082"/>
            <a:ext cx="3733800" cy="2710918"/>
          </a:xfrm>
          <a:prstGeom prst="rect">
            <a:avLst/>
          </a:prstGeom>
        </p:spPr>
      </p:pic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5791200" y="4953000"/>
            <a:ext cx="1752600" cy="58477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2016 luminosity&gt;  Run-1 luminosity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6019800" y="5715000"/>
            <a:ext cx="838200" cy="400110"/>
          </a:xfrm>
          <a:prstGeom prst="rect">
            <a:avLst/>
          </a:prstGeom>
          <a:solidFill>
            <a:srgbClr val="B4D9DC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000" dirty="0"/>
              <a:t>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6-02-26 at 16.47.5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838200"/>
            <a:ext cx="8471090" cy="5943600"/>
          </a:xfrm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839200" cy="904875"/>
          </a:xfrm>
        </p:spPr>
        <p:txBody>
          <a:bodyPr/>
          <a:lstStyle/>
          <a:p>
            <a:r>
              <a:rPr lang="en-GB" dirty="0" smtClean="0"/>
              <a:t>Search in the </a:t>
            </a:r>
            <a:r>
              <a:rPr lang="en-GB" dirty="0" err="1" smtClean="0"/>
              <a:t>Z+Jets+MET</a:t>
            </a:r>
            <a:r>
              <a:rPr lang="en-GB" dirty="0" smtClean="0"/>
              <a:t> Channel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 bwMode="auto">
          <a:xfrm>
            <a:off x="5257800" y="3581400"/>
            <a:ext cx="3276600" cy="990600"/>
          </a:xfrm>
          <a:prstGeom prst="rect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334000" y="4572000"/>
            <a:ext cx="3124200" cy="381000"/>
          </a:xfrm>
          <a:prstGeom prst="rect">
            <a:avLst/>
          </a:prstGeom>
          <a:noFill/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95400" y="4248090"/>
            <a:ext cx="169812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Run-2 (2015)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5638800" y="4191000"/>
            <a:ext cx="2133918" cy="35394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700" dirty="0" smtClean="0"/>
              <a:t>Local excess of 2.2σ</a:t>
            </a:r>
            <a:endParaRPr lang="en-GB" sz="170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5638800" y="5029200"/>
            <a:ext cx="2667000" cy="16002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334000" y="5105400"/>
            <a:ext cx="3810000" cy="163121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smtClean="0">
                <a:solidFill>
                  <a:srgbClr val="FF0000"/>
                </a:solidFill>
              </a:rPr>
              <a:t>ATLAS continues to observe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an excess in the 2015 data</a:t>
            </a:r>
          </a:p>
          <a:p>
            <a:r>
              <a:rPr lang="en-GB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smtClean="0">
                <a:solidFill>
                  <a:srgbClr val="FF0000"/>
                </a:solidFill>
              </a:rPr>
              <a:t>CMS remains consistent with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the background expectation.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No new ATLAS </a:t>
            </a:r>
            <a:r>
              <a:rPr lang="en-GB" dirty="0" err="1" smtClean="0">
                <a:solidFill>
                  <a:srgbClr val="0000FF"/>
                </a:solidFill>
              </a:rPr>
              <a:t>result@ICHEP</a:t>
            </a:r>
            <a:r>
              <a:rPr lang="en-GB" dirty="0" smtClean="0">
                <a:solidFill>
                  <a:srgbClr val="0000FF"/>
                </a:solidFill>
              </a:rPr>
              <a:t>… 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953119" y="4599801"/>
            <a:ext cx="428881" cy="276999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14</a:t>
            </a:r>
            <a:endParaRPr lang="en-GB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7620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Vector-like Top/Bottom Partner Searches  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eorgia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Image 2" descr="Screen Shot 2014-12-13 at 3.56.5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2794528" cy="2667000"/>
          </a:xfrm>
          <a:prstGeom prst="rect">
            <a:avLst/>
          </a:prstGeom>
        </p:spPr>
      </p:pic>
      <p:pic>
        <p:nvPicPr>
          <p:cNvPr id="4" name="Image 3" descr="Screen Shot 2014-12-13 at 3.57.0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213071"/>
            <a:ext cx="3505200" cy="256872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63661" y="2057400"/>
            <a:ext cx="2198939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Vector-like quarks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Relevant </a:t>
            </a:r>
            <a:r>
              <a:rPr lang="en-GB" dirty="0" err="1" smtClean="0">
                <a:solidFill>
                  <a:srgbClr val="0000FF"/>
                </a:solidFill>
              </a:rPr>
              <a:t>eg</a:t>
            </a:r>
            <a:r>
              <a:rPr lang="en-GB" dirty="0" smtClean="0">
                <a:solidFill>
                  <a:srgbClr val="0000FF"/>
                </a:solidFill>
              </a:rPr>
              <a:t> in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composite Higgs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models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8" name="Image 7" descr="Screen Shot 2015-03-29 at 12.20.2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762000"/>
            <a:ext cx="7391400" cy="67888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854580" y="4495800"/>
            <a:ext cx="2400817" cy="193899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Exclusions up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to masses of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800-900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and up to 1.75 </a:t>
            </a:r>
            <a:r>
              <a:rPr lang="en-GB" dirty="0" err="1" smtClean="0">
                <a:solidFill>
                  <a:srgbClr val="0000FF"/>
                </a:solidFill>
              </a:rPr>
              <a:t>TeV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for singly produced</a:t>
            </a:r>
          </a:p>
          <a:p>
            <a:r>
              <a:rPr lang="en-GB" dirty="0" err="1" smtClean="0">
                <a:solidFill>
                  <a:srgbClr val="0000FF"/>
                </a:solidFill>
              </a:rPr>
              <a:t>VLQs</a:t>
            </a:r>
            <a:r>
              <a:rPr lang="en-GB" dirty="0" smtClean="0">
                <a:solidFill>
                  <a:srgbClr val="0000FF"/>
                </a:solidFill>
              </a:rPr>
              <a:t> (model dep.)</a:t>
            </a:r>
          </a:p>
        </p:txBody>
      </p:sp>
      <p:pic>
        <p:nvPicPr>
          <p:cNvPr id="11" name="Image 10" descr="Screen Shot 2016-08-16 at 13.11.2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371600"/>
            <a:ext cx="2244370" cy="2908300"/>
          </a:xfrm>
          <a:prstGeom prst="rect">
            <a:avLst/>
          </a:prstGeom>
        </p:spPr>
      </p:pic>
      <p:pic>
        <p:nvPicPr>
          <p:cNvPr id="13" name="Image 12" descr="Screen Shot 2016-08-16 at 13.11.4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144" y="4343400"/>
            <a:ext cx="2593856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382000" cy="904875"/>
          </a:xfrm>
        </p:spPr>
        <p:txBody>
          <a:bodyPr/>
          <a:lstStyle/>
          <a:p>
            <a:r>
              <a:rPr lang="en-GB" dirty="0" smtClean="0"/>
              <a:t>Top Partner Searches @ 13 </a:t>
            </a:r>
            <a:r>
              <a:rPr lang="en-GB" dirty="0" err="1" smtClean="0"/>
              <a:t>TeV</a:t>
            </a:r>
            <a:endParaRPr lang="en-GB" dirty="0"/>
          </a:p>
        </p:txBody>
      </p:sp>
      <p:pic>
        <p:nvPicPr>
          <p:cNvPr id="5" name="Espace réservé du contenu 4" descr="Screen Shot 2016-10-19 at 16.26.4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600200"/>
            <a:ext cx="2362200" cy="1428677"/>
          </a:xfrm>
        </p:spPr>
      </p:pic>
      <p:pic>
        <p:nvPicPr>
          <p:cNvPr id="8" name="Image 7" descr="Screen Shot 2016-10-19 at 16.28.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124200"/>
            <a:ext cx="3352799" cy="29718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0" y="971490"/>
            <a:ext cx="350588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Pair </a:t>
            </a:r>
            <a:r>
              <a:rPr lang="en-GB" dirty="0" err="1" smtClean="0">
                <a:solidFill>
                  <a:srgbClr val="0000FF"/>
                </a:solidFill>
              </a:rPr>
              <a:t>productionT</a:t>
            </a:r>
            <a:r>
              <a:rPr lang="en-GB" dirty="0" smtClean="0">
                <a:solidFill>
                  <a:srgbClr val="0000FF"/>
                </a:solidFill>
              </a:rPr>
              <a:t>-&gt;</a:t>
            </a:r>
            <a:r>
              <a:rPr lang="en-GB" dirty="0" err="1" smtClean="0">
                <a:solidFill>
                  <a:srgbClr val="0000FF"/>
                </a:solidFill>
              </a:rPr>
              <a:t>bW</a:t>
            </a:r>
            <a:r>
              <a:rPr lang="en-GB" dirty="0" smtClean="0">
                <a:solidFill>
                  <a:srgbClr val="0000FF"/>
                </a:solidFill>
              </a:rPr>
              <a:t>, </a:t>
            </a:r>
            <a:r>
              <a:rPr lang="en-GB" dirty="0" err="1" smtClean="0">
                <a:solidFill>
                  <a:srgbClr val="0000FF"/>
                </a:solidFill>
              </a:rPr>
              <a:t>tH</a:t>
            </a:r>
            <a:r>
              <a:rPr lang="en-GB" dirty="0" smtClean="0">
                <a:solidFill>
                  <a:srgbClr val="0000FF"/>
                </a:solidFill>
              </a:rPr>
              <a:t>, TZ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" y="6090047"/>
            <a:ext cx="3276600" cy="61555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sz="1700" dirty="0" smtClean="0">
                <a:solidFill>
                  <a:srgbClr val="0000FF"/>
                </a:solidFill>
              </a:rPr>
              <a:t>95% CL: 750/743 </a:t>
            </a:r>
            <a:r>
              <a:rPr lang="en-GB" sz="1700" dirty="0" err="1" smtClean="0">
                <a:solidFill>
                  <a:srgbClr val="0000FF"/>
                </a:solidFill>
              </a:rPr>
              <a:t>GeV</a:t>
            </a:r>
            <a:r>
              <a:rPr lang="en-GB" sz="1700" dirty="0" smtClean="0">
                <a:solidFill>
                  <a:srgbClr val="0000FF"/>
                </a:solidFill>
              </a:rPr>
              <a:t> </a:t>
            </a:r>
            <a:r>
              <a:rPr lang="en-GB" sz="1700" dirty="0" err="1" smtClean="0">
                <a:solidFill>
                  <a:srgbClr val="0000FF"/>
                </a:solidFill>
              </a:rPr>
              <a:t>obs</a:t>
            </a:r>
            <a:r>
              <a:rPr lang="en-GB" sz="1700" dirty="0" smtClean="0">
                <a:solidFill>
                  <a:srgbClr val="0000FF"/>
                </a:solidFill>
              </a:rPr>
              <a:t>/</a:t>
            </a:r>
            <a:r>
              <a:rPr lang="en-GB" sz="1700" dirty="0" smtClean="0">
                <a:solidFill>
                  <a:srgbClr val="0000FF"/>
                </a:solidFill>
              </a:rPr>
              <a:t> exp</a:t>
            </a:r>
          </a:p>
          <a:p>
            <a:r>
              <a:rPr lang="en-GB" sz="1700" dirty="0" smtClean="0">
                <a:solidFill>
                  <a:srgbClr val="0000FF"/>
                </a:solidFill>
              </a:rPr>
              <a:t>L</a:t>
            </a:r>
            <a:r>
              <a:rPr lang="en-GB" sz="1700" dirty="0" smtClean="0">
                <a:solidFill>
                  <a:srgbClr val="0000FF"/>
                </a:solidFill>
              </a:rPr>
              <a:t>imit at 8 </a:t>
            </a:r>
            <a:r>
              <a:rPr lang="en-GB" sz="1700" dirty="0" err="1" smtClean="0">
                <a:solidFill>
                  <a:srgbClr val="0000FF"/>
                </a:solidFill>
              </a:rPr>
              <a:t>TeV</a:t>
            </a:r>
            <a:r>
              <a:rPr lang="en-GB" sz="1700" dirty="0" smtClean="0">
                <a:solidFill>
                  <a:srgbClr val="0000FF"/>
                </a:solidFill>
              </a:rPr>
              <a:t> was 696 </a:t>
            </a:r>
            <a:r>
              <a:rPr lang="en-GB" sz="1700" dirty="0" err="1" smtClean="0">
                <a:solidFill>
                  <a:srgbClr val="0000FF"/>
                </a:solidFill>
              </a:rPr>
              <a:t>GeV</a:t>
            </a:r>
            <a:endParaRPr lang="en-GB" sz="1700" dirty="0" smtClean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57200" y="5105400"/>
            <a:ext cx="1402948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B2G-16-002</a:t>
            </a:r>
            <a:endParaRPr lang="en-GB" sz="1800" dirty="0"/>
          </a:p>
        </p:txBody>
      </p:sp>
      <p:pic>
        <p:nvPicPr>
          <p:cNvPr id="10" name="Espace réservé du contenu 4" descr="Screen Shot 2016-10-19 at 16.34.0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733800" y="1600200"/>
            <a:ext cx="229803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3733800" y="838200"/>
            <a:ext cx="2146717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Single production 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T-&gt;</a:t>
            </a:r>
            <a:r>
              <a:rPr lang="en-GB" dirty="0" err="1" smtClean="0">
                <a:solidFill>
                  <a:srgbClr val="0000FF"/>
                </a:solidFill>
              </a:rPr>
              <a:t>tH</a:t>
            </a:r>
            <a:r>
              <a:rPr lang="en-GB" dirty="0" smtClean="0">
                <a:solidFill>
                  <a:srgbClr val="0000FF"/>
                </a:solidFill>
              </a:rPr>
              <a:t>, H-&gt;bb 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4" name="Image 13" descr="Screen Shot 2016-10-19 at 16.36.0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3124200"/>
            <a:ext cx="2971800" cy="28956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429000" y="6096000"/>
            <a:ext cx="2924780" cy="61555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700" dirty="0" smtClean="0">
                <a:solidFill>
                  <a:srgbClr val="0000FF"/>
                </a:solidFill>
              </a:rPr>
              <a:t>95% CL</a:t>
            </a:r>
            <a:r>
              <a:rPr lang="en-GB" sz="1700" dirty="0" smtClean="0">
                <a:solidFill>
                  <a:srgbClr val="0000FF"/>
                </a:solidFill>
              </a:rPr>
              <a:t> cross </a:t>
            </a:r>
            <a:r>
              <a:rPr lang="en-GB" sz="1700" dirty="0" smtClean="0">
                <a:solidFill>
                  <a:srgbClr val="0000FF"/>
                </a:solidFill>
              </a:rPr>
              <a:t>section</a:t>
            </a:r>
            <a:r>
              <a:rPr lang="en-GB" sz="1700" dirty="0" smtClean="0">
                <a:solidFill>
                  <a:srgbClr val="0000FF"/>
                </a:solidFill>
              </a:rPr>
              <a:t> </a:t>
            </a:r>
            <a:r>
              <a:rPr lang="en-GB" sz="1700" dirty="0" err="1" smtClean="0">
                <a:solidFill>
                  <a:srgbClr val="0000FF"/>
                </a:solidFill>
              </a:rPr>
              <a:t>x</a:t>
            </a:r>
            <a:r>
              <a:rPr lang="en-GB" sz="1700" dirty="0" smtClean="0">
                <a:solidFill>
                  <a:srgbClr val="0000FF"/>
                </a:solidFill>
              </a:rPr>
              <a:t> </a:t>
            </a:r>
            <a:r>
              <a:rPr lang="en-GB" sz="1700" dirty="0" smtClean="0">
                <a:solidFill>
                  <a:srgbClr val="0000FF"/>
                </a:solidFill>
              </a:rPr>
              <a:t>BR</a:t>
            </a:r>
            <a:endParaRPr lang="en-GB" sz="1700" dirty="0" smtClean="0">
              <a:solidFill>
                <a:srgbClr val="0000FF"/>
              </a:solidFill>
            </a:endParaRPr>
          </a:p>
          <a:p>
            <a:r>
              <a:rPr lang="en-GB" sz="1700" dirty="0" smtClean="0">
                <a:solidFill>
                  <a:srgbClr val="0000FF"/>
                </a:solidFill>
              </a:rPr>
              <a:t>0.6 pb@1TeV (right </a:t>
            </a:r>
            <a:r>
              <a:rPr lang="en-GB" sz="1700" dirty="0" smtClean="0">
                <a:solidFill>
                  <a:srgbClr val="0000FF"/>
                </a:solidFill>
              </a:rPr>
              <a:t>handed</a:t>
            </a:r>
            <a:r>
              <a:rPr lang="en-GB" sz="1700" dirty="0" smtClean="0">
                <a:solidFill>
                  <a:srgbClr val="0000FF"/>
                </a:solidFill>
              </a:rPr>
              <a:t>)</a:t>
            </a:r>
          </a:p>
          <a:p>
            <a:endParaRPr lang="en-GB" dirty="0"/>
          </a:p>
        </p:txBody>
      </p:sp>
      <p:pic>
        <p:nvPicPr>
          <p:cNvPr id="16" name="Espace réservé du contenu 6" descr="Screen Shot 2016-10-19 at 16.37.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34200" y="1594560"/>
            <a:ext cx="1981200" cy="13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6997283" y="838200"/>
            <a:ext cx="1681094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Search for  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Q=5/3 </a:t>
            </a:r>
            <a:r>
              <a:rPr lang="en-GB" dirty="0" smtClean="0">
                <a:solidFill>
                  <a:srgbClr val="0000FF"/>
                </a:solidFill>
              </a:rPr>
              <a:t>s</a:t>
            </a:r>
            <a:r>
              <a:rPr lang="en-GB" dirty="0" smtClean="0">
                <a:solidFill>
                  <a:srgbClr val="0000FF"/>
                </a:solidFill>
              </a:rPr>
              <a:t>tates 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8" name="Image 17" descr="Screen Shot 2016-10-19 at 22.38.1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3124200"/>
            <a:ext cx="2743200" cy="28194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6477001" y="6096000"/>
            <a:ext cx="2667000" cy="61555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sz="1700" dirty="0" smtClean="0">
                <a:solidFill>
                  <a:srgbClr val="0000FF"/>
                </a:solidFill>
              </a:rPr>
              <a:t>95% CL for right handed</a:t>
            </a:r>
          </a:p>
          <a:p>
            <a:r>
              <a:rPr lang="en-GB" sz="1700" dirty="0" smtClean="0">
                <a:solidFill>
                  <a:srgbClr val="0000FF"/>
                </a:solidFill>
              </a:rPr>
              <a:t>960/900 </a:t>
            </a:r>
            <a:r>
              <a:rPr lang="en-GB" sz="1700" dirty="0" err="1" smtClean="0">
                <a:solidFill>
                  <a:srgbClr val="0000FF"/>
                </a:solidFill>
              </a:rPr>
              <a:t>GeV</a:t>
            </a:r>
            <a:r>
              <a:rPr lang="en-GB" sz="1700" dirty="0" smtClean="0">
                <a:solidFill>
                  <a:srgbClr val="0000FF"/>
                </a:solidFill>
              </a:rPr>
              <a:t> </a:t>
            </a:r>
            <a:r>
              <a:rPr lang="en-GB" sz="1700" dirty="0" err="1" smtClean="0">
                <a:solidFill>
                  <a:srgbClr val="0000FF"/>
                </a:solidFill>
              </a:rPr>
              <a:t>obs</a:t>
            </a:r>
            <a:r>
              <a:rPr lang="en-GB" sz="1700" dirty="0" smtClean="0">
                <a:solidFill>
                  <a:srgbClr val="0000FF"/>
                </a:solidFill>
              </a:rPr>
              <a:t>/</a:t>
            </a:r>
            <a:r>
              <a:rPr lang="en-GB" sz="1700" dirty="0" smtClean="0">
                <a:solidFill>
                  <a:srgbClr val="0000FF"/>
                </a:solidFill>
              </a:rPr>
              <a:t> exp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6-10-19 at 16.47.2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295400"/>
            <a:ext cx="2121554" cy="1447800"/>
          </a:xfrm>
        </p:spPr>
      </p:pic>
      <p:pic>
        <p:nvPicPr>
          <p:cNvPr id="7" name="Image 6" descr="Screen Shot 2016-10-20 at 22.43.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200400"/>
            <a:ext cx="4120860" cy="3048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83994" y="2831068"/>
            <a:ext cx="2287806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ATLAS-CONF-16-072</a:t>
            </a:r>
            <a:endParaRPr lang="en-GB" sz="1800" dirty="0"/>
          </a:p>
        </p:txBody>
      </p:sp>
      <p:pic>
        <p:nvPicPr>
          <p:cNvPr id="9" name="Image 8" descr="Screen Shot 2016-10-20 at 22.49.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1219200"/>
            <a:ext cx="2667000" cy="1595055"/>
          </a:xfrm>
          <a:prstGeom prst="rect">
            <a:avLst/>
          </a:prstGeom>
        </p:spPr>
      </p:pic>
      <p:pic>
        <p:nvPicPr>
          <p:cNvPr id="10" name="Image 9" descr="Screen Shot 2016-10-20 at 22.51.1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679" y="3276600"/>
            <a:ext cx="4242321" cy="29718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477000" y="2895600"/>
            <a:ext cx="2279741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ATLAS-CONF-16-101</a:t>
            </a:r>
            <a:endParaRPr lang="en-GB" sz="1800" dirty="0"/>
          </a:p>
        </p:txBody>
      </p:sp>
      <p:sp>
        <p:nvSpPr>
          <p:cNvPr id="12" name="Titre 1"/>
          <p:cNvSpPr txBox="1">
            <a:spLocks/>
          </p:cNvSpPr>
          <p:nvPr/>
        </p:nvSpPr>
        <p:spPr bwMode="auto">
          <a:xfrm>
            <a:off x="381000" y="-152400"/>
            <a:ext cx="8382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Top Partner Searches @ 13 </a:t>
            </a:r>
            <a:r>
              <a:rPr kumimoji="0" lang="en-GB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TeV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6200" y="838200"/>
            <a:ext cx="37338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Single production VLQ  Q-&gt;</a:t>
            </a:r>
            <a:r>
              <a:rPr lang="en-GB" dirty="0" err="1" smtClean="0">
                <a:solidFill>
                  <a:srgbClr val="0000FF"/>
                </a:solidFill>
              </a:rPr>
              <a:t>Wb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257800" y="838200"/>
            <a:ext cx="358603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Pair production T-&gt;</a:t>
            </a:r>
            <a:r>
              <a:rPr lang="en-GB" dirty="0" err="1" smtClean="0">
                <a:solidFill>
                  <a:srgbClr val="0000FF"/>
                </a:solidFill>
              </a:rPr>
              <a:t>bW</a:t>
            </a:r>
            <a:r>
              <a:rPr lang="en-GB" dirty="0" smtClean="0">
                <a:solidFill>
                  <a:srgbClr val="0000FF"/>
                </a:solidFill>
              </a:rPr>
              <a:t>, </a:t>
            </a:r>
            <a:r>
              <a:rPr lang="en-GB" dirty="0" err="1" smtClean="0">
                <a:solidFill>
                  <a:srgbClr val="0000FF"/>
                </a:solidFill>
              </a:rPr>
              <a:t>tH</a:t>
            </a:r>
            <a:r>
              <a:rPr lang="en-GB" dirty="0" smtClean="0">
                <a:solidFill>
                  <a:srgbClr val="0000FF"/>
                </a:solidFill>
              </a:rPr>
              <a:t>, TZ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04800" y="6324600"/>
            <a:ext cx="2929633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</a:rPr>
              <a:t>95% CL limit up to 1.4 </a:t>
            </a:r>
            <a:r>
              <a:rPr lang="en-GB" sz="1800" dirty="0" err="1" smtClean="0">
                <a:solidFill>
                  <a:srgbClr val="0000FF"/>
                </a:solidFill>
              </a:rPr>
              <a:t>TeV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257800" y="6324600"/>
            <a:ext cx="2929633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</a:rPr>
              <a:t>95% CL limit up to 1.1 </a:t>
            </a:r>
            <a:r>
              <a:rPr lang="en-GB" sz="1800" dirty="0" err="1" smtClean="0">
                <a:solidFill>
                  <a:srgbClr val="0000FF"/>
                </a:solidFill>
              </a:rPr>
              <a:t>TeV</a:t>
            </a:r>
            <a:endParaRPr lang="en-GB" sz="1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/>
          <p:cNvSpPr txBox="1">
            <a:spLocks/>
          </p:cNvSpPr>
          <p:nvPr/>
        </p:nvSpPr>
        <p:spPr bwMode="auto">
          <a:xfrm>
            <a:off x="228600" y="-76200"/>
            <a:ext cx="876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Resonances Decaying into VV?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914400"/>
            <a:ext cx="9144000" cy="59436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171559" y="838200"/>
            <a:ext cx="5896241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Search for heavy resonances decaying into VV jets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using boosted jets and jet substructure analysis 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7" name="Image 6" descr="Screen Shot 2015-03-29 at 12.25.4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38200"/>
            <a:ext cx="2118368" cy="124469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6200" y="2209800"/>
            <a:ext cx="2714655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Jets start to merge for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X = 700-900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9" name="Image 8" descr="Screen Shot 2016-07-10 at 14.06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048000"/>
            <a:ext cx="1529405" cy="1225550"/>
          </a:xfrm>
          <a:prstGeom prst="rect">
            <a:avLst/>
          </a:prstGeom>
        </p:spPr>
      </p:pic>
      <p:pic>
        <p:nvPicPr>
          <p:cNvPr id="12" name="Image 11" descr="Screen Shot 2015-08-30 at 11.28.3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676400"/>
            <a:ext cx="3581400" cy="2590550"/>
          </a:xfrm>
          <a:prstGeom prst="rect">
            <a:avLst/>
          </a:prstGeom>
        </p:spPr>
      </p:pic>
      <p:pic>
        <p:nvPicPr>
          <p:cNvPr id="13" name="Image 12" descr="Screen Shot 2016-07-10 at 14.17.2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824" y="1828800"/>
            <a:ext cx="2934976" cy="23622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505200" y="4111823"/>
            <a:ext cx="1665240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arXiv:1405.1994</a:t>
            </a:r>
            <a:endParaRPr lang="en-GB" sz="1600" dirty="0"/>
          </a:p>
        </p:txBody>
      </p:sp>
      <p:sp>
        <p:nvSpPr>
          <p:cNvPr id="15" name="Ellipse 14"/>
          <p:cNvSpPr/>
          <p:nvPr/>
        </p:nvSpPr>
        <p:spPr bwMode="auto">
          <a:xfrm>
            <a:off x="4038600" y="2743200"/>
            <a:ext cx="990600" cy="5334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0" y="4419600"/>
            <a:ext cx="2895600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Run-1: </a:t>
            </a:r>
            <a:r>
              <a:rPr lang="en-GB" sz="1600" dirty="0" smtClean="0">
                <a:solidFill>
                  <a:srgbClr val="0000FF"/>
                </a:solidFill>
              </a:rPr>
              <a:t>Excess in ATLAS in WZ channel of </a:t>
            </a:r>
            <a:r>
              <a:rPr lang="en-GB" sz="1600" dirty="0" smtClean="0">
                <a:solidFill>
                  <a:srgbClr val="FF0000"/>
                </a:solidFill>
              </a:rPr>
              <a:t>3.4σ</a:t>
            </a:r>
            <a:r>
              <a:rPr lang="en-GB" sz="1600" dirty="0" smtClean="0">
                <a:solidFill>
                  <a:srgbClr val="0000FF"/>
                </a:solidFill>
              </a:rPr>
              <a:t> (2.5σ with LEE) around </a:t>
            </a:r>
            <a:r>
              <a:rPr lang="en-GB" sz="1600" dirty="0" smtClean="0">
                <a:solidFill>
                  <a:srgbClr val="FF0000"/>
                </a:solidFill>
              </a:rPr>
              <a:t>2 </a:t>
            </a:r>
            <a:r>
              <a:rPr lang="en-GB" sz="1600" dirty="0" err="1" smtClean="0">
                <a:solidFill>
                  <a:srgbClr val="FF0000"/>
                </a:solidFill>
              </a:rPr>
              <a:t>TeV</a:t>
            </a:r>
            <a:r>
              <a:rPr lang="en-GB" sz="1600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GB" sz="1600" dirty="0" smtClean="0">
                <a:solidFill>
                  <a:srgbClr val="0000FF"/>
                </a:solidFill>
              </a:rPr>
              <a:t>Bump around </a:t>
            </a:r>
            <a:r>
              <a:rPr lang="en-GB" sz="1600" dirty="0" smtClean="0">
                <a:solidFill>
                  <a:srgbClr val="FF0000"/>
                </a:solidFill>
              </a:rPr>
              <a:t>1.9 </a:t>
            </a:r>
            <a:r>
              <a:rPr lang="en-GB" sz="1600" dirty="0" err="1" smtClean="0">
                <a:solidFill>
                  <a:srgbClr val="FF0000"/>
                </a:solidFill>
              </a:rPr>
              <a:t>TeV</a:t>
            </a:r>
            <a:r>
              <a:rPr lang="en-GB" sz="1600" dirty="0" smtClean="0">
                <a:solidFill>
                  <a:srgbClr val="0000FF"/>
                </a:solidFill>
              </a:rPr>
              <a:t> in CMS in different channels (</a:t>
            </a:r>
            <a:r>
              <a:rPr lang="en-GB" sz="1600" dirty="0" smtClean="0">
                <a:solidFill>
                  <a:srgbClr val="FF0000"/>
                </a:solidFill>
              </a:rPr>
              <a:t>~2σ</a:t>
            </a:r>
            <a:r>
              <a:rPr lang="en-GB" sz="1600" dirty="0" smtClean="0">
                <a:solidFill>
                  <a:srgbClr val="0000FF"/>
                </a:solidFill>
              </a:rPr>
              <a:t>)</a:t>
            </a:r>
          </a:p>
          <a:p>
            <a:endParaRPr lang="en-GB" sz="1600" dirty="0" smtClean="0">
              <a:solidFill>
                <a:srgbClr val="FF0000"/>
              </a:solidFill>
            </a:endParaRPr>
          </a:p>
          <a:p>
            <a:r>
              <a:rPr lang="en-GB" sz="1600" dirty="0" smtClean="0">
                <a:solidFill>
                  <a:srgbClr val="FF0000"/>
                </a:solidFill>
              </a:rPr>
              <a:t>2015 data: </a:t>
            </a:r>
            <a:r>
              <a:rPr lang="en-GB" sz="1600" dirty="0" smtClean="0">
                <a:solidFill>
                  <a:srgbClr val="0000FF"/>
                </a:solidFill>
              </a:rPr>
              <a:t>Not confirmed</a:t>
            </a:r>
          </a:p>
          <a:p>
            <a:r>
              <a:rPr lang="en-GB" sz="1600" dirty="0" smtClean="0">
                <a:solidFill>
                  <a:srgbClr val="0000FF"/>
                </a:solidFill>
              </a:rPr>
              <a:t>more data needed to </a:t>
            </a:r>
          </a:p>
          <a:p>
            <a:r>
              <a:rPr lang="en-GB" sz="1600" dirty="0" smtClean="0">
                <a:solidFill>
                  <a:srgbClr val="0000FF"/>
                </a:solidFill>
              </a:rPr>
              <a:t>completely settle the issue</a:t>
            </a:r>
            <a:r>
              <a:rPr lang="en-GB" sz="1600" dirty="0" smtClean="0">
                <a:solidFill>
                  <a:srgbClr val="FF0000"/>
                </a:solidFill>
              </a:rPr>
              <a:t> 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733800" y="1566446"/>
            <a:ext cx="1777249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arXiv:1506.00962</a:t>
            </a:r>
            <a:endParaRPr lang="en-GB" sz="1600" dirty="0"/>
          </a:p>
        </p:txBody>
      </p:sp>
      <p:sp>
        <p:nvSpPr>
          <p:cNvPr id="20" name="ZoneTexte 19"/>
          <p:cNvSpPr txBox="1"/>
          <p:nvPr/>
        </p:nvSpPr>
        <p:spPr>
          <a:xfrm>
            <a:off x="6781800" y="1600200"/>
            <a:ext cx="1828800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arXiv:1606.04833</a:t>
            </a:r>
            <a:endParaRPr lang="fr-FR" sz="1600" b="1" dirty="0" smtClean="0"/>
          </a:p>
          <a:p>
            <a:endParaRPr lang="en-GB" dirty="0"/>
          </a:p>
        </p:txBody>
      </p:sp>
      <p:pic>
        <p:nvPicPr>
          <p:cNvPr id="21" name="Image 20" descr="Screen Shot 2016-07-10 at 14.46.4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4387347"/>
            <a:ext cx="2984500" cy="2470653"/>
          </a:xfrm>
          <a:prstGeom prst="rect">
            <a:avLst/>
          </a:prstGeom>
        </p:spPr>
      </p:pic>
      <p:sp>
        <p:nvSpPr>
          <p:cNvPr id="22" name="Ellipse 21"/>
          <p:cNvSpPr/>
          <p:nvPr/>
        </p:nvSpPr>
        <p:spPr bwMode="auto">
          <a:xfrm>
            <a:off x="4419600" y="5334000"/>
            <a:ext cx="685800" cy="9144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3" name="Image 22" descr="Screen Shot 2016-07-10 at 14.56.4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4290912"/>
            <a:ext cx="2743200" cy="2378544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6629400" y="4038600"/>
            <a:ext cx="1272203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EXO-15-002</a:t>
            </a:r>
            <a:endParaRPr lang="en-GB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 err="1" smtClean="0"/>
              <a:t>Diboson</a:t>
            </a:r>
            <a:r>
              <a:rPr lang="en-GB" dirty="0" smtClean="0"/>
              <a:t> Search with the 2016 Data</a:t>
            </a:r>
            <a:endParaRPr lang="en-GB" dirty="0"/>
          </a:p>
        </p:txBody>
      </p:sp>
      <p:pic>
        <p:nvPicPr>
          <p:cNvPr id="4" name="Image 3" descr="Screen Shot 2016-08-14 at 15.10.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93" y="914400"/>
            <a:ext cx="5201307" cy="40767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10400" y="1524000"/>
            <a:ext cx="196450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WZ -&gt; 4quarks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(</a:t>
            </a:r>
            <a:r>
              <a:rPr lang="en-GB" dirty="0" smtClean="0">
                <a:solidFill>
                  <a:srgbClr val="0000FF"/>
                </a:solidFill>
              </a:rPr>
              <a:t>2jets ) channel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81000" y="5105400"/>
            <a:ext cx="8702623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2.0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r>
              <a:rPr lang="en-GB" dirty="0" smtClean="0">
                <a:solidFill>
                  <a:srgbClr val="FF0000"/>
                </a:solidFill>
              </a:rPr>
              <a:t> excess seen at 8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r>
              <a:rPr lang="en-GB" dirty="0" smtClean="0">
                <a:solidFill>
                  <a:srgbClr val="FF0000"/>
                </a:solidFill>
              </a:rPr>
              <a:t> strikes (a little) back? Let’s see what happens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with more data..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28600" y="6076890"/>
            <a:ext cx="8705879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More channels analysed: X-&gt; VV, VH, HH, </a:t>
            </a:r>
            <a:r>
              <a:rPr lang="en-GB" dirty="0" err="1" smtClean="0">
                <a:solidFill>
                  <a:srgbClr val="0000FF"/>
                </a:solidFill>
                <a:latin typeface="Georgia"/>
              </a:rPr>
              <a:t>γγ</a:t>
            </a:r>
            <a:r>
              <a:rPr lang="en-GB" dirty="0" smtClean="0">
                <a:solidFill>
                  <a:srgbClr val="0000FF"/>
                </a:solidFill>
              </a:rPr>
              <a:t>, Z</a:t>
            </a:r>
            <a:r>
              <a:rPr lang="en-GB" dirty="0" smtClean="0">
                <a:solidFill>
                  <a:srgbClr val="0000FF"/>
                </a:solidFill>
                <a:latin typeface="Georgia"/>
              </a:rPr>
              <a:t>γ</a:t>
            </a:r>
            <a:r>
              <a:rPr lang="en-GB" dirty="0" smtClean="0">
                <a:solidFill>
                  <a:srgbClr val="0000FF"/>
                </a:solidFill>
              </a:rPr>
              <a:t>,… </a:t>
            </a:r>
            <a:r>
              <a:rPr lang="en-GB" dirty="0" smtClean="0">
                <a:solidFill>
                  <a:srgbClr val="FF0000"/>
                </a:solidFill>
              </a:rPr>
              <a:t>No striking signals seen   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6963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141677" y="6524625"/>
            <a:ext cx="791308" cy="171450"/>
          </a:xfrm>
          <a:prstGeom prst="rect">
            <a:avLst/>
          </a:prstGeom>
          <a:noFill/>
        </p:spPr>
        <p:txBody>
          <a:bodyPr/>
          <a:lstStyle/>
          <a:p>
            <a:fld id="{18A26DE4-54C6-B044-A535-FD4C9200FEE4}" type="slidenum">
              <a:rPr lang="fr-CH" smtClean="0"/>
              <a:pPr/>
              <a:t>35</a:t>
            </a:fld>
            <a:r>
              <a:rPr lang="fr-CH" smtClean="0"/>
              <a:t> </a:t>
            </a:r>
            <a:endParaRPr lang="fr-FR" smtClean="0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800"/>
          </a:p>
        </p:txBody>
      </p:sp>
      <p:pic>
        <p:nvPicPr>
          <p:cNvPr id="69638" name="Picture 4" descr="darkmatte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36369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5" descr="darkmatte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36369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0" name="Rectangle 6"/>
          <p:cNvSpPr>
            <a:spLocks noChangeArrowheads="1"/>
          </p:cNvSpPr>
          <p:nvPr/>
        </p:nvSpPr>
        <p:spPr bwMode="auto">
          <a:xfrm>
            <a:off x="1055077" y="228600"/>
            <a:ext cx="7244862" cy="762000"/>
          </a:xfrm>
          <a:prstGeom prst="rect">
            <a:avLst/>
          </a:prstGeom>
          <a:gradFill rotWithShape="0">
            <a:gsLst>
              <a:gs pos="0">
                <a:srgbClr val="0099FF"/>
              </a:gs>
              <a:gs pos="50000">
                <a:srgbClr val="CCECFF"/>
              </a:gs>
              <a:gs pos="100000">
                <a:srgbClr val="0099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 dirty="0"/>
              <a:t> </a:t>
            </a:r>
            <a:r>
              <a:rPr lang="en-US" sz="4000" b="1" dirty="0">
                <a:solidFill>
                  <a:srgbClr val="0000FF"/>
                </a:solidFill>
                <a:latin typeface="Arial" charset="0"/>
              </a:rPr>
              <a:t>Extra Space Dimensions</a:t>
            </a:r>
          </a:p>
        </p:txBody>
      </p:sp>
      <p:pic>
        <p:nvPicPr>
          <p:cNvPr id="2853896" name="Picture 8" descr="ed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677" y="3105150"/>
            <a:ext cx="2782766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3897" name="Picture 9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3094892" y="2819400"/>
            <a:ext cx="3165231" cy="33083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2853898" name="Text Box 10"/>
          <p:cNvSpPr txBox="1">
            <a:spLocks noChangeArrowheads="1"/>
          </p:cNvSpPr>
          <p:nvPr/>
        </p:nvSpPr>
        <p:spPr bwMode="auto">
          <a:xfrm>
            <a:off x="1063869" y="6324600"/>
            <a:ext cx="4991270" cy="461665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CC0000"/>
                </a:solidFill>
                <a:latin typeface="Arial" charset="0"/>
              </a:rPr>
              <a:t>The Gravity </a:t>
            </a:r>
            <a:r>
              <a:rPr lang="en-US" sz="2400" dirty="0" smtClean="0">
                <a:solidFill>
                  <a:srgbClr val="CC0000"/>
                </a:solidFill>
                <a:latin typeface="Arial" charset="0"/>
              </a:rPr>
              <a:t>force </a:t>
            </a:r>
            <a:r>
              <a:rPr lang="en-US" sz="2400" dirty="0">
                <a:solidFill>
                  <a:srgbClr val="CC0000"/>
                </a:solidFill>
                <a:latin typeface="Arial" charset="0"/>
              </a:rPr>
              <a:t>becomes strong!</a:t>
            </a:r>
          </a:p>
        </p:txBody>
      </p:sp>
      <p:pic>
        <p:nvPicPr>
          <p:cNvPr id="2853899" name="Picture 11" descr="Plank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2492" y="3267076"/>
            <a:ext cx="2602523" cy="237172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2853900" name="AutoShape 12"/>
          <p:cNvSpPr>
            <a:spLocks noChangeArrowheads="1"/>
          </p:cNvSpPr>
          <p:nvPr/>
        </p:nvSpPr>
        <p:spPr bwMode="auto">
          <a:xfrm>
            <a:off x="5867400" y="4314826"/>
            <a:ext cx="690196" cy="485775"/>
          </a:xfrm>
          <a:prstGeom prst="rightArrow">
            <a:avLst>
              <a:gd name="adj1" fmla="val 50000"/>
              <a:gd name="adj2" fmla="val 38480"/>
            </a:avLst>
          </a:prstGeom>
          <a:solidFill>
            <a:srgbClr val="FFFF66"/>
          </a:solidFill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53901" name="Rectangle 13"/>
          <p:cNvSpPr>
            <a:spLocks noChangeArrowheads="1"/>
          </p:cNvSpPr>
          <p:nvPr/>
        </p:nvSpPr>
        <p:spPr bwMode="auto">
          <a:xfrm>
            <a:off x="3094892" y="2057400"/>
            <a:ext cx="281354" cy="3048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53902" name="Rectangle 14"/>
          <p:cNvSpPr>
            <a:spLocks noChangeArrowheads="1"/>
          </p:cNvSpPr>
          <p:nvPr/>
        </p:nvSpPr>
        <p:spPr bwMode="auto">
          <a:xfrm>
            <a:off x="3094892" y="3657600"/>
            <a:ext cx="281354" cy="3048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9648" name="Picture 15" descr="bh4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80492" y="1862138"/>
            <a:ext cx="302455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9" name="Picture 16" descr="bh4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49108" y="1863726"/>
            <a:ext cx="344658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50" name="Text Box 17"/>
          <p:cNvSpPr txBox="1">
            <a:spLocks noChangeArrowheads="1"/>
          </p:cNvSpPr>
          <p:nvPr/>
        </p:nvSpPr>
        <p:spPr bwMode="auto">
          <a:xfrm>
            <a:off x="140677" y="1873250"/>
            <a:ext cx="2032002" cy="646331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Arial" charset="0"/>
              </a:rPr>
              <a:t>Problem:</a:t>
            </a:r>
          </a:p>
        </p:txBody>
      </p:sp>
      <p:sp>
        <p:nvSpPr>
          <p:cNvPr id="69651" name="AutoShape 18"/>
          <p:cNvSpPr>
            <a:spLocks noChangeArrowheads="1"/>
          </p:cNvSpPr>
          <p:nvPr/>
        </p:nvSpPr>
        <p:spPr bwMode="auto">
          <a:xfrm>
            <a:off x="5209443" y="1828800"/>
            <a:ext cx="839665" cy="794802"/>
          </a:xfrm>
          <a:prstGeom prst="leftRightArrow">
            <a:avLst>
              <a:gd name="adj1" fmla="val 50000"/>
              <a:gd name="adj2" fmla="val 37451"/>
            </a:avLst>
          </a:prstGeom>
          <a:solidFill>
            <a:srgbClr val="0000FF"/>
          </a:solidFill>
          <a:ln w="47625">
            <a:solidFill>
              <a:srgbClr val="0000FF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53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5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53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53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5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3898" grpId="0" animBg="1"/>
      <p:bldP spid="2853900" grpId="0" animBg="1"/>
      <p:bldP spid="2853901" grpId="0" animBg="1"/>
      <p:bldP spid="285390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14400"/>
          </a:xfrm>
        </p:spPr>
        <p:txBody>
          <a:bodyPr>
            <a:normAutofit/>
          </a:bodyPr>
          <a:lstStyle/>
          <a:p>
            <a:r>
              <a:rPr lang="en-GB" dirty="0" smtClean="0">
                <a:effectLst/>
              </a:rPr>
              <a:t>Search for Large Extra Dimensions</a:t>
            </a:r>
            <a:endParaRPr lang="en-GB" dirty="0">
              <a:effectLst/>
            </a:endParaRPr>
          </a:p>
        </p:txBody>
      </p:sp>
      <p:pic>
        <p:nvPicPr>
          <p:cNvPr id="12" name="Image 11" descr="Screen shot 2011-07-27 at 10.06.5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0"/>
            <a:ext cx="2438400" cy="2039389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52400" y="838200"/>
            <a:ext cx="6811530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rgbClr val="0000FF"/>
                </a:solidFill>
              </a:rPr>
              <a:t>Example</a:t>
            </a:r>
            <a:r>
              <a:rPr lang="fr-FR" sz="2400" dirty="0" smtClean="0">
                <a:solidFill>
                  <a:srgbClr val="0000FF"/>
                </a:solidFill>
              </a:rPr>
              <a:t>: </a:t>
            </a:r>
            <a:r>
              <a:rPr lang="fr-FR" sz="2400" dirty="0" err="1" smtClean="0">
                <a:solidFill>
                  <a:srgbClr val="0000FF"/>
                </a:solidFill>
              </a:rPr>
              <a:t>Mono-jet</a:t>
            </a:r>
            <a:r>
              <a:rPr lang="fr-FR" sz="2400" dirty="0" smtClean="0">
                <a:solidFill>
                  <a:srgbClr val="0000FF"/>
                </a:solidFill>
              </a:rPr>
              <a:t> final state +</a:t>
            </a:r>
            <a:r>
              <a:rPr lang="fr-FR" sz="2400" dirty="0" err="1" smtClean="0">
                <a:solidFill>
                  <a:srgbClr val="0000FF"/>
                </a:solidFill>
              </a:rPr>
              <a:t>Missing</a:t>
            </a:r>
            <a:r>
              <a:rPr lang="fr-FR" sz="2400" dirty="0" smtClean="0">
                <a:solidFill>
                  <a:srgbClr val="0000FF"/>
                </a:solidFill>
              </a:rPr>
              <a:t> E</a:t>
            </a:r>
            <a:r>
              <a:rPr lang="fr-FR" sz="2400" baseline="-25000" dirty="0" smtClean="0">
                <a:solidFill>
                  <a:srgbClr val="0000FF"/>
                </a:solidFill>
              </a:rPr>
              <a:t>T</a:t>
            </a:r>
            <a:r>
              <a:rPr lang="fr-FR" sz="2400" dirty="0" smtClean="0">
                <a:solidFill>
                  <a:srgbClr val="0000FF"/>
                </a:solidFill>
              </a:rPr>
              <a:t> (ADD)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28600" y="1524000"/>
            <a:ext cx="2495495" cy="707886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</a:rPr>
              <a:t>p</a:t>
            </a:r>
            <a:r>
              <a:rPr lang="en-GB" baseline="-25000" dirty="0" err="1" smtClean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 jet &gt; 250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MET &gt; 250-700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048000" y="1371600"/>
            <a:ext cx="2126604" cy="1200328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Limits on M</a:t>
            </a:r>
            <a:r>
              <a:rPr lang="en-GB" sz="2400" baseline="-25000" dirty="0" smtClean="0">
                <a:solidFill>
                  <a:srgbClr val="FF0000"/>
                </a:solidFill>
              </a:rPr>
              <a:t>D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between 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~ 7 and 4 </a:t>
            </a:r>
            <a:r>
              <a:rPr lang="en-GB" sz="2400" dirty="0" err="1" smtClean="0">
                <a:solidFill>
                  <a:srgbClr val="FF0000"/>
                </a:solidFill>
              </a:rPr>
              <a:t>TeV</a:t>
            </a:r>
            <a:endParaRPr lang="en-GB" sz="2400" dirty="0" smtClean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385151" y="1295400"/>
            <a:ext cx="375884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</a:rPr>
              <a:t>Lower limit on the Planck Scale </a:t>
            </a:r>
          </a:p>
          <a:p>
            <a:r>
              <a:rPr lang="en-GB" sz="1800" dirty="0" smtClean="0">
                <a:solidFill>
                  <a:srgbClr val="0000FF"/>
                </a:solidFill>
              </a:rPr>
              <a:t>versus number of extra dimensions 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086600" y="914400"/>
            <a:ext cx="1775246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/>
              <a:t>arXiv:1604.07773</a:t>
            </a:r>
            <a:endParaRPr lang="en-GB" sz="1600" dirty="0" smtClean="0"/>
          </a:p>
          <a:p>
            <a:endParaRPr lang="en-GB" dirty="0"/>
          </a:p>
        </p:txBody>
      </p:sp>
      <p:pic>
        <p:nvPicPr>
          <p:cNvPr id="16" name="Image 15" descr="Screen Shot 2016-06-22 at 16.03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590800"/>
            <a:ext cx="2971800" cy="2346614"/>
          </a:xfrm>
          <a:prstGeom prst="rect">
            <a:avLst/>
          </a:prstGeom>
        </p:spPr>
      </p:pic>
      <p:pic>
        <p:nvPicPr>
          <p:cNvPr id="20" name="Image 19" descr="Screen Shot 2016-06-22 at 16.02.0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5029200"/>
            <a:ext cx="7315200" cy="1943522"/>
          </a:xfrm>
          <a:prstGeom prst="rect">
            <a:avLst/>
          </a:prstGeom>
        </p:spPr>
      </p:pic>
      <p:pic>
        <p:nvPicPr>
          <p:cNvPr id="21" name="Image 20" descr="Screen Shot 2016-06-22 at 15.58.2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1981200"/>
            <a:ext cx="3247392" cy="2971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AutoShape 6"/>
          <p:cNvSpPr>
            <a:spLocks noChangeAspect="1" noChangeArrowheads="1"/>
          </p:cNvSpPr>
          <p:nvPr/>
        </p:nvSpPr>
        <p:spPr bwMode="auto">
          <a:xfrm>
            <a:off x="2570285" y="2362200"/>
            <a:ext cx="155331" cy="312738"/>
          </a:xfrm>
          <a:prstGeom prst="downArrow">
            <a:avLst>
              <a:gd name="adj1" fmla="val 50000"/>
              <a:gd name="adj2" fmla="val 46462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0357" name="Text Box 19"/>
          <p:cNvSpPr txBox="1">
            <a:spLocks noChangeArrowheads="1"/>
          </p:cNvSpPr>
          <p:nvPr/>
        </p:nvSpPr>
        <p:spPr bwMode="auto">
          <a:xfrm>
            <a:off x="633046" y="381000"/>
            <a:ext cx="984738" cy="40005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00360" name="Picture 8" descr="ed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914400"/>
            <a:ext cx="2590800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2" name="ZoneTexte 17"/>
          <p:cNvSpPr txBox="1">
            <a:spLocks noChangeArrowheads="1"/>
          </p:cNvSpPr>
          <p:nvPr/>
        </p:nvSpPr>
        <p:spPr bwMode="auto">
          <a:xfrm>
            <a:off x="2667000" y="838200"/>
            <a:ext cx="2473792" cy="430887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200" dirty="0">
                <a:solidFill>
                  <a:srgbClr val="FF0000"/>
                </a:solidFill>
                <a:latin typeface="Arial" charset="0"/>
              </a:rPr>
              <a:t>Extra Dimensions!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-17585" y="3581400"/>
            <a:ext cx="3072100" cy="2308324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800" dirty="0" smtClean="0">
                <a:solidFill>
                  <a:srgbClr val="FF0000"/>
                </a:solidFill>
                <a:latin typeface="Arial"/>
              </a:rPr>
              <a:t>Look for the decay </a:t>
            </a:r>
            <a:r>
              <a:rPr lang="en-GB" sz="1800" dirty="0" err="1" smtClean="0">
                <a:solidFill>
                  <a:srgbClr val="FF0000"/>
                </a:solidFill>
                <a:latin typeface="Arial"/>
              </a:rPr>
              <a:t>producs</a:t>
            </a:r>
            <a:r>
              <a:rPr lang="en-GB" sz="1800" dirty="0" smtClean="0">
                <a:solidFill>
                  <a:srgbClr val="FF0000"/>
                </a:solidFill>
                <a:latin typeface="Arial"/>
              </a:rPr>
              <a:t> </a:t>
            </a:r>
          </a:p>
          <a:p>
            <a:pPr>
              <a:defRPr/>
            </a:pPr>
            <a:r>
              <a:rPr lang="en-GB" sz="1800" dirty="0" smtClean="0">
                <a:solidFill>
                  <a:srgbClr val="FF0000"/>
                </a:solidFill>
                <a:latin typeface="Arial"/>
              </a:rPr>
              <a:t>of an evaporating black hole </a:t>
            </a:r>
          </a:p>
          <a:p>
            <a:pPr>
              <a:defRPr/>
            </a:pPr>
            <a:endParaRPr lang="en-GB" sz="1800" dirty="0" smtClean="0">
              <a:latin typeface="Arial"/>
              <a:ea typeface="Wingdings" charset="2"/>
              <a:cs typeface="Wingdings" charset="2"/>
            </a:endParaRPr>
          </a:p>
          <a:p>
            <a:pPr>
              <a:defRPr/>
            </a:pPr>
            <a:r>
              <a:rPr lang="en-GB" sz="1800" dirty="0" err="1" smtClean="0">
                <a:latin typeface="Arial"/>
                <a:ea typeface="Wingdings" charset="2"/>
                <a:cs typeface="Wingdings" charset="2"/>
              </a:rPr>
              <a:t></a:t>
            </a:r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Define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S</a:t>
            </a:r>
            <a:r>
              <a:rPr lang="en-GB" sz="1800" baseline="-25000" dirty="0" smtClean="0">
                <a:solidFill>
                  <a:srgbClr val="0000FF"/>
                </a:solidFill>
                <a:latin typeface="Arial"/>
              </a:rPr>
              <a:t>T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to be the scalar </a:t>
            </a:r>
          </a:p>
          <a:p>
            <a:pPr>
              <a:defRPr/>
            </a:pP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sum of all high </a:t>
            </a:r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p</a:t>
            </a:r>
            <a:r>
              <a:rPr lang="en-GB" sz="1800" baseline="-25000" dirty="0" err="1" smtClean="0">
                <a:solidFill>
                  <a:srgbClr val="0000FF"/>
                </a:solidFill>
                <a:latin typeface="Arial"/>
              </a:rPr>
              <a:t>T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objects </a:t>
            </a:r>
          </a:p>
          <a:p>
            <a:pPr>
              <a:defRPr/>
            </a:pP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found in the event</a:t>
            </a:r>
          </a:p>
          <a:p>
            <a:pPr>
              <a:defRPr/>
            </a:pPr>
            <a:r>
              <a:rPr lang="en-GB" sz="1800" dirty="0" err="1" smtClean="0">
                <a:solidFill>
                  <a:srgbClr val="0000FF"/>
                </a:solidFill>
                <a:latin typeface="Arial"/>
                <a:ea typeface="Wingdings" charset="2"/>
                <a:cs typeface="Wingdings" charset="2"/>
              </a:rPr>
              <a:t></a:t>
            </a:r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Look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for deviations </a:t>
            </a:r>
          </a:p>
          <a:p>
            <a:pPr>
              <a:defRPr/>
            </a:pP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 at high S</a:t>
            </a:r>
            <a:r>
              <a:rPr lang="en-GB" sz="1800" baseline="-25000" dirty="0" smtClean="0">
                <a:solidFill>
                  <a:srgbClr val="0000FF"/>
                </a:solidFill>
                <a:latin typeface="Arial"/>
              </a:rPr>
              <a:t>T</a:t>
            </a:r>
            <a:endParaRPr lang="en-GB" sz="1800" baseline="-250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00367" name="ZoneTexte 22"/>
          <p:cNvSpPr txBox="1">
            <a:spLocks noChangeArrowheads="1"/>
          </p:cNvSpPr>
          <p:nvPr/>
        </p:nvSpPr>
        <p:spPr bwMode="auto">
          <a:xfrm>
            <a:off x="3032130" y="1676400"/>
            <a:ext cx="1768470" cy="769441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200" dirty="0">
                <a:solidFill>
                  <a:srgbClr val="FF0000"/>
                </a:solidFill>
                <a:latin typeface="Arial" charset="0"/>
              </a:rPr>
              <a:t>Planck </a:t>
            </a:r>
            <a:r>
              <a:rPr lang="fr-FR" sz="2200" dirty="0" err="1">
                <a:solidFill>
                  <a:srgbClr val="FF0000"/>
                </a:solidFill>
                <a:latin typeface="Arial" charset="0"/>
              </a:rPr>
              <a:t>scale</a:t>
            </a:r>
            <a:r>
              <a:rPr lang="fr-FR" sz="2200" dirty="0" smtClean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r>
              <a:rPr lang="fr-FR" sz="2200" dirty="0" smtClean="0">
                <a:solidFill>
                  <a:srgbClr val="FF0000"/>
                </a:solidFill>
                <a:latin typeface="Arial" charset="0"/>
              </a:rPr>
              <a:t>a </a:t>
            </a:r>
            <a:r>
              <a:rPr lang="fr-FR" sz="2200" dirty="0">
                <a:solidFill>
                  <a:srgbClr val="FF0000"/>
                </a:solidFill>
                <a:latin typeface="Arial" charset="0"/>
              </a:rPr>
              <a:t>few </a:t>
            </a:r>
            <a:r>
              <a:rPr lang="fr-FR" sz="2200" dirty="0" err="1">
                <a:solidFill>
                  <a:srgbClr val="FF0000"/>
                </a:solidFill>
                <a:latin typeface="Arial" charset="0"/>
              </a:rPr>
              <a:t>TeV</a:t>
            </a:r>
            <a:r>
              <a:rPr lang="fr-FR" sz="2200" dirty="0">
                <a:solidFill>
                  <a:srgbClr val="FF0000"/>
                </a:solidFill>
                <a:latin typeface="Arial" charset="0"/>
              </a:rPr>
              <a:t>?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0" y="6324600"/>
            <a:ext cx="9397675" cy="400110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srgbClr val="FF0000"/>
                </a:solidFill>
                <a:latin typeface="Arial"/>
              </a:rPr>
              <a:t>Black hole mass excluded in range below ~8-9 </a:t>
            </a:r>
            <a:r>
              <a:rPr lang="en-GB" dirty="0" err="1" smtClean="0">
                <a:solidFill>
                  <a:srgbClr val="FF0000"/>
                </a:solidFill>
                <a:latin typeface="Arial"/>
              </a:rPr>
              <a:t>TeV</a:t>
            </a:r>
            <a:r>
              <a:rPr lang="en-GB" dirty="0" smtClean="0">
                <a:solidFill>
                  <a:srgbClr val="FF0000"/>
                </a:solidFill>
                <a:latin typeface="Arial"/>
              </a:rPr>
              <a:t> depending on assumptions</a:t>
            </a:r>
            <a:endParaRPr lang="en-GB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334000" y="926068"/>
            <a:ext cx="3826689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</a:rPr>
              <a:t>2015: 12 jet event with 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S</a:t>
            </a:r>
            <a:r>
              <a:rPr lang="en-GB" sz="1800" baseline="-25000" dirty="0" smtClean="0">
                <a:solidFill>
                  <a:srgbClr val="0000FF"/>
                </a:solidFill>
                <a:latin typeface="Arial"/>
              </a:rPr>
              <a:t>T</a:t>
            </a:r>
            <a:r>
              <a:rPr lang="en-GB" sz="1800" dirty="0" smtClean="0">
                <a:solidFill>
                  <a:srgbClr val="0000FF"/>
                </a:solidFill>
              </a:rPr>
              <a:t>=5.4 </a:t>
            </a:r>
            <a:r>
              <a:rPr lang="en-GB" sz="1800" dirty="0" err="1" smtClean="0">
                <a:solidFill>
                  <a:srgbClr val="0000FF"/>
                </a:solidFill>
              </a:rPr>
              <a:t>TeV</a:t>
            </a:r>
            <a:endParaRPr lang="en-GB" sz="1800" dirty="0">
              <a:solidFill>
                <a:srgbClr val="0000FF"/>
              </a:solidFill>
            </a:endParaRPr>
          </a:p>
        </p:txBody>
      </p:sp>
      <p:pic>
        <p:nvPicPr>
          <p:cNvPr id="18" name="Image 17" descr="Screen Shot 2016-02-13 at 22.02.3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471349"/>
            <a:ext cx="2819400" cy="2929451"/>
          </a:xfrm>
          <a:prstGeom prst="rect">
            <a:avLst/>
          </a:prstGeom>
        </p:spPr>
      </p:pic>
      <p:pic>
        <p:nvPicPr>
          <p:cNvPr id="19" name="Image 18" descr="Screen Shot 2016-02-14 at 11.02.4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1256095"/>
            <a:ext cx="3810000" cy="1965203"/>
          </a:xfrm>
          <a:prstGeom prst="rect">
            <a:avLst/>
          </a:prstGeom>
        </p:spPr>
      </p:pic>
      <p:sp>
        <p:nvSpPr>
          <p:cNvPr id="15" name="Titre 1"/>
          <p:cNvSpPr txBox="1">
            <a:spLocks/>
          </p:cNvSpPr>
          <p:nvPr/>
        </p:nvSpPr>
        <p:spPr bwMode="auto">
          <a:xfrm>
            <a:off x="762000" y="-762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Search for Micro Black Holes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474392" y="3242846"/>
            <a:ext cx="1755208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CMS-EXO-15-007</a:t>
            </a:r>
            <a:endParaRPr lang="en-GB" sz="1600" dirty="0"/>
          </a:p>
        </p:txBody>
      </p:sp>
      <p:pic>
        <p:nvPicPr>
          <p:cNvPr id="23" name="Image 22" descr="Screen Shot 2016-04-03 at 15.29.1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3505200"/>
            <a:ext cx="3200400" cy="282733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-152400"/>
            <a:ext cx="7239000" cy="904875"/>
          </a:xfrm>
        </p:spPr>
        <p:txBody>
          <a:bodyPr/>
          <a:lstStyle/>
          <a:p>
            <a:r>
              <a:rPr lang="en-GB" dirty="0" smtClean="0"/>
              <a:t>Exotic Search Summary </a:t>
            </a:r>
            <a:endParaRPr lang="en-GB" dirty="0"/>
          </a:p>
        </p:txBody>
      </p:sp>
      <p:pic>
        <p:nvPicPr>
          <p:cNvPr id="4" name="Image 3" descr="Screen Shot 2016-08-16 at 13.24.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" y="0"/>
            <a:ext cx="91303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Run-II: From 8 </a:t>
            </a:r>
            <a:r>
              <a:rPr lang="en-GB" dirty="0" err="1" smtClean="0"/>
              <a:t>TeV</a:t>
            </a:r>
            <a:r>
              <a:rPr lang="en-GB" dirty="0" smtClean="0"/>
              <a:t> to 13 </a:t>
            </a:r>
            <a:r>
              <a:rPr lang="en-GB" dirty="0" err="1" smtClean="0"/>
              <a:t>TeV</a:t>
            </a:r>
            <a:endParaRPr lang="en-GB" dirty="0"/>
          </a:p>
        </p:txBody>
      </p:sp>
      <p:pic>
        <p:nvPicPr>
          <p:cNvPr id="4" name="Espace réservé du contenu 3" descr="Screen Shot 2016-02-25 at 22.53.0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822" y="1214323"/>
            <a:ext cx="4484378" cy="2290877"/>
          </a:xfrm>
        </p:spPr>
      </p:pic>
      <p:pic>
        <p:nvPicPr>
          <p:cNvPr id="5" name="Image 4" descr="Screen Shot 2016-02-26 at 14.02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26" y="914400"/>
            <a:ext cx="8771374" cy="5715000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 bwMode="auto">
          <a:xfrm rot="16200000" flipH="1">
            <a:off x="396" y="3581003"/>
            <a:ext cx="4876006" cy="1"/>
          </a:xfrm>
          <a:prstGeom prst="line">
            <a:avLst/>
          </a:prstGeom>
          <a:solidFill>
            <a:schemeClr val="accent1"/>
          </a:solidFill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ZoneTexte 9"/>
          <p:cNvSpPr txBox="1"/>
          <p:nvPr/>
        </p:nvSpPr>
        <p:spPr>
          <a:xfrm>
            <a:off x="1478340" y="6229290"/>
            <a:ext cx="1569660" cy="35394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700" dirty="0" smtClean="0">
                <a:solidFill>
                  <a:srgbClr val="FF0000"/>
                </a:solidFill>
              </a:rPr>
              <a:t>ICHEP dataset</a:t>
            </a:r>
            <a:endParaRPr lang="en-GB" sz="1700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76600" y="6248400"/>
            <a:ext cx="1441420" cy="35394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700" dirty="0" smtClean="0">
                <a:solidFill>
                  <a:schemeClr val="bg1">
                    <a:lumMod val="65000"/>
                  </a:schemeClr>
                </a:solidFill>
              </a:rPr>
              <a:t>2015 dataset</a:t>
            </a:r>
            <a:endParaRPr lang="en-GB" sz="17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 smtClean="0"/>
              <a:t>Summary of Exotica (Continued) </a:t>
            </a:r>
            <a:endParaRPr lang="en-GB" dirty="0"/>
          </a:p>
        </p:txBody>
      </p:sp>
      <p:pic>
        <p:nvPicPr>
          <p:cNvPr id="5" name="Espace réservé du contenu 4" descr="Screen Shot 2016-10-21 at 23.13.5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800" y="914400"/>
            <a:ext cx="7518400" cy="56388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-142875"/>
            <a:ext cx="8077200" cy="904875"/>
          </a:xfrm>
        </p:spPr>
        <p:txBody>
          <a:bodyPr/>
          <a:lstStyle/>
          <a:p>
            <a:r>
              <a:rPr lang="en-GB" dirty="0" smtClean="0"/>
              <a:t> Summary of SUSY Searches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76200" y="838200"/>
            <a:ext cx="909636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In short: no clear sign of SUSY with the data collected so far (similar for CMS)  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8" name="Image 7" descr="Screen Shot 2016-07-14 at 13.18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08" y="1295400"/>
            <a:ext cx="8173892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1981200"/>
            <a:ext cx="7239000" cy="904875"/>
          </a:xfrm>
        </p:spPr>
        <p:txBody>
          <a:bodyPr/>
          <a:lstStyle/>
          <a:p>
            <a:r>
              <a:rPr lang="en-GB" dirty="0" smtClean="0"/>
              <a:t>The Higgs Particle</a:t>
            </a:r>
            <a:endParaRPr lang="en-GB" dirty="0"/>
          </a:p>
        </p:txBody>
      </p:sp>
      <p:pic>
        <p:nvPicPr>
          <p:cNvPr id="3" name="Image 2" descr="Screen Shot 2016-08-14 at 10.01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124200"/>
            <a:ext cx="5431441" cy="33909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28600" y="6248400"/>
            <a:ext cx="2758488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A. </a:t>
            </a:r>
            <a:r>
              <a:rPr lang="en-GB" dirty="0" err="1" smtClean="0"/>
              <a:t>Pomarol</a:t>
            </a:r>
            <a:r>
              <a:rPr lang="en-GB" dirty="0" smtClean="0"/>
              <a:t> ICHEP2012</a:t>
            </a:r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5486400" y="2971800"/>
            <a:ext cx="269857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The party in 2012!</a:t>
            </a:r>
            <a:endParaRPr lang="en-GB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	</a:t>
            </a:r>
            <a:endParaRPr lang="fr-FR"/>
          </a:p>
        </p:txBody>
      </p:sp>
      <p:sp>
        <p:nvSpPr>
          <p:cNvPr id="663555" name="Text Box 3"/>
          <p:cNvSpPr txBox="1">
            <a:spLocks noChangeArrowheads="1"/>
          </p:cNvSpPr>
          <p:nvPr/>
        </p:nvSpPr>
        <p:spPr bwMode="auto">
          <a:xfrm>
            <a:off x="304800" y="838200"/>
            <a:ext cx="6347962" cy="769441"/>
          </a:xfrm>
          <a:prstGeom prst="rect">
            <a:avLst/>
          </a:prstGeom>
          <a:solidFill>
            <a:srgbClr val="CCFFFF"/>
          </a:solidFill>
          <a:ln w="412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Symbol" pitchFamily="-84" charset="2"/>
              <a:buNone/>
            </a:pPr>
            <a:r>
              <a:rPr lang="en-US" sz="2200" dirty="0" smtClean="0">
                <a:solidFill>
                  <a:srgbClr val="0033CC"/>
                </a:solidFill>
                <a:latin typeface="Arial" pitchFamily="-84" charset="0"/>
              </a:rPr>
              <a:t>Observation of a </a:t>
            </a:r>
            <a:r>
              <a:rPr lang="en-US" sz="2200" dirty="0" smtClean="0">
                <a:solidFill>
                  <a:srgbClr val="CC0000"/>
                </a:solidFill>
                <a:latin typeface="Arial" pitchFamily="-84" charset="0"/>
              </a:rPr>
              <a:t>Higgs</a:t>
            </a:r>
            <a:r>
              <a:rPr lang="en-US" sz="2200" dirty="0" smtClean="0">
                <a:solidFill>
                  <a:srgbClr val="0033CC"/>
                </a:solidFill>
                <a:latin typeface="Arial" pitchFamily="-84" charset="0"/>
              </a:rPr>
              <a:t> Particle at the LHC, after </a:t>
            </a:r>
          </a:p>
          <a:p>
            <a:pPr>
              <a:buFont typeface="Symbol" pitchFamily="-84" charset="2"/>
              <a:buNone/>
            </a:pPr>
            <a:r>
              <a:rPr lang="en-US" sz="2200" dirty="0" smtClean="0">
                <a:solidFill>
                  <a:srgbClr val="0033CC"/>
                </a:solidFill>
                <a:latin typeface="Arial" pitchFamily="-84" charset="0"/>
              </a:rPr>
              <a:t>about 40 years of experimental searches to find it     </a:t>
            </a:r>
            <a:endParaRPr lang="en-US" sz="2200" dirty="0">
              <a:solidFill>
                <a:srgbClr val="CC0000"/>
              </a:solidFill>
              <a:latin typeface="Arial" pitchFamily="-84" charset="0"/>
            </a:endParaRPr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 smtClean="0"/>
              <a:t>2012: A Milestone in Particle Physics</a:t>
            </a:r>
            <a:endParaRPr lang="en-GB" dirty="0"/>
          </a:p>
        </p:txBody>
      </p:sp>
      <p:pic>
        <p:nvPicPr>
          <p:cNvPr id="13" name="Image 12" descr="Screen Shot 2013-05-25 at 5.46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00200"/>
            <a:ext cx="3632200" cy="2971800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 bwMode="auto">
          <a:xfrm>
            <a:off x="1905000" y="3124200"/>
            <a:ext cx="609600" cy="1143000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04163" y="838200"/>
            <a:ext cx="1239837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9"/>
          <p:cNvSpPr txBox="1"/>
          <p:nvPr/>
        </p:nvSpPr>
        <p:spPr>
          <a:xfrm>
            <a:off x="6858000" y="1143000"/>
            <a:ext cx="744715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2013</a:t>
            </a:r>
            <a:endParaRPr lang="en-GB" dirty="0"/>
          </a:p>
        </p:txBody>
      </p:sp>
      <p:pic>
        <p:nvPicPr>
          <p:cNvPr id="18" name="Image 17" descr="Screen Shot 2015-04-25 at 16.21.2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1600200"/>
            <a:ext cx="2872740" cy="2971800"/>
          </a:xfrm>
          <a:prstGeom prst="rect">
            <a:avLst/>
          </a:prstGeom>
        </p:spPr>
      </p:pic>
      <p:pic>
        <p:nvPicPr>
          <p:cNvPr id="19" name="Image 18" descr="Screen Shot 2015-04-25 at 16.23.3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827" y="4724400"/>
            <a:ext cx="6242373" cy="1905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6781800" y="4724400"/>
            <a:ext cx="2286000" cy="9144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23" name="Image 22" descr="Screen Shot 2015-04-26 at 10.55.2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200" y="4876800"/>
            <a:ext cx="1981200" cy="330200"/>
          </a:xfrm>
          <a:prstGeom prst="rect">
            <a:avLst/>
          </a:prstGeom>
        </p:spPr>
      </p:pic>
      <p:pic>
        <p:nvPicPr>
          <p:cNvPr id="24" name="Image 23" descr="Screen Shot 2015-04-26 at 10.55.3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0400" y="5257800"/>
            <a:ext cx="1631435" cy="31115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6830095" y="2590800"/>
            <a:ext cx="2313905" cy="16312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2015: Higgs Boson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well established.</a:t>
            </a:r>
          </a:p>
          <a:p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All accessible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channels studied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6" name="Ellipse 25"/>
          <p:cNvSpPr/>
          <p:nvPr/>
        </p:nvSpPr>
        <p:spPr bwMode="auto">
          <a:xfrm>
            <a:off x="4724400" y="3124200"/>
            <a:ext cx="609600" cy="1143000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21" name="Image 20" descr="Screen Shot 2015-08-16 at 22.33.0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4000" y="5588000"/>
            <a:ext cx="1244600" cy="203200"/>
          </a:xfrm>
          <a:prstGeom prst="rect">
            <a:avLst/>
          </a:prstGeom>
        </p:spPr>
      </p:pic>
      <p:pic>
        <p:nvPicPr>
          <p:cNvPr id="22" name="Image 21" descr="Screen Shot 2015-08-16 at 22.33.0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0200" y="6400800"/>
            <a:ext cx="1171575" cy="191278"/>
          </a:xfrm>
          <a:prstGeom prst="rect">
            <a:avLst/>
          </a:prstGeom>
        </p:spPr>
      </p:pic>
      <p:pic>
        <p:nvPicPr>
          <p:cNvPr id="27" name="Image 26" descr="Screen Shot 2015-08-16 at 22.33.0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6400800"/>
            <a:ext cx="1244600" cy="20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3000" y="-152400"/>
            <a:ext cx="7239000" cy="904875"/>
          </a:xfrm>
        </p:spPr>
        <p:txBody>
          <a:bodyPr/>
          <a:lstStyle/>
          <a:p>
            <a:r>
              <a:rPr lang="en-GB" dirty="0" smtClean="0"/>
              <a:t>Mass of the Higgs</a:t>
            </a:r>
            <a:endParaRPr lang="en-GB" dirty="0"/>
          </a:p>
        </p:txBody>
      </p:sp>
      <p:pic>
        <p:nvPicPr>
          <p:cNvPr id="4" name="Image 3" descr="Screen Shot 2015-05-16 at 21.37.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09" y="2908300"/>
            <a:ext cx="4461691" cy="368300"/>
          </a:xfrm>
          <a:prstGeom prst="rect">
            <a:avLst/>
          </a:prstGeom>
        </p:spPr>
      </p:pic>
      <p:pic>
        <p:nvPicPr>
          <p:cNvPr id="5" name="Image 4" descr="Screen Shot 2015-05-16 at 21.37.3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810000"/>
            <a:ext cx="4035282" cy="2864522"/>
          </a:xfrm>
          <a:prstGeom prst="rect">
            <a:avLst/>
          </a:prstGeom>
        </p:spPr>
      </p:pic>
      <p:pic>
        <p:nvPicPr>
          <p:cNvPr id="6" name="Image 5" descr="Screen Shot 2015-05-16 at 21.37.5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314" y="762001"/>
            <a:ext cx="4036886" cy="3010736"/>
          </a:xfrm>
          <a:prstGeom prst="rect">
            <a:avLst/>
          </a:prstGeom>
        </p:spPr>
      </p:pic>
      <p:pic>
        <p:nvPicPr>
          <p:cNvPr id="7" name="Image 6" descr="Screen Shot 2015-05-16 at 21.38.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67200"/>
            <a:ext cx="4613891" cy="2286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091805" y="3638490"/>
            <a:ext cx="2175395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arXiv:1503.07589</a:t>
            </a:r>
          </a:p>
          <a:p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381001" y="838200"/>
            <a:ext cx="4114800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The</a:t>
            </a:r>
            <a:r>
              <a:rPr lang="en-GB" dirty="0" smtClean="0">
                <a:solidFill>
                  <a:srgbClr val="0000FF"/>
                </a:solidFill>
              </a:rPr>
              <a:t> first combined result from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CMS and ATLAS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Combine</a:t>
            </a:r>
            <a:r>
              <a:rPr lang="en-GB" dirty="0" smtClean="0">
                <a:solidFill>
                  <a:srgbClr val="0000FF"/>
                </a:solidFill>
              </a:rPr>
              <a:t> the H-&gt;ZZ and H-&gt;</a:t>
            </a:r>
            <a:r>
              <a:rPr lang="en-GB" dirty="0" err="1" smtClean="0">
                <a:solidFill>
                  <a:srgbClr val="0000FF"/>
                </a:solidFill>
                <a:latin typeface="Georgia"/>
              </a:rPr>
              <a:t>γγ</a:t>
            </a:r>
            <a:r>
              <a:rPr lang="en-GB" dirty="0" smtClean="0">
                <a:solidFill>
                  <a:srgbClr val="0000FF"/>
                </a:solidFill>
                <a:latin typeface="Georgia"/>
              </a:rPr>
              <a:t>   </a:t>
            </a:r>
          </a:p>
          <a:p>
            <a:r>
              <a:rPr lang="en-GB" dirty="0" smtClean="0">
                <a:solidFill>
                  <a:srgbClr val="0000FF"/>
                </a:solidFill>
                <a:latin typeface="Georgia"/>
              </a:rPr>
              <a:t> </a:t>
            </a:r>
            <a:r>
              <a:rPr lang="en-GB" dirty="0" smtClean="0">
                <a:solidFill>
                  <a:srgbClr val="0000FF"/>
                </a:solidFill>
              </a:rPr>
              <a:t>channels (most precise channels)</a:t>
            </a:r>
            <a:endParaRPr lang="en-GB" dirty="0" smtClean="0">
              <a:solidFill>
                <a:srgbClr val="0000FF"/>
              </a:solidFill>
              <a:latin typeface="Georgia"/>
            </a:endParaRPr>
          </a:p>
          <a:p>
            <a:r>
              <a:rPr lang="en-GB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Mass</a:t>
            </a:r>
            <a:r>
              <a:rPr lang="en-GB" dirty="0" smtClean="0">
                <a:solidFill>
                  <a:srgbClr val="FF0000"/>
                </a:solidFill>
              </a:rPr>
              <a:t> precision ~ 0.2%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152400"/>
            <a:ext cx="7239000" cy="904875"/>
          </a:xfrm>
        </p:spPr>
        <p:txBody>
          <a:bodyPr/>
          <a:lstStyle/>
          <a:p>
            <a:r>
              <a:rPr lang="en-US" b="1" dirty="0" smtClean="0"/>
              <a:t>Coupling Measurements</a:t>
            </a:r>
            <a:endParaRPr lang="en-US" b="1" dirty="0"/>
          </a:p>
        </p:txBody>
      </p:sp>
      <p:pic>
        <p:nvPicPr>
          <p:cNvPr id="4" name="Picture 3" descr="Screen Shot 2014-01-21 at 10.24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2387" y="712876"/>
            <a:ext cx="6356733" cy="3174191"/>
          </a:xfrm>
          <a:prstGeom prst="rect">
            <a:avLst/>
          </a:prstGeom>
        </p:spPr>
      </p:pic>
      <p:pic>
        <p:nvPicPr>
          <p:cNvPr id="6" name="Picture 5" descr="Screen Shot 2014-01-21 at 10.25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525129" y="811221"/>
            <a:ext cx="2581712" cy="1701950"/>
          </a:xfrm>
          <a:prstGeom prst="rect">
            <a:avLst/>
          </a:prstGeom>
        </p:spPr>
      </p:pic>
      <p:pic>
        <p:nvPicPr>
          <p:cNvPr id="7" name="Picture 6" descr="Screen Shot 2014-01-21 at 10.26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549902" y="2541158"/>
            <a:ext cx="2581711" cy="139966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800600" y="3962400"/>
            <a:ext cx="4038600" cy="70788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Overall</a:t>
            </a:r>
            <a:r>
              <a:rPr lang="en-GB" dirty="0" smtClean="0">
                <a:solidFill>
                  <a:srgbClr val="0000FF"/>
                </a:solidFill>
              </a:rPr>
              <a:t> combinations from</a:t>
            </a:r>
            <a:r>
              <a:rPr lang="en-GB" dirty="0" smtClean="0">
                <a:solidFill>
                  <a:srgbClr val="0000FF"/>
                </a:solidFill>
              </a:rPr>
              <a:t>  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ATLAS </a:t>
            </a:r>
            <a:r>
              <a:rPr lang="en-GB" dirty="0" smtClean="0">
                <a:solidFill>
                  <a:srgbClr val="0000FF"/>
                </a:solidFill>
              </a:rPr>
              <a:t>and from </a:t>
            </a:r>
            <a:r>
              <a:rPr lang="en-GB" dirty="0" smtClean="0">
                <a:solidFill>
                  <a:srgbClr val="0000FF"/>
                </a:solidFill>
              </a:rPr>
              <a:t>CMS individually</a:t>
            </a:r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5" name="Espace réservé du contenu 3" descr="Screen Shot 2014-07-05 at 12.13.1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28600" y="3959247"/>
            <a:ext cx="4356556" cy="289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5181600" y="5943600"/>
            <a:ext cx="3514779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Combination of ATLAS &amp; CMS</a:t>
            </a:r>
          </a:p>
          <a:p>
            <a:r>
              <a:rPr lang="fr-FR" u="sng" dirty="0" smtClean="0"/>
              <a:t>arXiv:1606.02266</a:t>
            </a: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867400" y="5105400"/>
            <a:ext cx="2944586" cy="40011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ATLAS arXiv:1507.04548</a:t>
            </a:r>
            <a:endParaRPr lang="en-GB" dirty="0"/>
          </a:p>
        </p:txBody>
      </p:sp>
      <p:sp>
        <p:nvSpPr>
          <p:cNvPr id="13" name="ZoneTexte 12"/>
          <p:cNvSpPr txBox="1"/>
          <p:nvPr/>
        </p:nvSpPr>
        <p:spPr>
          <a:xfrm>
            <a:off x="5867400" y="4724400"/>
            <a:ext cx="2690235" cy="40011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CMS  arXiv:1412.8662</a:t>
            </a:r>
            <a:endParaRPr lang="en-GB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113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42875"/>
            <a:ext cx="9144000" cy="904875"/>
          </a:xfrm>
        </p:spPr>
        <p:txBody>
          <a:bodyPr/>
          <a:lstStyle/>
          <a:p>
            <a:r>
              <a:rPr lang="en-GB" dirty="0" smtClean="0"/>
              <a:t>Combined Fit of  ATLAS &amp; CMS Data </a:t>
            </a:r>
            <a:endParaRPr lang="en-GB" dirty="0"/>
          </a:p>
        </p:txBody>
      </p:sp>
      <p:pic>
        <p:nvPicPr>
          <p:cNvPr id="10" name="Espace réservé du contenu 9" descr="Screen Shot 2016-08-28 at 12.24.2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093" y="1449374"/>
            <a:ext cx="6674507" cy="4799026"/>
          </a:xfrm>
        </p:spPr>
      </p:pic>
      <p:sp>
        <p:nvSpPr>
          <p:cNvPr id="4" name="ZoneTexte 3"/>
          <p:cNvSpPr txBox="1"/>
          <p:nvPr/>
        </p:nvSpPr>
        <p:spPr>
          <a:xfrm>
            <a:off x="592114" y="914400"/>
            <a:ext cx="649448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Overview of the decay channels included in the analysis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505200" y="6324600"/>
            <a:ext cx="537664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Values for a common mass M</a:t>
            </a:r>
            <a:r>
              <a:rPr lang="en-GB" baseline="-25000" dirty="0" smtClean="0">
                <a:solidFill>
                  <a:srgbClr val="0000FF"/>
                </a:solidFill>
              </a:rPr>
              <a:t>H</a:t>
            </a:r>
            <a:r>
              <a:rPr lang="en-GB" dirty="0" smtClean="0">
                <a:solidFill>
                  <a:srgbClr val="0000FF"/>
                </a:solidFill>
              </a:rPr>
              <a:t> of 125.09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42875"/>
            <a:ext cx="9144000" cy="904875"/>
          </a:xfrm>
        </p:spPr>
        <p:txBody>
          <a:bodyPr/>
          <a:lstStyle/>
          <a:p>
            <a:r>
              <a:rPr lang="en-GB" sz="3600" dirty="0" smtClean="0"/>
              <a:t>Production/Decay Signal Strength  </a:t>
            </a:r>
            <a:endParaRPr lang="en-GB" sz="3600" dirty="0"/>
          </a:p>
        </p:txBody>
      </p:sp>
      <p:pic>
        <p:nvPicPr>
          <p:cNvPr id="4" name="Espace réservé du contenu 3" descr="Screen Shot 2016-08-28 at 12.28.5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524000"/>
            <a:ext cx="4119704" cy="5105400"/>
          </a:xfrm>
        </p:spPr>
      </p:pic>
      <p:pic>
        <p:nvPicPr>
          <p:cNvPr id="5" name="Espace réservé du contenu 3" descr="Screen Shot 2016-08-28 at 12.29.2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53000" y="1524000"/>
            <a:ext cx="400488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Screen Shot 2016-09-01 at 14.32.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838200"/>
            <a:ext cx="1358900" cy="850900"/>
          </a:xfrm>
          <a:prstGeom prst="rect">
            <a:avLst/>
          </a:prstGeom>
        </p:spPr>
      </p:pic>
      <p:pic>
        <p:nvPicPr>
          <p:cNvPr id="7" name="Image 6" descr="Screen Shot 2016-09-01 at 14.32.0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889000"/>
            <a:ext cx="1358900" cy="7874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754450" y="990600"/>
            <a:ext cx="188435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Signal strength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-142875"/>
            <a:ext cx="7239000" cy="904875"/>
          </a:xfrm>
        </p:spPr>
        <p:txBody>
          <a:bodyPr/>
          <a:lstStyle/>
          <a:p>
            <a:r>
              <a:rPr lang="en-GB" dirty="0" smtClean="0"/>
              <a:t>Global Signal </a:t>
            </a:r>
            <a:r>
              <a:rPr lang="en-GB" dirty="0" err="1" smtClean="0"/>
              <a:t>Strenght</a:t>
            </a:r>
            <a:r>
              <a:rPr lang="en-GB" dirty="0" smtClean="0"/>
              <a:t> </a:t>
            </a:r>
            <a:r>
              <a:rPr lang="en-GB" dirty="0" err="1" smtClean="0"/>
              <a:t>μ</a:t>
            </a:r>
            <a:endParaRPr lang="en-GB" dirty="0"/>
          </a:p>
        </p:txBody>
      </p:sp>
      <p:pic>
        <p:nvPicPr>
          <p:cNvPr id="4" name="Espace réservé du contenu 3" descr="Screen Shot 2016-08-28 at 12.28.1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782" y="1391507"/>
            <a:ext cx="7226618" cy="3713893"/>
          </a:xfrm>
        </p:spPr>
      </p:pic>
      <p:pic>
        <p:nvPicPr>
          <p:cNvPr id="5" name="Espace réservé du contenu 3" descr="Screen Shot 2016-08-28 at 12.28.2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5800" y="5334000"/>
            <a:ext cx="8121316" cy="791308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884491" y="914400"/>
            <a:ext cx="650690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Results for ATLAS &amp; CMS and for the combined data set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42875"/>
            <a:ext cx="9144000" cy="904875"/>
          </a:xfrm>
        </p:spPr>
        <p:txBody>
          <a:bodyPr/>
          <a:lstStyle/>
          <a:p>
            <a:r>
              <a:rPr lang="en-GB" dirty="0" smtClean="0"/>
              <a:t>Results as Function of Particle Mass </a:t>
            </a:r>
            <a:endParaRPr lang="en-GB" dirty="0"/>
          </a:p>
        </p:txBody>
      </p:sp>
      <p:pic>
        <p:nvPicPr>
          <p:cNvPr id="4" name="Espace réservé du contenu 3" descr="Screen Shot 2016-08-28 at 12.31.0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959873"/>
            <a:ext cx="6172200" cy="571710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4800600"/>
          </a:xfrm>
          <a:solidFill>
            <a:schemeClr val="accent3"/>
          </a:solidFill>
        </p:spPr>
        <p:txBody>
          <a:bodyPr/>
          <a:lstStyle/>
          <a:p>
            <a:r>
              <a:rPr lang="en-GB" sz="3200" dirty="0" smtClean="0"/>
              <a:t>Naturalness:</a:t>
            </a:r>
            <a:r>
              <a:rPr lang="en-GB" sz="3200" dirty="0" smtClean="0"/>
              <a:t> popular</a:t>
            </a:r>
            <a:r>
              <a:rPr lang="en-GB" sz="3200" dirty="0" smtClean="0"/>
              <a:t> </a:t>
            </a:r>
            <a:r>
              <a:rPr lang="en-GB" sz="3200" dirty="0" smtClean="0"/>
              <a:t>adopted (TH) 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>paradigm </a:t>
            </a:r>
            <a:r>
              <a:rPr lang="en-GB" sz="3200" dirty="0" smtClean="0"/>
              <a:t>for</a:t>
            </a:r>
            <a:r>
              <a:rPr lang="en-GB" sz="3200" dirty="0" smtClean="0"/>
              <a:t> searches </a:t>
            </a:r>
            <a:r>
              <a:rPr lang="en-GB" sz="3200" dirty="0" smtClean="0"/>
              <a:t>for New </a:t>
            </a:r>
            <a:r>
              <a:rPr lang="en-GB" sz="3200" dirty="0" smtClean="0"/>
              <a:t>Physics</a:t>
            </a:r>
            <a:br>
              <a:rPr lang="en-GB" sz="3200" dirty="0" smtClean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>Experimental Searches not limited to it but may be guided by Naturalness arguments</a:t>
            </a:r>
            <a:br>
              <a:rPr lang="en-GB" sz="3200" dirty="0" smtClean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>Of interest for the experiments: </a:t>
            </a:r>
            <a:r>
              <a:rPr lang="en-GB" sz="3200" dirty="0" smtClean="0">
                <a:solidFill>
                  <a:srgbClr val="FF0000"/>
                </a:solidFill>
              </a:rPr>
              <a:t>feedback on more signatures that we should or could be exploring</a:t>
            </a:r>
            <a:r>
              <a:rPr lang="en-GB" sz="3200" dirty="0" smtClean="0"/>
              <a:t>: The data is likely already there </a:t>
            </a:r>
            <a:endParaRPr lang="en-GB" sz="3200" dirty="0"/>
          </a:p>
        </p:txBody>
      </p:sp>
      <p:pic>
        <p:nvPicPr>
          <p:cNvPr id="5" name="Image 4" descr="Screen Shot 2016-10-22 at 17.06.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5334000"/>
            <a:ext cx="5080000" cy="134154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248400" y="5562600"/>
            <a:ext cx="1968708" cy="83099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Canceling</a:t>
            </a:r>
            <a:r>
              <a:rPr lang="en-GB" sz="1600" dirty="0" smtClean="0"/>
              <a:t> quadratic</a:t>
            </a:r>
          </a:p>
          <a:p>
            <a:r>
              <a:rPr lang="en-GB" sz="1600" dirty="0" smtClean="0"/>
              <a:t>d</a:t>
            </a:r>
            <a:r>
              <a:rPr lang="en-GB" sz="1600" dirty="0" smtClean="0"/>
              <a:t>ivergences to the </a:t>
            </a:r>
          </a:p>
          <a:p>
            <a:r>
              <a:rPr lang="en-GB" sz="1600" dirty="0" smtClean="0"/>
              <a:t>Higgs mass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42875"/>
            <a:ext cx="9144000" cy="904875"/>
          </a:xfrm>
        </p:spPr>
        <p:txBody>
          <a:bodyPr/>
          <a:lstStyle/>
          <a:p>
            <a:r>
              <a:rPr lang="en-GB" sz="3800" dirty="0" smtClean="0"/>
              <a:t>Testing </a:t>
            </a:r>
            <a:r>
              <a:rPr lang="en-GB" sz="3800" dirty="0" err="1" smtClean="0"/>
              <a:t>u/d</a:t>
            </a:r>
            <a:r>
              <a:rPr lang="en-GB" sz="3800" dirty="0" smtClean="0"/>
              <a:t> </a:t>
            </a:r>
            <a:r>
              <a:rPr lang="en-GB" sz="3800" dirty="0" err="1" smtClean="0"/>
              <a:t>fermion</a:t>
            </a:r>
            <a:r>
              <a:rPr lang="en-GB" sz="3800" dirty="0" smtClean="0"/>
              <a:t>/ lepton couplings</a:t>
            </a:r>
            <a:endParaRPr lang="en-GB" sz="3800" dirty="0"/>
          </a:p>
        </p:txBody>
      </p:sp>
      <p:pic>
        <p:nvPicPr>
          <p:cNvPr id="4" name="Espace réservé du contenu 3" descr="Screen Shot 2016-08-28 at 12.31.1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52600"/>
            <a:ext cx="4302493" cy="4114800"/>
          </a:xfrm>
        </p:spPr>
      </p:pic>
      <p:sp>
        <p:nvSpPr>
          <p:cNvPr id="5" name="ZoneTexte 4"/>
          <p:cNvSpPr txBox="1"/>
          <p:nvPr/>
        </p:nvSpPr>
        <p:spPr>
          <a:xfrm>
            <a:off x="0" y="990600"/>
            <a:ext cx="503162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Up- and down-type </a:t>
            </a:r>
            <a:r>
              <a:rPr lang="en-GB" dirty="0" err="1" smtClean="0">
                <a:solidFill>
                  <a:srgbClr val="0000FF"/>
                </a:solidFill>
              </a:rPr>
              <a:t>fermion</a:t>
            </a:r>
            <a:r>
              <a:rPr lang="en-GB" dirty="0" smtClean="0">
                <a:solidFill>
                  <a:srgbClr val="0000FF"/>
                </a:solidFill>
              </a:rPr>
              <a:t> coupling ratios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6" name="Espace réservé du contenu 3" descr="Screen Shot 2016-08-28 at 12.31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43475" y="1752600"/>
            <a:ext cx="42005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5161720" y="990600"/>
            <a:ext cx="398228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Lepton and quark coupling ratios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42875"/>
            <a:ext cx="9144000" cy="904875"/>
          </a:xfrm>
        </p:spPr>
        <p:txBody>
          <a:bodyPr/>
          <a:lstStyle/>
          <a:p>
            <a:r>
              <a:rPr lang="en-GB" dirty="0" smtClean="0"/>
              <a:t>Higgs: ATLAS+CMS Combination</a:t>
            </a:r>
            <a:endParaRPr lang="en-GB" dirty="0"/>
          </a:p>
        </p:txBody>
      </p:sp>
      <p:pic>
        <p:nvPicPr>
          <p:cNvPr id="6" name="Image 5" descr="Screen Shot 2016-06-20 at 13.18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1" y="2895600"/>
            <a:ext cx="2464444" cy="3048000"/>
          </a:xfrm>
          <a:prstGeom prst="rect">
            <a:avLst/>
          </a:prstGeom>
        </p:spPr>
      </p:pic>
      <p:pic>
        <p:nvPicPr>
          <p:cNvPr id="7" name="Image 6" descr="Screen Shot 2016-06-20 at 13.19.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2895601"/>
            <a:ext cx="2743199" cy="3005253"/>
          </a:xfrm>
          <a:prstGeom prst="rect">
            <a:avLst/>
          </a:prstGeom>
        </p:spPr>
      </p:pic>
      <p:pic>
        <p:nvPicPr>
          <p:cNvPr id="8" name="Image 7" descr="Screen Shot 2016-06-22 at 16.29.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957786"/>
            <a:ext cx="4667250" cy="1831169"/>
          </a:xfrm>
          <a:prstGeom prst="rect">
            <a:avLst/>
          </a:prstGeom>
        </p:spPr>
      </p:pic>
      <p:pic>
        <p:nvPicPr>
          <p:cNvPr id="11" name="Image 10" descr="Screen Shot 2016-06-20 at 13.20.4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2895600"/>
            <a:ext cx="2895600" cy="300476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953000" y="1447800"/>
            <a:ext cx="4232749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Vector Boson Fusion production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mechanism and H-&gt; </a:t>
            </a:r>
            <a:r>
              <a:rPr lang="en-GB" dirty="0" err="1" smtClean="0">
                <a:solidFill>
                  <a:srgbClr val="0000FF"/>
                </a:solidFill>
              </a:rPr>
              <a:t>tau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err="1" smtClean="0">
                <a:solidFill>
                  <a:srgbClr val="0000FF"/>
                </a:solidFill>
              </a:rPr>
              <a:t>tau</a:t>
            </a:r>
            <a:r>
              <a:rPr lang="en-GB" dirty="0" smtClean="0">
                <a:solidFill>
                  <a:srgbClr val="0000FF"/>
                </a:solidFill>
              </a:rPr>
              <a:t> decays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established with </a:t>
            </a:r>
            <a:r>
              <a:rPr lang="en-GB" dirty="0" smtClean="0">
                <a:solidFill>
                  <a:srgbClr val="FF0000"/>
                </a:solidFill>
              </a:rPr>
              <a:t>5σ significance </a:t>
            </a:r>
            <a:r>
              <a:rPr lang="en-GB" dirty="0" smtClean="0">
                <a:solidFill>
                  <a:srgbClr val="0000FF"/>
                </a:solidFill>
              </a:rPr>
              <a:t>in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combination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257800" y="914400"/>
            <a:ext cx="3598912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The Run-1 Higgs Legacy!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781800" y="2450068"/>
            <a:ext cx="197632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800" dirty="0" smtClean="0"/>
              <a:t>arXiv:1606.02266 </a:t>
            </a:r>
            <a:endParaRPr lang="en-GB" sz="1800" dirty="0" smtClean="0"/>
          </a:p>
        </p:txBody>
      </p:sp>
      <p:pic>
        <p:nvPicPr>
          <p:cNvPr id="15" name="Image 14" descr="Screen Shot 2016-06-22 at 16.47.3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6500" y="6096000"/>
            <a:ext cx="6591300" cy="622300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sp>
        <p:nvSpPr>
          <p:cNvPr id="16" name="ZoneTexte 15"/>
          <p:cNvSpPr txBox="1"/>
          <p:nvPr/>
        </p:nvSpPr>
        <p:spPr>
          <a:xfrm>
            <a:off x="14739" y="6248400"/>
            <a:ext cx="2413592" cy="40011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Signal strength/SM: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42875"/>
            <a:ext cx="8382000" cy="904875"/>
          </a:xfrm>
        </p:spPr>
        <p:txBody>
          <a:bodyPr/>
          <a:lstStyle/>
          <a:p>
            <a:r>
              <a:rPr lang="en-GB" dirty="0" smtClean="0"/>
              <a:t>BSM Searches </a:t>
            </a:r>
            <a:endParaRPr lang="en-GB" dirty="0"/>
          </a:p>
        </p:txBody>
      </p:sp>
      <p:pic>
        <p:nvPicPr>
          <p:cNvPr id="5" name="Espace réservé du contenu 3" descr="Screen Shot 2016-08-28 at 12.30.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50672" y="1905000"/>
            <a:ext cx="434319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Espace réservé du contenu 3" descr="Screen Shot 2016-08-28 at 12.30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09600" y="1981200"/>
            <a:ext cx="3742124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1295400" y="5562600"/>
            <a:ext cx="2154898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Assuming B</a:t>
            </a:r>
            <a:r>
              <a:rPr lang="en-GB" baseline="-25000" dirty="0" smtClean="0"/>
              <a:t>BSM</a:t>
            </a:r>
            <a:r>
              <a:rPr lang="en-GB" dirty="0" smtClean="0"/>
              <a:t>=0 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609600" y="1295400"/>
            <a:ext cx="3374892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Search for effects in loops</a:t>
            </a:r>
          </a:p>
          <a:p>
            <a:r>
              <a:rPr lang="en-GB" dirty="0" smtClean="0"/>
              <a:t>in 2-photon decays and </a:t>
            </a:r>
            <a:r>
              <a:rPr lang="en-GB" dirty="0" err="1" smtClean="0"/>
              <a:t>ggF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5486400" y="1447800"/>
            <a:ext cx="206272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Allow for B</a:t>
            </a:r>
            <a:r>
              <a:rPr lang="en-GB" baseline="-25000" dirty="0" smtClean="0"/>
              <a:t>BSM</a:t>
            </a:r>
            <a:r>
              <a:rPr lang="en-GB" dirty="0" smtClean="0"/>
              <a:t>&gt;0</a:t>
            </a:r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4800600" y="6096000"/>
            <a:ext cx="376925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Data shows no deviation of SM!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creen Shot 2016-08-30 at 23.12.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133600"/>
            <a:ext cx="4467497" cy="4114800"/>
          </a:xfrm>
          <a:prstGeom prst="rect">
            <a:avLst/>
          </a:prstGeom>
        </p:spPr>
      </p:pic>
      <p:pic>
        <p:nvPicPr>
          <p:cNvPr id="7" name="Image 6" descr="Screen Shot 2016-08-30 at 23.12.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555" y="2133600"/>
            <a:ext cx="4393445" cy="40894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09600" y="914400"/>
            <a:ext cx="726342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Results for the individual channels and the overall combination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447800" y="1524000"/>
            <a:ext cx="4540952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Zooming in on the interesting region…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0" y="-142875"/>
            <a:ext cx="9144000" cy="904875"/>
          </a:xfrm>
        </p:spPr>
        <p:txBody>
          <a:bodyPr/>
          <a:lstStyle/>
          <a:p>
            <a:r>
              <a:rPr lang="en-GB" sz="3200" dirty="0" err="1" smtClean="0"/>
              <a:t>Fermion</a:t>
            </a:r>
            <a:r>
              <a:rPr lang="en-GB" sz="3200" dirty="0" smtClean="0"/>
              <a:t> and Vector Boson Coupling Modifiers </a:t>
            </a:r>
            <a:endParaRPr lang="en-GB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04800" y="6019800"/>
            <a:ext cx="8539066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SM-like behaviour for most properties, but continue to look for anomalies,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i.e. unexpected decay modes or couplings, multi-Higgs production…</a:t>
            </a:r>
          </a:p>
          <a:p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381000" y="1183957"/>
            <a:ext cx="8533306" cy="49244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600" dirty="0" smtClean="0">
                <a:solidFill>
                  <a:srgbClr val="0000FF"/>
                </a:solidFill>
              </a:rPr>
              <a:t>We know already a lot on this Brand New Higgs Particle!!</a:t>
            </a:r>
            <a:endParaRPr lang="en-GB" sz="2600" dirty="0">
              <a:solidFill>
                <a:srgbClr val="0000FF"/>
              </a:solidFill>
            </a:endParaRPr>
          </a:p>
        </p:txBody>
      </p:sp>
      <p:pic>
        <p:nvPicPr>
          <p:cNvPr id="15" name="Image 14" descr="Screen Shot 2014-04-14 at 10.18.4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188" y="2209800"/>
            <a:ext cx="2360812" cy="2362200"/>
          </a:xfrm>
          <a:prstGeom prst="rect">
            <a:avLst/>
          </a:prstGeom>
        </p:spPr>
      </p:pic>
      <p:pic>
        <p:nvPicPr>
          <p:cNvPr id="16" name="Image 15" descr="Screen Shot 2014-04-14 at 10.18.0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891" y="4343400"/>
            <a:ext cx="2032109" cy="26220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0" y="4800600"/>
            <a:ext cx="2667000" cy="954107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Mass =  CMS+ATLAS </a:t>
            </a:r>
          </a:p>
          <a:p>
            <a:r>
              <a:rPr lang="en-GB" sz="1800" dirty="0" smtClean="0">
                <a:solidFill>
                  <a:srgbClr val="FF0000"/>
                </a:solidFill>
              </a:rPr>
              <a:t>125.09 ±0.21(stat)</a:t>
            </a:r>
          </a:p>
          <a:p>
            <a:r>
              <a:rPr lang="en-GB" sz="1800" dirty="0" smtClean="0">
                <a:solidFill>
                  <a:srgbClr val="FF0000"/>
                </a:solidFill>
              </a:rPr>
              <a:t>          ±0.11(syst) </a:t>
            </a:r>
            <a:r>
              <a:rPr lang="en-GB" sz="1800" dirty="0" err="1" smtClean="0">
                <a:solidFill>
                  <a:srgbClr val="FF0000"/>
                </a:solidFill>
              </a:rPr>
              <a:t>GeV</a:t>
            </a:r>
            <a:r>
              <a:rPr lang="en-GB" sz="1800" dirty="0" smtClean="0">
                <a:solidFill>
                  <a:srgbClr val="FF0000"/>
                </a:solidFill>
              </a:rPr>
              <a:t>  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971800" y="4775537"/>
            <a:ext cx="1377400" cy="101566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Width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&lt; 24 </a:t>
            </a:r>
            <a:r>
              <a:rPr lang="en-GB" dirty="0" err="1" smtClean="0">
                <a:solidFill>
                  <a:srgbClr val="FF0000"/>
                </a:solidFill>
              </a:rPr>
              <a:t>MeV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(95%CL)</a:t>
            </a:r>
          </a:p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876800" y="4800600"/>
            <a:ext cx="1980029" cy="101566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Couplings are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within ~20% of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the SM values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157834" y="4800600"/>
            <a:ext cx="1826992" cy="101566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Spin =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0</a:t>
            </a:r>
            <a:r>
              <a:rPr lang="en-GB" baseline="30000" dirty="0" smtClean="0">
                <a:solidFill>
                  <a:srgbClr val="FF0000"/>
                </a:solidFill>
              </a:rPr>
              <a:t>+(+)</a:t>
            </a:r>
            <a:r>
              <a:rPr lang="en-GB" dirty="0" smtClean="0">
                <a:solidFill>
                  <a:srgbClr val="FF0000"/>
                </a:solidFill>
              </a:rPr>
              <a:t> preferred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over 0</a:t>
            </a:r>
            <a:r>
              <a:rPr lang="en-GB" baseline="30000" dirty="0" smtClean="0">
                <a:solidFill>
                  <a:srgbClr val="FF0000"/>
                </a:solidFill>
              </a:rPr>
              <a:t>-</a:t>
            </a:r>
            <a:r>
              <a:rPr lang="en-GB" dirty="0" smtClean="0">
                <a:solidFill>
                  <a:srgbClr val="FF0000"/>
                </a:solidFill>
              </a:rPr>
              <a:t>,1,2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21" name="Image 20" descr="Screen Shot 2014-07-06 at 10.50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209800"/>
            <a:ext cx="2309870" cy="2362200"/>
          </a:xfrm>
          <a:prstGeom prst="rect">
            <a:avLst/>
          </a:prstGeom>
        </p:spPr>
      </p:pic>
      <p:pic>
        <p:nvPicPr>
          <p:cNvPr id="22" name="Image 21" descr="Screen Shot 2014-07-06 at 10.52.49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2209800"/>
            <a:ext cx="2251910" cy="2362200"/>
          </a:xfrm>
          <a:prstGeom prst="rect">
            <a:avLst/>
          </a:prstGeom>
        </p:spPr>
      </p:pic>
      <p:sp>
        <p:nvSpPr>
          <p:cNvPr id="23" name="Titre 1"/>
          <p:cNvSpPr txBox="1">
            <a:spLocks/>
          </p:cNvSpPr>
          <p:nvPr/>
        </p:nvSpPr>
        <p:spPr bwMode="auto">
          <a:xfrm>
            <a:off x="228600" y="0"/>
            <a:ext cx="891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Brief Higgs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 Summary from Run-1</a:t>
            </a:r>
            <a:endParaRPr kumimoji="0" lang="en-GB" sz="4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pic>
        <p:nvPicPr>
          <p:cNvPr id="24" name="Image 23" descr="Screen Shot 2015-04-25 at 16.08.2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09800"/>
            <a:ext cx="2362200" cy="2362200"/>
          </a:xfrm>
          <a:prstGeom prst="rect">
            <a:avLst/>
          </a:prstGeom>
        </p:spPr>
      </p:pic>
      <p:pic>
        <p:nvPicPr>
          <p:cNvPr id="25" name="Image 24" descr="Screen Shot 2016-06-20 at 13.21.1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209800"/>
            <a:ext cx="2440073" cy="2387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-142875"/>
            <a:ext cx="8305800" cy="904875"/>
          </a:xfrm>
        </p:spPr>
        <p:txBody>
          <a:bodyPr/>
          <a:lstStyle/>
          <a:p>
            <a:r>
              <a:rPr lang="en-GB" dirty="0" smtClean="0"/>
              <a:t>Invisible Channels Combination 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76200" y="813137"/>
            <a:ext cx="6176265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Combination of all channels including also the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mono-jet channel gives for a 125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r>
              <a:rPr lang="en-GB" dirty="0" smtClean="0">
                <a:solidFill>
                  <a:srgbClr val="0000FF"/>
                </a:solidFill>
              </a:rPr>
              <a:t> Higgs a limit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of </a:t>
            </a:r>
            <a:r>
              <a:rPr lang="en-GB" dirty="0" smtClean="0">
                <a:solidFill>
                  <a:srgbClr val="FF0000"/>
                </a:solidFill>
              </a:rPr>
              <a:t>24</a:t>
            </a:r>
            <a:r>
              <a:rPr dirty="0" smtClean="0">
                <a:solidFill>
                  <a:srgbClr val="FF0000"/>
                </a:solidFill>
              </a:rPr>
              <a:t>% (</a:t>
            </a:r>
            <a:r>
              <a:rPr lang="en-US" dirty="0" smtClean="0">
                <a:solidFill>
                  <a:srgbClr val="FF0000"/>
                </a:solidFill>
              </a:rPr>
              <a:t>23</a:t>
            </a:r>
            <a:r>
              <a:rPr dirty="0" smtClean="0">
                <a:solidFill>
                  <a:srgbClr val="FF0000"/>
                </a:solidFill>
              </a:rPr>
              <a:t>%</a:t>
            </a:r>
            <a:r>
              <a:rPr lang="en-US" dirty="0" smtClean="0">
                <a:solidFill>
                  <a:srgbClr val="FF0000"/>
                </a:solidFill>
              </a:rPr>
              <a:t> expected</a:t>
            </a:r>
            <a:r>
              <a:rPr dirty="0" smtClean="0">
                <a:solidFill>
                  <a:srgbClr val="FF0000"/>
                </a:solidFill>
              </a:rPr>
              <a:t>)</a:t>
            </a:r>
            <a:r>
              <a:rPr lang="en-US" dirty="0" smtClean="0">
                <a:solidFill>
                  <a:srgbClr val="FF0000"/>
                </a:solidFill>
              </a:rPr>
              <a:t> at 95% CL</a:t>
            </a:r>
            <a:r>
              <a:rPr dirty="0" smtClean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   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1828800"/>
            <a:ext cx="6172200" cy="14478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4" name="Espace réservé du contenu 3" descr="Screen Shot 2016-01-31 at 13.17.2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905000"/>
            <a:ext cx="1889584" cy="1297214"/>
          </a:xfrm>
        </p:spPr>
      </p:pic>
      <p:pic>
        <p:nvPicPr>
          <p:cNvPr id="15" name="Image 14" descr="Screen Shot 2016-01-31 at 13.17.5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981200"/>
            <a:ext cx="1675814" cy="1190469"/>
          </a:xfrm>
          <a:prstGeom prst="rect">
            <a:avLst/>
          </a:prstGeom>
        </p:spPr>
      </p:pic>
      <p:pic>
        <p:nvPicPr>
          <p:cNvPr id="16" name="Image 15" descr="Screen Shot 2016-01-31 at 13.17.4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2133600"/>
            <a:ext cx="2045277" cy="953560"/>
          </a:xfrm>
          <a:prstGeom prst="rect">
            <a:avLst/>
          </a:prstGeom>
        </p:spPr>
      </p:pic>
      <p:pic>
        <p:nvPicPr>
          <p:cNvPr id="19" name="Image 18" descr="Screen Shot 2016-08-16 at 20.42.2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638892"/>
            <a:ext cx="4572000" cy="3142908"/>
          </a:xfrm>
          <a:prstGeom prst="rect">
            <a:avLst/>
          </a:prstGeom>
        </p:spPr>
      </p:pic>
      <p:pic>
        <p:nvPicPr>
          <p:cNvPr id="20" name="Image 19" descr="Screen Shot 2016-08-16 at 21.18.0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1313" y="762000"/>
            <a:ext cx="2612687" cy="251460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8077200" y="1676400"/>
            <a:ext cx="10316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Profile 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likelihood 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scan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200400" y="3352800"/>
            <a:ext cx="1728859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CMS-HIG-16-016</a:t>
            </a:r>
            <a:endParaRPr lang="en-GB" sz="1600" dirty="0"/>
          </a:p>
        </p:txBody>
      </p:sp>
      <p:pic>
        <p:nvPicPr>
          <p:cNvPr id="13" name="Image 12" descr="Screen Shot 2016-08-21 at 03.03.1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800" y="3733800"/>
            <a:ext cx="3842599" cy="31242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5715000" y="3429000"/>
            <a:ext cx="313281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Dark Matter interpretation 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42875"/>
            <a:ext cx="7239000" cy="904875"/>
          </a:xfrm>
        </p:spPr>
        <p:txBody>
          <a:bodyPr/>
          <a:lstStyle/>
          <a:p>
            <a:r>
              <a:rPr lang="en-GB" dirty="0" smtClean="0"/>
              <a:t>High Mass Searches</a:t>
            </a:r>
            <a:endParaRPr lang="en-GB" dirty="0"/>
          </a:p>
        </p:txBody>
      </p:sp>
      <p:pic>
        <p:nvPicPr>
          <p:cNvPr id="4" name="Espace réservé du contenu 3" descr="Screen Shot 2016-08-28 at 14.09.2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19400"/>
            <a:ext cx="3221030" cy="3048000"/>
          </a:xfrm>
        </p:spPr>
      </p:pic>
      <p:sp>
        <p:nvSpPr>
          <p:cNvPr id="5" name="ZoneTexte 4"/>
          <p:cNvSpPr txBox="1"/>
          <p:nvPr/>
        </p:nvSpPr>
        <p:spPr>
          <a:xfrm>
            <a:off x="381000" y="914400"/>
            <a:ext cx="2379828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800" dirty="0" smtClean="0"/>
              <a:t>CMS-PAS-HIG-16-025</a:t>
            </a:r>
            <a:endParaRPr lang="en-GB" sz="1800" dirty="0"/>
          </a:p>
        </p:txBody>
      </p:sp>
      <p:pic>
        <p:nvPicPr>
          <p:cNvPr id="6" name="Image 5" descr="Screen Shot 2016-08-28 at 14.15.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981200"/>
            <a:ext cx="3429000" cy="3429000"/>
          </a:xfrm>
          <a:prstGeom prst="rect">
            <a:avLst/>
          </a:prstGeom>
        </p:spPr>
      </p:pic>
      <p:pic>
        <p:nvPicPr>
          <p:cNvPr id="7" name="Image 6" descr="Screen Shot 2016-08-28 at 14.17.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2819400"/>
            <a:ext cx="2998206" cy="3048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505200" y="914400"/>
            <a:ext cx="2379828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800" dirty="0" smtClean="0"/>
              <a:t>CMS-PAS-HIG-16-033</a:t>
            </a:r>
            <a:endParaRPr lang="en-GB" sz="1800" dirty="0"/>
          </a:p>
        </p:txBody>
      </p:sp>
      <p:sp>
        <p:nvSpPr>
          <p:cNvPr id="9" name="ZoneTexte 8"/>
          <p:cNvSpPr txBox="1"/>
          <p:nvPr/>
        </p:nvSpPr>
        <p:spPr>
          <a:xfrm>
            <a:off x="6477000" y="914400"/>
            <a:ext cx="2379828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800" dirty="0" smtClean="0"/>
              <a:t>CMS-PAS-HIG-16-023        </a:t>
            </a:r>
            <a:endParaRPr lang="en-GB" sz="1800" dirty="0"/>
          </a:p>
        </p:txBody>
      </p:sp>
      <p:sp>
        <p:nvSpPr>
          <p:cNvPr id="10" name="ZoneTexte 9"/>
          <p:cNvSpPr txBox="1"/>
          <p:nvPr/>
        </p:nvSpPr>
        <p:spPr>
          <a:xfrm>
            <a:off x="533400" y="2286000"/>
            <a:ext cx="92117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H-&gt;bb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4038600" y="1600200"/>
            <a:ext cx="212329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H-&gt;ZZ (4 lepton)</a:t>
            </a:r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6477000" y="2286000"/>
            <a:ext cx="267746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H-&gt;WW (full </a:t>
            </a:r>
            <a:r>
              <a:rPr lang="en-GB" dirty="0" err="1" smtClean="0"/>
              <a:t>leptonic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3" name="ZoneTexte 12"/>
          <p:cNvSpPr txBox="1"/>
          <p:nvPr/>
        </p:nvSpPr>
        <p:spPr>
          <a:xfrm>
            <a:off x="381000" y="6046113"/>
            <a:ext cx="6327373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FF0000"/>
                </a:solidFill>
              </a:rPr>
              <a:t>Not al channels analysed yet, but no signal so far</a:t>
            </a:r>
            <a:endParaRPr lang="en-GB" sz="2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13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TeV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Higgs Results: Higgs -&gt;</a:t>
            </a:r>
            <a:r>
              <a:rPr kumimoji="0" lang="en-GB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eorgia"/>
                <a:ea typeface="ＭＳ Ｐゴシック" charset="-128"/>
                <a:cs typeface="ＭＳ Ｐゴシック" charset="-128"/>
              </a:rPr>
              <a:t>γγ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eorgia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Image 3" descr="Screen Shot 2016-08-17 at 10.16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762000"/>
            <a:ext cx="3124200" cy="2937252"/>
          </a:xfrm>
          <a:prstGeom prst="rect">
            <a:avLst/>
          </a:prstGeom>
        </p:spPr>
      </p:pic>
      <p:pic>
        <p:nvPicPr>
          <p:cNvPr id="5" name="Image 4" descr="Screen Shot 2016-08-17 at 10.38.2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62000"/>
            <a:ext cx="3124200" cy="29718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010400" y="990600"/>
            <a:ext cx="1976523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 CMS 2016 </a:t>
            </a:r>
            <a:r>
              <a:rPr lang="en-GB" dirty="0" smtClean="0"/>
              <a:t>data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Observed 5.6σ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Expected 6.2</a:t>
            </a:r>
            <a:r>
              <a:rPr lang="en-GB" dirty="0" smtClean="0">
                <a:solidFill>
                  <a:srgbClr val="0000FF"/>
                </a:solidFill>
                <a:latin typeface="Georgia"/>
              </a:rPr>
              <a:t>σ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Georgia"/>
              </a:rPr>
              <a:t>μ</a:t>
            </a:r>
            <a:r>
              <a:rPr lang="en-GB" dirty="0" smtClean="0">
                <a:solidFill>
                  <a:srgbClr val="0000FF"/>
                </a:solidFill>
              </a:rPr>
              <a:t>= 0.91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236544" y="2438400"/>
            <a:ext cx="1907456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CMS-HIG-16-020</a:t>
            </a:r>
            <a:endParaRPr lang="en-GB" sz="1800" dirty="0"/>
          </a:p>
        </p:txBody>
      </p:sp>
      <p:pic>
        <p:nvPicPr>
          <p:cNvPr id="13" name="Image 12" descr="Screen Shot 2016-08-26 at 10.55.5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24124"/>
            <a:ext cx="3124200" cy="2925838"/>
          </a:xfrm>
          <a:prstGeom prst="rect">
            <a:avLst/>
          </a:prstGeom>
        </p:spPr>
      </p:pic>
      <p:pic>
        <p:nvPicPr>
          <p:cNvPr id="14" name="Image 13" descr="Screen Shot 2016-08-26 at 10.56.3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3733800"/>
            <a:ext cx="3886200" cy="28956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6553200" y="3505200"/>
            <a:ext cx="2531763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ATLAS-CONF-2016-067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13 </a:t>
            </a:r>
            <a:r>
              <a:rPr kumimoji="0" lang="en-GB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TeV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Higgs Results: H-&gt; ZZ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Image 3" descr="Screen Shot 2016-08-17 at 10.16.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50900"/>
            <a:ext cx="2953001" cy="2882900"/>
          </a:xfrm>
          <a:prstGeom prst="rect">
            <a:avLst/>
          </a:prstGeom>
        </p:spPr>
      </p:pic>
      <p:pic>
        <p:nvPicPr>
          <p:cNvPr id="6" name="Image 5" descr="Screen Shot 2016-08-17 at 10.17.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838200"/>
            <a:ext cx="3264538" cy="28956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781800" y="1066800"/>
            <a:ext cx="1976523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 CMS 2016 </a:t>
            </a:r>
            <a:r>
              <a:rPr lang="en-GB" dirty="0" smtClean="0"/>
              <a:t>data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Observed 6.2σ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Expected 6.5</a:t>
            </a:r>
            <a:r>
              <a:rPr lang="en-GB" dirty="0" smtClean="0">
                <a:solidFill>
                  <a:srgbClr val="0000FF"/>
                </a:solidFill>
                <a:latin typeface="Georgia"/>
              </a:rPr>
              <a:t>σ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Georgia"/>
              </a:rPr>
              <a:t>μ</a:t>
            </a:r>
            <a:r>
              <a:rPr lang="en-GB" dirty="0" smtClean="0">
                <a:solidFill>
                  <a:srgbClr val="0000FF"/>
                </a:solidFill>
              </a:rPr>
              <a:t>= 0.99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629400" y="2590800"/>
            <a:ext cx="1907456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CMS-HIG-16-033</a:t>
            </a:r>
            <a:endParaRPr lang="en-GB" sz="1800" dirty="0"/>
          </a:p>
        </p:txBody>
      </p:sp>
      <p:pic>
        <p:nvPicPr>
          <p:cNvPr id="14" name="Image 13" descr="Screen Shot 2016-08-26 at 10.56.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9789"/>
            <a:ext cx="3278917" cy="3032011"/>
          </a:xfrm>
          <a:prstGeom prst="rect">
            <a:avLst/>
          </a:prstGeom>
        </p:spPr>
      </p:pic>
      <p:pic>
        <p:nvPicPr>
          <p:cNvPr id="15" name="Image 14" descr="Screen Shot 2016-08-26 at 10.57.0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8882" y="4038600"/>
            <a:ext cx="5748918" cy="2083586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705600" y="3657600"/>
            <a:ext cx="2279741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ATLAS-CONF-06-079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839200" cy="904875"/>
          </a:xfrm>
        </p:spPr>
        <p:txBody>
          <a:bodyPr/>
          <a:lstStyle/>
          <a:p>
            <a:r>
              <a:rPr lang="en-GB" dirty="0" smtClean="0"/>
              <a:t>The Hunt for </a:t>
            </a:r>
            <a:r>
              <a:rPr lang="en-GB" dirty="0" err="1" smtClean="0"/>
              <a:t>ttH</a:t>
            </a:r>
            <a:r>
              <a:rPr lang="en-GB" dirty="0" smtClean="0"/>
              <a:t> @ 13 </a:t>
            </a:r>
            <a:r>
              <a:rPr lang="en-GB" dirty="0" err="1" smtClean="0"/>
              <a:t>TeV</a:t>
            </a:r>
            <a:endParaRPr lang="en-GB" dirty="0"/>
          </a:p>
        </p:txBody>
      </p:sp>
      <p:pic>
        <p:nvPicPr>
          <p:cNvPr id="4" name="Espace réservé du contenu 3" descr="Screen Shot 2016-03-17 at 12.18.1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600200"/>
            <a:ext cx="7806321" cy="5105400"/>
          </a:xfrm>
        </p:spPr>
      </p:pic>
      <p:sp>
        <p:nvSpPr>
          <p:cNvPr id="5" name="ZoneTexte 4"/>
          <p:cNvSpPr txBox="1"/>
          <p:nvPr/>
        </p:nvSpPr>
        <p:spPr>
          <a:xfrm>
            <a:off x="152400" y="838200"/>
            <a:ext cx="899968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We saw a small an unexpected excess in run</a:t>
            </a:r>
            <a:r>
              <a:rPr lang="en-GB" dirty="0" smtClean="0">
                <a:solidFill>
                  <a:srgbClr val="0000FF"/>
                </a:solidFill>
              </a:rPr>
              <a:t>-1 </a:t>
            </a:r>
            <a:r>
              <a:rPr lang="en-GB" dirty="0" smtClean="0">
                <a:solidFill>
                  <a:srgbClr val="0000FF"/>
                </a:solidFill>
              </a:rPr>
              <a:t>in the multi-lepton channel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Is this real? Is it in fact </a:t>
            </a:r>
            <a:r>
              <a:rPr lang="en-GB" dirty="0" err="1" smtClean="0">
                <a:solidFill>
                  <a:srgbClr val="FF0000"/>
                </a:solidFill>
              </a:rPr>
              <a:t>ttH</a:t>
            </a:r>
            <a:r>
              <a:rPr lang="en-GB" dirty="0" smtClean="0">
                <a:solidFill>
                  <a:srgbClr val="FF0000"/>
                </a:solidFill>
              </a:rPr>
              <a:t> or something else </a:t>
            </a:r>
            <a:r>
              <a:rPr lang="en-GB" dirty="0" smtClean="0">
                <a:solidFill>
                  <a:srgbClr val="0000FF"/>
                </a:solidFill>
              </a:rPr>
              <a:t>(we do not constrain the Higgs)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271320" y="1752600"/>
            <a:ext cx="2567880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The </a:t>
            </a:r>
            <a:r>
              <a:rPr lang="en-GB" dirty="0" err="1" smtClean="0">
                <a:solidFill>
                  <a:srgbClr val="0000FF"/>
                </a:solidFill>
              </a:rPr>
              <a:t>ttH</a:t>
            </a:r>
            <a:r>
              <a:rPr lang="en-GB" dirty="0" smtClean="0">
                <a:solidFill>
                  <a:srgbClr val="0000FF"/>
                </a:solidFill>
              </a:rPr>
              <a:t> cross section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increases with a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factor ~4 @ 13 </a:t>
            </a:r>
            <a:r>
              <a:rPr lang="en-GB" dirty="0" err="1" smtClean="0">
                <a:solidFill>
                  <a:srgbClr val="0000FF"/>
                </a:solidFill>
              </a:rPr>
              <a:t>TeV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7" name="Image 6" descr="Screen Shot 2016-03-20 at 08.11.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5156200"/>
            <a:ext cx="2272522" cy="1625600"/>
          </a:xfrm>
          <a:prstGeom prst="rect">
            <a:avLst/>
          </a:prstGeom>
          <a:solidFill>
            <a:srgbClr val="FF0000"/>
          </a:solidFill>
          <a:ln w="34925">
            <a:solidFill>
              <a:srgbClr val="FF0000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7340176" y="5150584"/>
            <a:ext cx="1803824" cy="16312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No significant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excess in the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new data.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But more data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will referee</a:t>
            </a:r>
          </a:p>
        </p:txBody>
      </p:sp>
      <p:pic>
        <p:nvPicPr>
          <p:cNvPr id="9" name="Espace réservé du contenu 3" descr="Screen Shot 2016-08-28 at 12.28.5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138096" y="2286000"/>
            <a:ext cx="3586304" cy="444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4495800" y="5029200"/>
            <a:ext cx="120797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2015 data </a:t>
            </a:r>
            <a:endParaRPr lang="en-GB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Naturalness</a:t>
            </a:r>
            <a:endParaRPr lang="en-GB" dirty="0"/>
          </a:p>
        </p:txBody>
      </p:sp>
      <p:pic>
        <p:nvPicPr>
          <p:cNvPr id="5" name="Image 4" descr="Screen Shot 2016-10-16 at 14.21.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02353"/>
            <a:ext cx="8077200" cy="605270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90600" y="762000"/>
            <a:ext cx="3913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J. </a:t>
            </a:r>
            <a:r>
              <a:rPr lang="en-GB" dirty="0" err="1" smtClean="0"/>
              <a:t>Hewett</a:t>
            </a:r>
            <a:r>
              <a:rPr lang="en-GB" dirty="0" smtClean="0"/>
              <a:t>, </a:t>
            </a:r>
            <a:r>
              <a:rPr lang="en-GB" dirty="0" smtClean="0"/>
              <a:t>SUSY2016, Melbourne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6-08-28 at 13.21.0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0365" y="838200"/>
            <a:ext cx="3583635" cy="4038600"/>
          </a:xfrm>
        </p:spPr>
      </p:pic>
      <p:sp>
        <p:nvSpPr>
          <p:cNvPr id="4" name="ZoneTexte 3"/>
          <p:cNvSpPr txBox="1"/>
          <p:nvPr/>
        </p:nvSpPr>
        <p:spPr>
          <a:xfrm>
            <a:off x="3048000" y="1219200"/>
            <a:ext cx="2379828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800" dirty="0" smtClean="0"/>
              <a:t>CMS-PAS-HIG-16-022</a:t>
            </a:r>
            <a:endParaRPr lang="en-GB" sz="1800" dirty="0"/>
          </a:p>
        </p:txBody>
      </p:sp>
      <p:pic>
        <p:nvPicPr>
          <p:cNvPr id="6" name="Image 5" descr="Screen Shot 2016-08-28 at 13.21.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105400"/>
            <a:ext cx="7621753" cy="1447800"/>
          </a:xfrm>
          <a:prstGeom prst="rect">
            <a:avLst/>
          </a:prstGeom>
          <a:solidFill>
            <a:srgbClr val="FF0000"/>
          </a:solidFill>
          <a:ln w="47625">
            <a:solidFill>
              <a:srgbClr val="FF0000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152400" y="2514600"/>
            <a:ext cx="2667000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Search</a:t>
            </a:r>
            <a:r>
              <a:rPr lang="fr-FR" dirty="0" smtClean="0">
                <a:solidFill>
                  <a:srgbClr val="FF0000"/>
                </a:solidFill>
              </a:rPr>
              <a:t> for </a:t>
            </a:r>
            <a:r>
              <a:rPr lang="fr-FR" dirty="0" err="1" smtClean="0">
                <a:solidFill>
                  <a:srgbClr val="FF0000"/>
                </a:solidFill>
              </a:rPr>
              <a:t>associated</a:t>
            </a:r>
            <a:r>
              <a:rPr lang="fr-FR" dirty="0" smtClean="0">
                <a:solidFill>
                  <a:srgbClr val="FF0000"/>
                </a:solidFill>
              </a:rPr>
              <a:t> production of </a:t>
            </a:r>
            <a:r>
              <a:rPr lang="fr-FR" dirty="0" err="1" smtClean="0">
                <a:solidFill>
                  <a:srgbClr val="FF0000"/>
                </a:solidFill>
              </a:rPr>
              <a:t>Higgs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bosons and top quarks in </a:t>
            </a:r>
            <a:r>
              <a:rPr lang="fr-FR" dirty="0" err="1" smtClean="0">
                <a:solidFill>
                  <a:srgbClr val="FF0000"/>
                </a:solidFill>
              </a:rPr>
              <a:t>multilepton</a:t>
            </a:r>
            <a:r>
              <a:rPr lang="fr-FR" dirty="0" smtClean="0">
                <a:solidFill>
                  <a:srgbClr val="FF0000"/>
                </a:solidFill>
              </a:rPr>
              <a:t> final states </a:t>
            </a:r>
            <a:r>
              <a:rPr lang="fr-FR" i="1" baseline="30000" dirty="0" smtClean="0">
                <a:solidFill>
                  <a:srgbClr val="FF0000"/>
                </a:solidFill>
              </a:rPr>
              <a:t>	</a:t>
            </a:r>
            <a:r>
              <a:rPr lang="fr-FR" i="1" baseline="30000" dirty="0" smtClean="0"/>
              <a:t>	</a:t>
            </a:r>
            <a:br>
              <a:rPr lang="fr-FR" i="1" baseline="30000" dirty="0" smtClean="0"/>
            </a:br>
            <a:endParaRPr lang="en-GB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371600" y="-228600"/>
            <a:ext cx="7239000" cy="904875"/>
          </a:xfrm>
        </p:spPr>
        <p:txBody>
          <a:bodyPr/>
          <a:lstStyle/>
          <a:p>
            <a:r>
              <a:rPr lang="en-GB" dirty="0" smtClean="0"/>
              <a:t>The Hunt for the </a:t>
            </a:r>
            <a:r>
              <a:rPr lang="en-GB" dirty="0" err="1" smtClean="0"/>
              <a:t>ttH</a:t>
            </a:r>
            <a:r>
              <a:rPr lang="en-GB" dirty="0" smtClean="0"/>
              <a:t> Channel 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76200" y="1197114"/>
            <a:ext cx="2852539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Update with 2016 data!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12.9 fb</a:t>
            </a:r>
            <a:r>
              <a:rPr lang="en-GB" baseline="30000" dirty="0" smtClean="0">
                <a:solidFill>
                  <a:srgbClr val="0000FF"/>
                </a:solidFill>
              </a:rPr>
              <a:t>-1</a:t>
            </a:r>
            <a:r>
              <a:rPr lang="en-GB" dirty="0" smtClean="0">
                <a:solidFill>
                  <a:srgbClr val="0000FF"/>
                </a:solidFill>
              </a:rPr>
              <a:t> of data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248400" y="1143000"/>
            <a:ext cx="17011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BDT classifier</a:t>
            </a:r>
          </a:p>
          <a:p>
            <a:r>
              <a:rPr lang="en-GB" dirty="0" smtClean="0"/>
              <a:t>outputs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6096000" y="5105400"/>
            <a:ext cx="1676400" cy="1447800"/>
          </a:xfrm>
          <a:prstGeom prst="rect">
            <a:avLst/>
          </a:prstGeom>
          <a:noFill/>
          <a:ln w="730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2" name="Image 11" descr="Screen Shot 2016-08-28 at 13.22.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905000"/>
            <a:ext cx="2585927" cy="28511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 bwMode="auto">
          <a:xfrm>
            <a:off x="228600" y="2819400"/>
            <a:ext cx="891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Outlook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 towards the HL-LHC</a:t>
            </a:r>
            <a:endParaRPr kumimoji="0" lang="en-GB" sz="4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3000" y="-152400"/>
            <a:ext cx="7239000" cy="904875"/>
          </a:xfrm>
        </p:spPr>
        <p:txBody>
          <a:bodyPr/>
          <a:lstStyle/>
          <a:p>
            <a:r>
              <a:rPr lang="en-GB" dirty="0" smtClean="0"/>
              <a:t>LHC Outlook</a:t>
            </a:r>
            <a:endParaRPr lang="en-GB" dirty="0"/>
          </a:p>
        </p:txBody>
      </p:sp>
      <p:grpSp>
        <p:nvGrpSpPr>
          <p:cNvPr id="3" name="Group 30"/>
          <p:cNvGrpSpPr/>
          <p:nvPr/>
        </p:nvGrpSpPr>
        <p:grpSpPr>
          <a:xfrm>
            <a:off x="304800" y="1122964"/>
            <a:ext cx="8686799" cy="4592036"/>
            <a:chOff x="539444" y="620688"/>
            <a:chExt cx="7966271" cy="4363436"/>
          </a:xfrm>
        </p:grpSpPr>
        <p:pic>
          <p:nvPicPr>
            <p:cNvPr id="5" name="Picture 14" descr="Screen Shot 2015-06-11 at 11.53.03 AM.png"/>
            <p:cNvPicPr preferRelativeResize="0"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539444" y="620688"/>
              <a:ext cx="7776972" cy="4363436"/>
            </a:xfrm>
            <a:prstGeom prst="rect">
              <a:avLst/>
            </a:prstGeom>
          </p:spPr>
        </p:pic>
        <p:grpSp>
          <p:nvGrpSpPr>
            <p:cNvPr id="4" name="Group 27"/>
            <p:cNvGrpSpPr/>
            <p:nvPr/>
          </p:nvGrpSpPr>
          <p:grpSpPr>
            <a:xfrm>
              <a:off x="1763688" y="879668"/>
              <a:ext cx="6742027" cy="3152964"/>
              <a:chOff x="1475656" y="908720"/>
              <a:chExt cx="6742027" cy="3152964"/>
            </a:xfrm>
          </p:grpSpPr>
          <p:sp>
            <p:nvSpPr>
              <p:cNvPr id="7" name="TextBox 15"/>
              <p:cNvSpPr txBox="1"/>
              <p:nvPr/>
            </p:nvSpPr>
            <p:spPr>
              <a:xfrm>
                <a:off x="3068953" y="3753907"/>
                <a:ext cx="893193" cy="307777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rgbClr val="00009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rgbClr val="000000"/>
                    </a:solidFill>
                    <a:effectLst/>
                  </a:rPr>
                  <a:t>~100 fb</a:t>
                </a:r>
                <a:r>
                  <a:rPr lang="en-GB" sz="1400" baseline="30000" dirty="0" smtClean="0">
                    <a:solidFill>
                      <a:srgbClr val="000000"/>
                    </a:solidFill>
                    <a:effectLst/>
                  </a:rPr>
                  <a:t>-1</a:t>
                </a:r>
                <a:endParaRPr lang="en-GB" sz="1400" baseline="30000" dirty="0">
                  <a:solidFill>
                    <a:srgbClr val="000000"/>
                  </a:solidFill>
                  <a:effectLst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164189" y="1340768"/>
                <a:ext cx="1053494" cy="323165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rgbClr val="00009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500" dirty="0" smtClean="0">
                    <a:solidFill>
                      <a:schemeClr val="tx1"/>
                    </a:solidFill>
                    <a:effectLst/>
                  </a:rPr>
                  <a:t>~3000 fb</a:t>
                </a:r>
                <a:r>
                  <a:rPr lang="en-GB" sz="1500" b="1" baseline="30000" dirty="0" smtClean="0">
                    <a:solidFill>
                      <a:schemeClr val="tx1"/>
                    </a:solidFill>
                    <a:effectLst/>
                  </a:rPr>
                  <a:t>-1</a:t>
                </a:r>
                <a:endParaRPr lang="en-GB" sz="1500" b="1" baseline="30000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9" name="TextBox 2"/>
              <p:cNvSpPr txBox="1"/>
              <p:nvPr/>
            </p:nvSpPr>
            <p:spPr>
              <a:xfrm>
                <a:off x="1475656" y="908720"/>
                <a:ext cx="771515" cy="276999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  <a:effectLst/>
                  </a:rPr>
                  <a:t>7-8 </a:t>
                </a:r>
                <a:r>
                  <a:rPr lang="en-US" sz="1200" dirty="0" err="1" smtClean="0">
                    <a:solidFill>
                      <a:schemeClr val="bg1"/>
                    </a:solidFill>
                    <a:effectLst/>
                  </a:rPr>
                  <a:t>TeV</a:t>
                </a:r>
                <a:endParaRPr lang="en-US" sz="1200" dirty="0" smtClean="0">
                  <a:solidFill>
                    <a:schemeClr val="bg1"/>
                  </a:solidFill>
                  <a:effectLst/>
                </a:endParaRPr>
              </a:p>
            </p:txBody>
          </p:sp>
          <p:grpSp>
            <p:nvGrpSpPr>
              <p:cNvPr id="6" name="Group 16"/>
              <p:cNvGrpSpPr/>
              <p:nvPr/>
            </p:nvGrpSpPr>
            <p:grpSpPr>
              <a:xfrm>
                <a:off x="2483768" y="908720"/>
                <a:ext cx="4680520" cy="276999"/>
                <a:chOff x="2483768" y="1032991"/>
                <a:chExt cx="4680520" cy="276999"/>
              </a:xfrm>
            </p:grpSpPr>
            <p:cxnSp>
              <p:nvCxnSpPr>
                <p:cNvPr id="22" name="Straight Arrow Connector 5"/>
                <p:cNvCxnSpPr/>
                <p:nvPr/>
              </p:nvCxnSpPr>
              <p:spPr bwMode="auto">
                <a:xfrm>
                  <a:off x="2483768" y="1196752"/>
                  <a:ext cx="468052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8000"/>
                  </a:solidFill>
                  <a:prstDash val="solid"/>
                  <a:round/>
                  <a:headEnd type="arrow"/>
                  <a:tailEnd type="arrow"/>
                </a:ln>
                <a:effectLst/>
              </p:spPr>
            </p:cxnSp>
            <p:sp>
              <p:nvSpPr>
                <p:cNvPr id="23" name="TextBox 10"/>
                <p:cNvSpPr txBox="1"/>
                <p:nvPr/>
              </p:nvSpPr>
              <p:spPr>
                <a:xfrm>
                  <a:off x="3828981" y="1032991"/>
                  <a:ext cx="910075" cy="276999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FFFFFF"/>
                      </a:solidFill>
                      <a:effectLst/>
                    </a:rPr>
                    <a:t>13-14 </a:t>
                  </a:r>
                  <a:r>
                    <a:rPr lang="en-US" sz="1200" dirty="0" err="1" smtClean="0">
                      <a:solidFill>
                        <a:srgbClr val="FFFFFF"/>
                      </a:solidFill>
                      <a:effectLst/>
                    </a:rPr>
                    <a:t>TeV</a:t>
                  </a:r>
                  <a:endParaRPr lang="en-US" sz="1200" dirty="0" smtClean="0">
                    <a:solidFill>
                      <a:srgbClr val="FFFFFF"/>
                    </a:solidFill>
                    <a:effectLst/>
                  </a:endParaRPr>
                </a:p>
              </p:txBody>
            </p:sp>
          </p:grpSp>
          <p:sp>
            <p:nvSpPr>
              <p:cNvPr id="11" name="TextBox 17"/>
              <p:cNvSpPr txBox="1"/>
              <p:nvPr/>
            </p:nvSpPr>
            <p:spPr>
              <a:xfrm>
                <a:off x="4211960" y="3573016"/>
                <a:ext cx="893193" cy="307777"/>
              </a:xfrm>
              <a:prstGeom prst="rect">
                <a:avLst/>
              </a:prstGeom>
              <a:solidFill>
                <a:srgbClr val="99CCFF"/>
              </a:solidFill>
              <a:ln>
                <a:solidFill>
                  <a:srgbClr val="00009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rgbClr val="000000"/>
                    </a:solidFill>
                    <a:effectLst/>
                  </a:rPr>
                  <a:t>~300 fb</a:t>
                </a:r>
                <a:r>
                  <a:rPr lang="en-GB" sz="1400" b="1" baseline="30000" dirty="0" smtClean="0">
                    <a:solidFill>
                      <a:srgbClr val="000000"/>
                    </a:solidFill>
                    <a:effectLst/>
                  </a:rPr>
                  <a:t>-1</a:t>
                </a:r>
                <a:endParaRPr lang="en-GB" sz="1400" b="1" baseline="30000" dirty="0">
                  <a:solidFill>
                    <a:srgbClr val="000000"/>
                  </a:solidFill>
                  <a:effectLst/>
                </a:endParaRPr>
              </a:p>
            </p:txBody>
          </p:sp>
          <p:grpSp>
            <p:nvGrpSpPr>
              <p:cNvPr id="10" name="Group 20"/>
              <p:cNvGrpSpPr/>
              <p:nvPr/>
            </p:nvGrpSpPr>
            <p:grpSpPr>
              <a:xfrm>
                <a:off x="1959880" y="1628800"/>
                <a:ext cx="2896081" cy="646331"/>
                <a:chOff x="1959880" y="1512367"/>
                <a:chExt cx="2896081" cy="646331"/>
              </a:xfrm>
            </p:grpSpPr>
            <p:sp>
              <p:nvSpPr>
                <p:cNvPr id="19" name="TextBox 13"/>
                <p:cNvSpPr txBox="1"/>
                <p:nvPr/>
              </p:nvSpPr>
              <p:spPr>
                <a:xfrm>
                  <a:off x="1959880" y="1556792"/>
                  <a:ext cx="721672" cy="46166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tx1"/>
                      </a:solidFill>
                      <a:effectLst/>
                    </a:rPr>
                    <a:t>Splices </a:t>
                  </a:r>
                </a:p>
                <a:p>
                  <a:r>
                    <a:rPr lang="en-US" sz="1200" dirty="0" smtClean="0">
                      <a:solidFill>
                        <a:schemeClr val="tx1"/>
                      </a:solidFill>
                      <a:effectLst/>
                    </a:rPr>
                    <a:t>fixed</a:t>
                  </a:r>
                </a:p>
              </p:txBody>
            </p:sp>
            <p:sp>
              <p:nvSpPr>
                <p:cNvPr id="20" name="TextBox 18"/>
                <p:cNvSpPr txBox="1"/>
                <p:nvPr/>
              </p:nvSpPr>
              <p:spPr>
                <a:xfrm>
                  <a:off x="3059832" y="1568405"/>
                  <a:ext cx="764953" cy="461665"/>
                </a:xfrm>
                <a:prstGeom prst="rect">
                  <a:avLst/>
                </a:prstGeom>
                <a:solidFill>
                  <a:srgbClr val="F2F2F2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tx1"/>
                      </a:solidFill>
                      <a:effectLst/>
                    </a:rPr>
                    <a:t>Injectors</a:t>
                  </a:r>
                </a:p>
                <a:p>
                  <a:r>
                    <a:rPr lang="en-US" sz="1200" dirty="0" smtClean="0">
                      <a:solidFill>
                        <a:schemeClr val="tx1"/>
                      </a:solidFill>
                      <a:effectLst/>
                    </a:rPr>
                    <a:t>upgrade</a:t>
                  </a:r>
                </a:p>
              </p:txBody>
            </p:sp>
            <p:sp>
              <p:nvSpPr>
                <p:cNvPr id="21" name="TextBox 19"/>
                <p:cNvSpPr txBox="1"/>
                <p:nvPr/>
              </p:nvSpPr>
              <p:spPr>
                <a:xfrm>
                  <a:off x="4211960" y="1512367"/>
                  <a:ext cx="644001" cy="646331"/>
                </a:xfrm>
                <a:prstGeom prst="rect">
                  <a:avLst/>
                </a:prstGeom>
                <a:solidFill>
                  <a:srgbClr val="F2F2F2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tx1"/>
                      </a:solidFill>
                      <a:effectLst/>
                    </a:rPr>
                    <a:t>New </a:t>
                  </a:r>
                </a:p>
                <a:p>
                  <a:r>
                    <a:rPr lang="en-US" sz="1200" dirty="0">
                      <a:solidFill>
                        <a:schemeClr val="tx1"/>
                      </a:solidFill>
                      <a:effectLst/>
                    </a:rPr>
                    <a:t>l</a:t>
                  </a:r>
                  <a:r>
                    <a:rPr lang="en-US" sz="1200" dirty="0" smtClean="0">
                      <a:solidFill>
                        <a:schemeClr val="tx1"/>
                      </a:solidFill>
                      <a:effectLst/>
                    </a:rPr>
                    <a:t>ow-</a:t>
                  </a:r>
                  <a:r>
                    <a:rPr lang="en-US" sz="1200" dirty="0" smtClean="0">
                      <a:solidFill>
                        <a:schemeClr val="tx1"/>
                      </a:solidFill>
                      <a:effectLst/>
                      <a:latin typeface="Lucida Grande"/>
                      <a:ea typeface="Lucida Grande"/>
                      <a:cs typeface="Lucida Grande"/>
                    </a:rPr>
                    <a:t>β*</a:t>
                  </a:r>
                  <a:endParaRPr lang="en-US" sz="1200" dirty="0" smtClean="0">
                    <a:solidFill>
                      <a:schemeClr val="tx1"/>
                    </a:solidFill>
                    <a:effectLst/>
                  </a:endParaRPr>
                </a:p>
                <a:p>
                  <a:r>
                    <a:rPr lang="en-US" sz="1200" dirty="0" smtClean="0">
                      <a:solidFill>
                        <a:schemeClr val="tx1"/>
                      </a:solidFill>
                      <a:effectLst/>
                    </a:rPr>
                    <a:t>quads</a:t>
                  </a:r>
                </a:p>
              </p:txBody>
            </p:sp>
          </p:grpSp>
          <p:sp>
            <p:nvSpPr>
              <p:cNvPr id="13" name="TextBox 4"/>
              <p:cNvSpPr txBox="1"/>
              <p:nvPr/>
            </p:nvSpPr>
            <p:spPr>
              <a:xfrm>
                <a:off x="1547664" y="1268760"/>
                <a:ext cx="593432" cy="276999"/>
              </a:xfrm>
              <a:prstGeom prst="rect">
                <a:avLst/>
              </a:prstGeom>
              <a:solidFill>
                <a:srgbClr val="FFCCFF"/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/>
                    </a:solidFill>
                    <a:effectLst/>
                  </a:rPr>
                  <a:t>Run 1</a:t>
                </a:r>
              </a:p>
            </p:txBody>
          </p:sp>
          <p:sp>
            <p:nvSpPr>
              <p:cNvPr id="14" name="TextBox 21"/>
              <p:cNvSpPr txBox="1"/>
              <p:nvPr/>
            </p:nvSpPr>
            <p:spPr>
              <a:xfrm>
                <a:off x="2621988" y="1267200"/>
                <a:ext cx="593432" cy="276999"/>
              </a:xfrm>
              <a:prstGeom prst="rect">
                <a:avLst/>
              </a:prstGeom>
              <a:solidFill>
                <a:srgbClr val="FFCCFF"/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/>
                    </a:solidFill>
                    <a:effectLst/>
                  </a:rPr>
                  <a:t>Run 2</a:t>
                </a:r>
              </a:p>
            </p:txBody>
          </p:sp>
          <p:sp>
            <p:nvSpPr>
              <p:cNvPr id="15" name="TextBox 22"/>
              <p:cNvSpPr txBox="1"/>
              <p:nvPr/>
            </p:nvSpPr>
            <p:spPr>
              <a:xfrm>
                <a:off x="3736671" y="1268760"/>
                <a:ext cx="593432" cy="276999"/>
              </a:xfrm>
              <a:prstGeom prst="rect">
                <a:avLst/>
              </a:prstGeom>
              <a:solidFill>
                <a:srgbClr val="FFCCFF"/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/>
                    </a:solidFill>
                    <a:effectLst/>
                  </a:rPr>
                  <a:t>Run 3</a:t>
                </a:r>
              </a:p>
            </p:txBody>
          </p:sp>
          <p:grpSp>
            <p:nvGrpSpPr>
              <p:cNvPr id="12" name="Group 12"/>
              <p:cNvGrpSpPr/>
              <p:nvPr/>
            </p:nvGrpSpPr>
            <p:grpSpPr>
              <a:xfrm>
                <a:off x="4860032" y="1124744"/>
                <a:ext cx="2232248" cy="276999"/>
                <a:chOff x="4860032" y="3049215"/>
                <a:chExt cx="2232248" cy="276999"/>
              </a:xfrm>
            </p:grpSpPr>
            <p:cxnSp>
              <p:nvCxnSpPr>
                <p:cNvPr id="17" name="Straight Arrow Connector 7"/>
                <p:cNvCxnSpPr/>
                <p:nvPr/>
              </p:nvCxnSpPr>
              <p:spPr bwMode="auto">
                <a:xfrm>
                  <a:off x="4860032" y="3212976"/>
                  <a:ext cx="2232248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arrow"/>
                  <a:tailEnd type="arrow"/>
                </a:ln>
                <a:effectLst/>
              </p:spPr>
            </p:cxnSp>
            <p:sp>
              <p:nvSpPr>
                <p:cNvPr id="18" name="TextBox 23"/>
                <p:cNvSpPr txBox="1"/>
                <p:nvPr/>
              </p:nvSpPr>
              <p:spPr>
                <a:xfrm>
                  <a:off x="5531017" y="3049215"/>
                  <a:ext cx="747395" cy="276999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tx1"/>
                      </a:solidFill>
                      <a:effectLst/>
                    </a:rPr>
                    <a:t>HL-LHC</a:t>
                  </a:r>
                </a:p>
              </p:txBody>
            </p:sp>
          </p:grpSp>
        </p:grpSp>
      </p:grpSp>
      <p:sp>
        <p:nvSpPr>
          <p:cNvPr id="24" name="ZoneTexte 23"/>
          <p:cNvSpPr txBox="1"/>
          <p:nvPr/>
        </p:nvSpPr>
        <p:spPr>
          <a:xfrm>
            <a:off x="76200" y="5848290"/>
            <a:ext cx="880569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Approved program at CERN to collect 3000 fb</a:t>
            </a:r>
            <a:r>
              <a:rPr lang="en-GB" baseline="30000" dirty="0" smtClean="0">
                <a:solidFill>
                  <a:srgbClr val="0000FF"/>
                </a:solidFill>
              </a:rPr>
              <a:t>-1</a:t>
            </a:r>
            <a:r>
              <a:rPr lang="en-GB" dirty="0" smtClean="0">
                <a:solidFill>
                  <a:srgbClr val="0000FF"/>
                </a:solidFill>
              </a:rPr>
              <a:t> with the LHC (HL-LHC)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Maximize the reach for searches and for precision measurements (</a:t>
            </a:r>
            <a:r>
              <a:rPr lang="en-GB" dirty="0" err="1" smtClean="0">
                <a:solidFill>
                  <a:srgbClr val="FF0000"/>
                </a:solidFill>
              </a:rPr>
              <a:t>eg</a:t>
            </a:r>
            <a:r>
              <a:rPr lang="en-GB" dirty="0" smtClean="0">
                <a:solidFill>
                  <a:srgbClr val="FF0000"/>
                </a:solidFill>
              </a:rPr>
              <a:t> Higgs)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477000" y="838200"/>
            <a:ext cx="237543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F. </a:t>
            </a:r>
            <a:r>
              <a:rPr lang="en-GB" sz="1800" dirty="0" err="1" smtClean="0"/>
              <a:t>Gianotti</a:t>
            </a:r>
            <a:r>
              <a:rPr lang="en-GB" sz="1800" dirty="0" smtClean="0"/>
              <a:t>, April 2016</a:t>
            </a:r>
            <a:endParaRPr lang="en-GB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 bwMode="auto">
          <a:xfrm>
            <a:off x="611560" y="3933057"/>
            <a:ext cx="484632" cy="2808312"/>
          </a:xfrm>
          <a:prstGeom prst="downArrow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504" y="4379620"/>
            <a:ext cx="1929336" cy="15696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effectLst/>
              </a:rPr>
              <a:t>Various options, </a:t>
            </a:r>
          </a:p>
          <a:p>
            <a:r>
              <a:rPr lang="en-US" sz="1600" dirty="0">
                <a:solidFill>
                  <a:srgbClr val="002060"/>
                </a:solidFill>
                <a:effectLst/>
              </a:rPr>
              <a:t>w</a:t>
            </a:r>
            <a:r>
              <a:rPr lang="en-US" sz="1600" dirty="0" smtClean="0">
                <a:solidFill>
                  <a:srgbClr val="002060"/>
                </a:solidFill>
                <a:effectLst/>
              </a:rPr>
              <a:t>ith increasing </a:t>
            </a:r>
          </a:p>
          <a:p>
            <a:r>
              <a:rPr lang="en-US" sz="1600" dirty="0">
                <a:solidFill>
                  <a:srgbClr val="002060"/>
                </a:solidFill>
                <a:effectLst/>
              </a:rPr>
              <a:t>a</a:t>
            </a:r>
            <a:r>
              <a:rPr lang="en-US" sz="1600" dirty="0" smtClean="0">
                <a:solidFill>
                  <a:srgbClr val="002060"/>
                </a:solidFill>
                <a:effectLst/>
              </a:rPr>
              <a:t>mount of HW </a:t>
            </a:r>
          </a:p>
          <a:p>
            <a:r>
              <a:rPr lang="en-US" sz="1600" dirty="0">
                <a:solidFill>
                  <a:srgbClr val="002060"/>
                </a:solidFill>
                <a:effectLst/>
              </a:rPr>
              <a:t>c</a:t>
            </a:r>
            <a:r>
              <a:rPr lang="en-US" sz="1600" dirty="0" smtClean="0">
                <a:solidFill>
                  <a:srgbClr val="002060"/>
                </a:solidFill>
                <a:effectLst/>
              </a:rPr>
              <a:t>hanges, technical </a:t>
            </a:r>
          </a:p>
          <a:p>
            <a:r>
              <a:rPr lang="en-US" sz="1600" dirty="0">
                <a:solidFill>
                  <a:srgbClr val="002060"/>
                </a:solidFill>
                <a:effectLst/>
              </a:rPr>
              <a:t>c</a:t>
            </a:r>
            <a:r>
              <a:rPr lang="en-US" sz="1600" dirty="0" smtClean="0">
                <a:solidFill>
                  <a:srgbClr val="002060"/>
                </a:solidFill>
                <a:effectLst/>
              </a:rPr>
              <a:t>hallenges, cost, </a:t>
            </a:r>
          </a:p>
          <a:p>
            <a:r>
              <a:rPr lang="en-US" sz="1600" dirty="0" smtClean="0">
                <a:solidFill>
                  <a:srgbClr val="002060"/>
                </a:solidFill>
                <a:effectLst/>
              </a:rPr>
              <a:t>and physics reach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33600" y="1001209"/>
            <a:ext cx="6758880" cy="3037391"/>
            <a:chOff x="1950775" y="561977"/>
            <a:chExt cx="6941705" cy="3155054"/>
          </a:xfrm>
        </p:grpSpPr>
        <p:sp>
          <p:nvSpPr>
            <p:cNvPr id="11" name="Rectangle 10"/>
            <p:cNvSpPr/>
            <p:nvPr/>
          </p:nvSpPr>
          <p:spPr bwMode="auto">
            <a:xfrm>
              <a:off x="1950775" y="561977"/>
              <a:ext cx="6941705" cy="3155054"/>
            </a:xfrm>
            <a:prstGeom prst="rect">
              <a:avLst/>
            </a:prstGeom>
            <a:solidFill>
              <a:srgbClr val="00206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pic>
          <p:nvPicPr>
            <p:cNvPr id="2" name="Picture 1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5688356" y="620688"/>
              <a:ext cx="3069650" cy="30276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2212527" y="620688"/>
              <a:ext cx="3016800" cy="302807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404058" y="2704564"/>
              <a:ext cx="1527982" cy="29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300" b="1" dirty="0" smtClean="0">
                  <a:solidFill>
                    <a:srgbClr val="407742"/>
                  </a:solidFill>
                  <a:effectLst/>
                </a:rPr>
                <a:t>16 </a:t>
              </a:r>
              <a:r>
                <a:rPr lang="en-US" sz="1300" b="1" dirty="0" err="1" smtClean="0">
                  <a:solidFill>
                    <a:srgbClr val="407742"/>
                  </a:solidFill>
                  <a:effectLst/>
                </a:rPr>
                <a:t>TeV</a:t>
              </a:r>
              <a:r>
                <a:rPr lang="en-US" sz="1300" b="1" dirty="0" smtClean="0">
                  <a:solidFill>
                    <a:srgbClr val="407742"/>
                  </a:solidFill>
                  <a:effectLst/>
                </a:rPr>
                <a:t> </a:t>
              </a:r>
              <a:r>
                <a:rPr lang="en-US" sz="1300" dirty="0" smtClean="0">
                  <a:solidFill>
                    <a:schemeClr val="tx1"/>
                  </a:solidFill>
                  <a:effectLst/>
                </a:rPr>
                <a:t>vs </a:t>
              </a:r>
              <a:r>
                <a:rPr lang="en-US" sz="1300" b="1" dirty="0" smtClean="0">
                  <a:solidFill>
                    <a:schemeClr val="bg1">
                      <a:lumMod val="50000"/>
                    </a:schemeClr>
                  </a:solidFill>
                  <a:effectLst/>
                </a:rPr>
                <a:t>14 </a:t>
              </a:r>
              <a:r>
                <a:rPr lang="en-US" sz="1300" b="1" dirty="0" err="1" smtClean="0">
                  <a:solidFill>
                    <a:schemeClr val="bg1">
                      <a:lumMod val="50000"/>
                    </a:schemeClr>
                  </a:solidFill>
                  <a:effectLst/>
                </a:rPr>
                <a:t>TeV</a:t>
              </a:r>
              <a:endParaRPr lang="en-US" sz="1300" b="1" dirty="0" smtClean="0">
                <a:solidFill>
                  <a:schemeClr val="bg1">
                    <a:lumMod val="50000"/>
                  </a:schemeClr>
                </a:solidFill>
                <a:effectLst/>
              </a:endParaRPr>
            </a:p>
          </p:txBody>
        </p:sp>
      </p:grp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2252924" y="76562"/>
            <a:ext cx="1846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 smtClean="0"/>
              <a:t> </a:t>
            </a:r>
            <a:endParaRPr lang="en-US" altLang="en-US" sz="2000" dirty="0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141298" y="3975318"/>
            <a:ext cx="6850302" cy="181588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r>
              <a:rPr lang="en-US" altLang="en-US" sz="1600" dirty="0" smtClean="0">
                <a:solidFill>
                  <a:srgbClr val="0000FF"/>
                </a:solidFill>
              </a:rPr>
              <a:t>W</a:t>
            </a:r>
            <a:r>
              <a:rPr lang="en-US" altLang="en-US" sz="1600" dirty="0">
                <a:solidFill>
                  <a:srgbClr val="0000FF"/>
                </a:solidFill>
              </a:rPr>
              <a:t>G</a:t>
            </a:r>
            <a:r>
              <a:rPr lang="en-US" altLang="en-US" sz="1600" dirty="0" smtClean="0">
                <a:solidFill>
                  <a:srgbClr val="0000FF"/>
                </a:solidFill>
              </a:rPr>
              <a:t> set up to </a:t>
            </a:r>
            <a:r>
              <a:rPr lang="en-US" altLang="en-US" sz="1600" dirty="0">
                <a:solidFill>
                  <a:srgbClr val="0000FF"/>
                </a:solidFill>
              </a:rPr>
              <a:t>explore </a:t>
            </a:r>
            <a:r>
              <a:rPr lang="en-US" altLang="en-US" sz="1600" dirty="0" smtClean="0">
                <a:solidFill>
                  <a:srgbClr val="0000FF"/>
                </a:solidFill>
              </a:rPr>
              <a:t>technical </a:t>
            </a:r>
            <a:r>
              <a:rPr lang="en-US" altLang="en-US" sz="1600" dirty="0">
                <a:solidFill>
                  <a:srgbClr val="0000FF"/>
                </a:solidFill>
              </a:rPr>
              <a:t>feasibility of pushing </a:t>
            </a:r>
            <a:r>
              <a:rPr lang="en-US" altLang="en-US" sz="1600" dirty="0" smtClean="0">
                <a:solidFill>
                  <a:srgbClr val="0000FF"/>
                </a:solidFill>
              </a:rPr>
              <a:t>LHC </a:t>
            </a:r>
            <a:r>
              <a:rPr lang="en-US" altLang="en-US" sz="1600" dirty="0">
                <a:solidFill>
                  <a:srgbClr val="0000FF"/>
                </a:solidFill>
              </a:rPr>
              <a:t>energy to</a:t>
            </a:r>
            <a:r>
              <a:rPr lang="en-US" altLang="en-US" sz="1600" dirty="0" smtClean="0">
                <a:solidFill>
                  <a:srgbClr val="0000FF"/>
                </a:solidFill>
              </a:rPr>
              <a:t>:</a:t>
            </a:r>
            <a:endParaRPr lang="en-US" altLang="en-US" sz="1600" dirty="0">
              <a:solidFill>
                <a:srgbClr val="0000FF"/>
              </a:solidFill>
            </a:endParaRPr>
          </a:p>
          <a:p>
            <a:pPr>
              <a:buClr>
                <a:schemeClr val="tx2"/>
              </a:buClr>
              <a:buFontTx/>
              <a:buAutoNum type="arabicParenR"/>
            </a:pPr>
            <a:r>
              <a:rPr lang="en-US" altLang="en-US" sz="1600" dirty="0">
                <a:solidFill>
                  <a:srgbClr val="0000FF"/>
                </a:solidFill>
              </a:rPr>
              <a:t> design </a:t>
            </a:r>
            <a:r>
              <a:rPr lang="en-US" altLang="en-US" sz="1600" dirty="0" smtClean="0">
                <a:solidFill>
                  <a:srgbClr val="0000FF"/>
                </a:solidFill>
              </a:rPr>
              <a:t>value: 14 </a:t>
            </a:r>
            <a:r>
              <a:rPr lang="en-US" altLang="en-US" sz="1600" dirty="0" err="1">
                <a:solidFill>
                  <a:srgbClr val="0000FF"/>
                </a:solidFill>
              </a:rPr>
              <a:t>TeV</a:t>
            </a:r>
            <a:endParaRPr lang="en-US" altLang="en-US" sz="1600" dirty="0">
              <a:solidFill>
                <a:srgbClr val="0000FF"/>
              </a:solidFill>
            </a:endParaRPr>
          </a:p>
          <a:p>
            <a:pPr>
              <a:buFontTx/>
              <a:buAutoNum type="arabicParenR"/>
            </a:pPr>
            <a:r>
              <a:rPr lang="en-US" altLang="en-US" sz="1600" dirty="0">
                <a:solidFill>
                  <a:srgbClr val="0000FF"/>
                </a:solidFill>
              </a:rPr>
              <a:t> ultimate </a:t>
            </a:r>
            <a:r>
              <a:rPr lang="en-US" altLang="en-US" sz="1600" dirty="0" smtClean="0">
                <a:solidFill>
                  <a:srgbClr val="0000FF"/>
                </a:solidFill>
              </a:rPr>
              <a:t>value: 15 </a:t>
            </a:r>
            <a:r>
              <a:rPr lang="en-US" altLang="en-US" sz="1600" dirty="0" err="1">
                <a:solidFill>
                  <a:srgbClr val="0000FF"/>
                </a:solidFill>
              </a:rPr>
              <a:t>TeV</a:t>
            </a:r>
            <a:r>
              <a:rPr lang="en-US" altLang="en-US" sz="1600" dirty="0">
                <a:solidFill>
                  <a:srgbClr val="0000FF"/>
                </a:solidFill>
              </a:rPr>
              <a:t> (corresponding to max dipole field of 9 T)</a:t>
            </a:r>
          </a:p>
          <a:p>
            <a:pPr>
              <a:buFontTx/>
              <a:buAutoNum type="arabicParenR"/>
            </a:pPr>
            <a:r>
              <a:rPr lang="en-US" altLang="en-US" sz="1600" dirty="0">
                <a:solidFill>
                  <a:srgbClr val="0000FF"/>
                </a:solidFill>
              </a:rPr>
              <a:t> beyond </a:t>
            </a:r>
            <a:r>
              <a:rPr lang="en-US" altLang="en-US" sz="1600" dirty="0" smtClean="0">
                <a:solidFill>
                  <a:srgbClr val="0000FF"/>
                </a:solidFill>
              </a:rPr>
              <a:t>(e.g. by </a:t>
            </a:r>
            <a:r>
              <a:rPr lang="en-US" altLang="en-US" sz="1600" dirty="0">
                <a:solidFill>
                  <a:srgbClr val="0000FF"/>
                </a:solidFill>
              </a:rPr>
              <a:t>replacing 1/3 of </a:t>
            </a:r>
            <a:r>
              <a:rPr lang="en-US" altLang="en-US" sz="1600" dirty="0" smtClean="0">
                <a:solidFill>
                  <a:srgbClr val="0000FF"/>
                </a:solidFill>
              </a:rPr>
              <a:t>dipoles </a:t>
            </a:r>
            <a:r>
              <a:rPr lang="en-US" altLang="en-US" sz="1600" dirty="0">
                <a:solidFill>
                  <a:srgbClr val="0000FF"/>
                </a:solidFill>
              </a:rPr>
              <a:t>with </a:t>
            </a:r>
            <a:r>
              <a:rPr lang="en-US" altLang="en-US" sz="1600" dirty="0" smtClean="0">
                <a:solidFill>
                  <a:srgbClr val="0000FF"/>
                </a:solidFill>
              </a:rPr>
              <a:t>11 T </a:t>
            </a:r>
            <a:r>
              <a:rPr lang="en-US" altLang="en-US" sz="1600" dirty="0">
                <a:solidFill>
                  <a:srgbClr val="0000FF"/>
                </a:solidFill>
              </a:rPr>
              <a:t>Nb</a:t>
            </a:r>
            <a:r>
              <a:rPr lang="en-US" altLang="en-US" sz="1600" baseline="-25000" dirty="0">
                <a:solidFill>
                  <a:srgbClr val="0000FF"/>
                </a:solidFill>
              </a:rPr>
              <a:t>3</a:t>
            </a:r>
            <a:r>
              <a:rPr lang="en-US" altLang="en-US" sz="1600" dirty="0">
                <a:solidFill>
                  <a:srgbClr val="0000FF"/>
                </a:solidFill>
              </a:rPr>
              <a:t>Sn magnets)  </a:t>
            </a:r>
          </a:p>
          <a:p>
            <a:pPr>
              <a:buFont typeface="Wingdings" charset="2"/>
              <a:buChar char="à"/>
            </a:pPr>
            <a:r>
              <a:rPr lang="en-US" altLang="en-US" sz="1600" dirty="0">
                <a:solidFill>
                  <a:srgbClr val="0000FF"/>
                </a:solidFill>
                <a:sym typeface="Wingdings" charset="2"/>
              </a:rPr>
              <a:t> </a:t>
            </a:r>
            <a:r>
              <a:rPr lang="en-US" altLang="en-US" sz="1500" dirty="0">
                <a:solidFill>
                  <a:srgbClr val="0000FF"/>
                </a:solidFill>
                <a:sym typeface="Wingdings" charset="2"/>
              </a:rPr>
              <a:t>Identify open risks, needed tests and technical developments, trade-off </a:t>
            </a:r>
          </a:p>
          <a:p>
            <a:r>
              <a:rPr lang="en-US" altLang="en-US" sz="1500" dirty="0" smtClean="0">
                <a:solidFill>
                  <a:srgbClr val="0000FF"/>
                </a:solidFill>
                <a:sym typeface="Wingdings" charset="2"/>
              </a:rPr>
              <a:t>    between </a:t>
            </a:r>
            <a:r>
              <a:rPr lang="en-US" altLang="en-US" sz="1500" dirty="0">
                <a:solidFill>
                  <a:srgbClr val="0000FF"/>
                </a:solidFill>
                <a:sym typeface="Wingdings" charset="2"/>
              </a:rPr>
              <a:t>energy </a:t>
            </a:r>
            <a:r>
              <a:rPr lang="en-US" altLang="en-US" sz="1500" dirty="0" smtClean="0">
                <a:solidFill>
                  <a:srgbClr val="0000FF"/>
                </a:solidFill>
                <a:sym typeface="Wingdings" charset="2"/>
              </a:rPr>
              <a:t>and </a:t>
            </a:r>
            <a:r>
              <a:rPr lang="en-US" altLang="en-US" sz="1500" dirty="0">
                <a:solidFill>
                  <a:srgbClr val="0000FF"/>
                </a:solidFill>
                <a:sym typeface="Wingdings" charset="2"/>
              </a:rPr>
              <a:t>machine efficiency/availability</a:t>
            </a:r>
          </a:p>
          <a:p>
            <a:pPr>
              <a:buFont typeface="Wingdings" charset="2"/>
              <a:buChar char="à"/>
            </a:pPr>
            <a:r>
              <a:rPr lang="en-US" altLang="en-US" sz="1500" dirty="0">
                <a:solidFill>
                  <a:srgbClr val="0000FF"/>
                </a:solidFill>
                <a:sym typeface="Wingdings" charset="2"/>
              </a:rPr>
              <a:t> Report on 1) </a:t>
            </a:r>
            <a:r>
              <a:rPr lang="en-US" altLang="en-US" sz="1500" dirty="0" smtClean="0">
                <a:solidFill>
                  <a:srgbClr val="0000FF"/>
                </a:solidFill>
                <a:sym typeface="Wingdings" charset="2"/>
              </a:rPr>
              <a:t>end </a:t>
            </a:r>
            <a:r>
              <a:rPr lang="en-US" altLang="en-US" sz="1500" dirty="0">
                <a:solidFill>
                  <a:srgbClr val="0000FF"/>
                </a:solidFill>
                <a:sym typeface="Wingdings" charset="2"/>
              </a:rPr>
              <a:t>2016, 2) </a:t>
            </a:r>
            <a:r>
              <a:rPr lang="en-US" altLang="en-US" sz="1500" dirty="0" smtClean="0">
                <a:solidFill>
                  <a:srgbClr val="0000FF"/>
                </a:solidFill>
                <a:sym typeface="Wingdings" charset="2"/>
              </a:rPr>
              <a:t>end </a:t>
            </a:r>
            <a:r>
              <a:rPr lang="en-US" altLang="en-US" sz="1500" dirty="0">
                <a:solidFill>
                  <a:srgbClr val="0000FF"/>
                </a:solidFill>
                <a:sym typeface="Wingdings" charset="2"/>
              </a:rPr>
              <a:t>2017, 3) </a:t>
            </a:r>
            <a:r>
              <a:rPr lang="en-US" altLang="en-US" sz="1500" dirty="0" smtClean="0">
                <a:solidFill>
                  <a:srgbClr val="0000FF"/>
                </a:solidFill>
                <a:sym typeface="Wingdings" charset="2"/>
              </a:rPr>
              <a:t>end </a:t>
            </a:r>
            <a:r>
              <a:rPr lang="en-US" altLang="en-US" sz="1500" dirty="0">
                <a:solidFill>
                  <a:srgbClr val="0000FF"/>
                </a:solidFill>
                <a:sym typeface="Wingdings" charset="2"/>
              </a:rPr>
              <a:t>2018 </a:t>
            </a:r>
            <a:r>
              <a:rPr lang="en-US" altLang="en-US" sz="1500" dirty="0" smtClean="0">
                <a:solidFill>
                  <a:srgbClr val="0000FF"/>
                </a:solidFill>
                <a:sym typeface="Wingdings" charset="2"/>
              </a:rPr>
              <a:t>(in </a:t>
            </a:r>
            <a:r>
              <a:rPr lang="en-US" altLang="en-US" sz="1500" dirty="0">
                <a:solidFill>
                  <a:srgbClr val="0000FF"/>
                </a:solidFill>
                <a:sym typeface="Wingdings" charset="2"/>
              </a:rPr>
              <a:t>time for ES)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23728" y="5808166"/>
            <a:ext cx="7020272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en-US" sz="1600" b="1" dirty="0" smtClean="0">
                <a:solidFill>
                  <a:schemeClr val="tx1"/>
                </a:solidFill>
                <a:sym typeface="Wingdings" charset="2"/>
              </a:rPr>
              <a:t>HE-LHC</a:t>
            </a:r>
            <a:r>
              <a:rPr lang="en-US" altLang="en-US" sz="1600" dirty="0" smtClean="0">
                <a:solidFill>
                  <a:schemeClr val="tx1"/>
                </a:solidFill>
                <a:sym typeface="Wingdings" charset="2"/>
              </a:rPr>
              <a:t> (part of FCC study): ~16 T </a:t>
            </a:r>
            <a:r>
              <a:rPr lang="en-US" altLang="en-US" sz="1600" dirty="0" smtClean="0">
                <a:solidFill>
                  <a:schemeClr val="tx1"/>
                </a:solidFill>
              </a:rPr>
              <a:t>magnets </a:t>
            </a:r>
            <a:r>
              <a:rPr lang="en-US" altLang="en-US" sz="1600" dirty="0">
                <a:solidFill>
                  <a:schemeClr val="tx1"/>
                </a:solidFill>
              </a:rPr>
              <a:t>in LHC tunnel </a:t>
            </a:r>
            <a:r>
              <a:rPr lang="en-US" altLang="en-US" sz="1600" dirty="0" smtClean="0">
                <a:solidFill>
                  <a:schemeClr val="tx1"/>
                </a:solidFill>
              </a:rPr>
              <a:t>(</a:t>
            </a:r>
            <a:r>
              <a:rPr lang="en-US" altLang="en-US" sz="1600" dirty="0" smtClean="0">
                <a:solidFill>
                  <a:schemeClr val="tx1"/>
                </a:solidFill>
                <a:sym typeface="Wingdings" charset="2"/>
              </a:rPr>
              <a:t> </a:t>
            </a:r>
            <a:r>
              <a:rPr lang="en-US" altLang="en-US" sz="1600" dirty="0">
                <a:solidFill>
                  <a:schemeClr val="tx1"/>
                </a:solidFill>
                <a:sym typeface="Wingdings" charset="2"/>
              </a:rPr>
              <a:t>√</a:t>
            </a:r>
            <a:r>
              <a:rPr lang="en-US" altLang="en-US" sz="1600" dirty="0" smtClean="0">
                <a:solidFill>
                  <a:schemeClr val="tx1"/>
                </a:solidFill>
                <a:sym typeface="Wingdings" charset="2"/>
              </a:rPr>
              <a:t>s~ </a:t>
            </a:r>
            <a:r>
              <a:rPr lang="en-US" altLang="en-US" sz="1600" dirty="0">
                <a:solidFill>
                  <a:schemeClr val="tx1"/>
                </a:solidFill>
                <a:sym typeface="Wingdings" charset="2"/>
              </a:rPr>
              <a:t>30 </a:t>
            </a:r>
            <a:r>
              <a:rPr lang="en-US" altLang="en-US" sz="1600" dirty="0" err="1">
                <a:solidFill>
                  <a:schemeClr val="tx1"/>
                </a:solidFill>
                <a:sym typeface="Wingdings" charset="2"/>
              </a:rPr>
              <a:t>TeV</a:t>
            </a:r>
            <a:r>
              <a:rPr lang="en-US" altLang="en-US" sz="1600" dirty="0" smtClean="0">
                <a:solidFill>
                  <a:schemeClr val="tx1"/>
                </a:solidFill>
                <a:sym typeface="Wingdings" charset="2"/>
              </a:rPr>
              <a:t>)</a:t>
            </a:r>
          </a:p>
          <a:p>
            <a:pPr marL="285750" indent="-285750">
              <a:buFont typeface="Wingdings" charset="2"/>
              <a:buChar char="q"/>
            </a:pPr>
            <a:r>
              <a:rPr lang="en-US" altLang="en-US" sz="1600" dirty="0" smtClean="0">
                <a:solidFill>
                  <a:schemeClr val="tx1"/>
                </a:solidFill>
                <a:sym typeface="Wingdings" charset="2"/>
              </a:rPr>
              <a:t>uses existing tunnel and infrastructure; can be built at fixed budget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s</a:t>
            </a:r>
            <a:r>
              <a:rPr lang="en-US" sz="1600" dirty="0" smtClean="0">
                <a:solidFill>
                  <a:schemeClr val="tx1"/>
                </a:solidFill>
              </a:rPr>
              <a:t>trong </a:t>
            </a:r>
            <a:r>
              <a:rPr lang="en-US" sz="1600" dirty="0">
                <a:solidFill>
                  <a:schemeClr val="tx1"/>
                </a:solidFill>
              </a:rPr>
              <a:t>physics case if new physics from LHC/HL-LHC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p</a:t>
            </a:r>
            <a:r>
              <a:rPr lang="en-US" sz="1600" dirty="0" smtClean="0">
                <a:solidFill>
                  <a:schemeClr val="tx1"/>
                </a:solidFill>
              </a:rPr>
              <a:t>owerful </a:t>
            </a:r>
            <a:r>
              <a:rPr lang="en-US" sz="1600" dirty="0">
                <a:solidFill>
                  <a:schemeClr val="tx1"/>
                </a:solidFill>
              </a:rPr>
              <a:t>demonstration of the FCC-</a:t>
            </a:r>
            <a:r>
              <a:rPr lang="en-US" sz="1600" dirty="0" err="1">
                <a:solidFill>
                  <a:schemeClr val="tx1"/>
                </a:solidFill>
              </a:rPr>
              <a:t>hh</a:t>
            </a:r>
            <a:r>
              <a:rPr lang="en-US" sz="1600" dirty="0">
                <a:solidFill>
                  <a:schemeClr val="tx1"/>
                </a:solidFill>
              </a:rPr>
              <a:t> magnet </a:t>
            </a:r>
            <a:r>
              <a:rPr lang="en-US" sz="1600" dirty="0" smtClean="0">
                <a:solidFill>
                  <a:schemeClr val="tx1"/>
                </a:solidFill>
              </a:rPr>
              <a:t>technology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04458" y="2996952"/>
            <a:ext cx="1496948" cy="2923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rgbClr val="407742"/>
                </a:solidFill>
              </a:rPr>
              <a:t>28</a:t>
            </a:r>
            <a:r>
              <a:rPr lang="en-US" sz="1300" b="1" dirty="0" smtClean="0">
                <a:solidFill>
                  <a:srgbClr val="407742"/>
                </a:solidFill>
                <a:effectLst/>
              </a:rPr>
              <a:t> </a:t>
            </a:r>
            <a:r>
              <a:rPr lang="en-US" sz="1300" b="1" dirty="0" err="1" smtClean="0">
                <a:solidFill>
                  <a:srgbClr val="407742"/>
                </a:solidFill>
                <a:effectLst/>
              </a:rPr>
              <a:t>TeV</a:t>
            </a:r>
            <a:r>
              <a:rPr lang="en-US" sz="1300" b="1" dirty="0" smtClean="0">
                <a:solidFill>
                  <a:srgbClr val="407742"/>
                </a:solidFill>
                <a:effectLst/>
              </a:rPr>
              <a:t> </a:t>
            </a:r>
            <a:r>
              <a:rPr lang="en-US" sz="1300" dirty="0" smtClean="0">
                <a:solidFill>
                  <a:schemeClr val="tx1"/>
                </a:solidFill>
                <a:effectLst/>
              </a:rPr>
              <a:t>vs 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14 </a:t>
            </a:r>
            <a:r>
              <a:rPr lang="en-US" sz="1300" b="1" dirty="0" err="1" smtClean="0">
                <a:solidFill>
                  <a:schemeClr val="bg1">
                    <a:lumMod val="50000"/>
                  </a:schemeClr>
                </a:solidFill>
                <a:effectLst/>
              </a:rPr>
              <a:t>TeV</a:t>
            </a:r>
            <a:endParaRPr lang="en-US" sz="1300" b="1" dirty="0" smtClean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18928" y="-27384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</a:t>
            </a:r>
            <a:r>
              <a:rPr lang="en-GB" sz="4000" kern="0" dirty="0" smtClean="0">
                <a:cs typeface="Calibri" pitchFamily="34" charset="0"/>
              </a:rPr>
              <a:t>High-Energy LHC??</a:t>
            </a:r>
            <a:endParaRPr lang="en-GB" sz="4000" kern="0" dirty="0">
              <a:cs typeface="Calibri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0" y="1743670"/>
            <a:ext cx="20574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F. </a:t>
            </a:r>
            <a:r>
              <a:rPr lang="en-GB" dirty="0" err="1" smtClean="0"/>
              <a:t>Gianotti</a:t>
            </a:r>
            <a:endParaRPr lang="en-GB" dirty="0" smtClean="0"/>
          </a:p>
          <a:p>
            <a:r>
              <a:rPr lang="en-GB" dirty="0" smtClean="0"/>
              <a:t>FCC meeting</a:t>
            </a:r>
          </a:p>
          <a:p>
            <a:r>
              <a:rPr lang="en-GB" dirty="0" smtClean="0"/>
              <a:t>Rome April 2016</a:t>
            </a: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87740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610600" cy="904875"/>
          </a:xfrm>
        </p:spPr>
        <p:txBody>
          <a:bodyPr/>
          <a:lstStyle/>
          <a:p>
            <a:r>
              <a:rPr lang="en-GB" dirty="0" smtClean="0"/>
              <a:t>High Luminosity LHC Precision</a:t>
            </a:r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838200" y="6320135"/>
            <a:ext cx="7495862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Determine the Higgs couplings to a few % precision…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7" name="Image 6" descr="Screen Shot 2014-02-09 at 1.09.2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14400"/>
            <a:ext cx="8610600" cy="5246628"/>
          </a:xfrm>
          <a:prstGeom prst="rect">
            <a:avLst/>
          </a:prstGeom>
        </p:spPr>
      </p:pic>
      <p:pic>
        <p:nvPicPr>
          <p:cNvPr id="8" name="Image 7" descr="Screen Shot 2014-02-09 at 1.10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914400"/>
            <a:ext cx="4800600" cy="3606755"/>
          </a:xfrm>
          <a:prstGeom prst="rect">
            <a:avLst/>
          </a:prstGeom>
        </p:spPr>
      </p:pic>
      <p:pic>
        <p:nvPicPr>
          <p:cNvPr id="6" name="Espace réservé du contenu 4" descr="Screen Shot 2014-03-15 at 7.42.05 PM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81400" y="914401"/>
            <a:ext cx="5334000" cy="35401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 bwMode="auto">
          <a:xfrm>
            <a:off x="0" y="762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rPr>
              <a:t>Example: Searches for New Particles</a:t>
            </a:r>
            <a:endParaRPr kumimoji="0" lang="en-GB" sz="4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pic>
        <p:nvPicPr>
          <p:cNvPr id="9" name="Image 8" descr="Screen Shot 2013-06-04 at 6.20.3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752600"/>
            <a:ext cx="7589037" cy="39624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600200" y="1219200"/>
            <a:ext cx="5122541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Searches for pair produced SUSY particles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219200" y="5867400"/>
            <a:ext cx="680982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Energy is key for searches for massive particles!! 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re 1"/>
          <p:cNvSpPr>
            <a:spLocks noGrp="1"/>
          </p:cNvSpPr>
          <p:nvPr>
            <p:ph type="title"/>
          </p:nvPr>
        </p:nvSpPr>
        <p:spPr>
          <a:xfrm>
            <a:off x="211015" y="-152400"/>
            <a:ext cx="8710246" cy="866775"/>
          </a:xfrm>
        </p:spPr>
        <p:txBody>
          <a:bodyPr/>
          <a:lstStyle/>
          <a:p>
            <a:r>
              <a:rPr lang="fr-FR" sz="3800" dirty="0" err="1" smtClean="0">
                <a:latin typeface="Arial" charset="0"/>
              </a:rPr>
              <a:t>Summary</a:t>
            </a:r>
            <a:endParaRPr lang="fr-FR" sz="3800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2883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6997212" y="6281739"/>
            <a:ext cx="1918188" cy="542925"/>
          </a:xfrm>
          <a:prstGeom prst="rect">
            <a:avLst/>
          </a:prstGeom>
          <a:noFill/>
        </p:spPr>
        <p:txBody>
          <a:bodyPr/>
          <a:lstStyle/>
          <a:p>
            <a:fld id="{6AD3E268-318B-4D40-8509-39873DE903DA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0" y="838200"/>
            <a:ext cx="9144000" cy="5791200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NZ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122885" name="Espace réservé du contenu 2"/>
          <p:cNvSpPr txBox="1">
            <a:spLocks/>
          </p:cNvSpPr>
          <p:nvPr/>
        </p:nvSpPr>
        <p:spPr bwMode="auto">
          <a:xfrm>
            <a:off x="0" y="838200"/>
            <a:ext cx="8991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Standard Naturalness is a guiding principle for many New Physics Models. 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Experimenta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 signatures from such predictions get special attention by the experiments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But the experiments cover much more of course.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Since 2011 a lot of attention to the search of SUSY partners of the top quark with tailored analyses. 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No signal yet, but despite some common 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thinking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low mass stop still not fully excluded  </a:t>
            </a:r>
            <a:endParaRPr lang="en-GB" sz="2400" dirty="0" smtClean="0">
              <a:solidFill>
                <a:srgbClr val="0000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No </a:t>
            </a: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sign of new physics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in the first 13 </a:t>
            </a:r>
            <a:r>
              <a:rPr lang="en-GB" sz="2400" dirty="0" err="1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TeV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data… 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This starts to cut into the ‘preferred regions’ for a large number of models, like SUSY. 750 </a:t>
            </a:r>
            <a:r>
              <a:rPr lang="en-GB" sz="2400" dirty="0" err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GeV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excess 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not observed 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in 2016 13 data </a:t>
            </a:r>
            <a:r>
              <a:rPr lang="en-GB" sz="2400" dirty="0" err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  <a:sym typeface="Wingdings"/>
              </a:rPr>
              <a:t>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  <a:sym typeface="Wingdings"/>
              </a:rPr>
              <a:t> No sign as yet of top partners </a:t>
            </a:r>
            <a:r>
              <a:rPr lang="en-GB" sz="2400" dirty="0" err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  <a:sym typeface="Wingdings"/>
              </a:rPr>
              <a:t>eg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  <a:sym typeface="Wingdings"/>
              </a:rPr>
              <a:t> Vector-Like 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  <a:sym typeface="Wingdings"/>
              </a:rPr>
              <a:t>P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  <a:sym typeface="Wingdings"/>
              </a:rPr>
              <a:t>articles. </a:t>
            </a:r>
            <a:endParaRPr lang="en-GB" sz="2400" dirty="0" smtClean="0">
              <a:solidFill>
                <a:srgbClr val="0000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More exotic channels are now being covered…  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Still many unexplored channels left to explore </a:t>
            </a:r>
            <a:endParaRPr lang="en-GB" sz="2400" dirty="0" smtClean="0">
              <a:solidFill>
                <a:srgbClr val="FF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It would be enough to observe one significant deviation…</a:t>
            </a:r>
            <a:endParaRPr lang="en-GB" sz="2400" dirty="0">
              <a:solidFill>
                <a:srgbClr val="FF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6734217" y="4343400"/>
            <a:ext cx="2409783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Espace réservé du contenu 4" descr="Screen Shot 2016-10-21 at 23.13.5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800" y="914400"/>
            <a:ext cx="7518400" cy="56388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305800" cy="904875"/>
          </a:xfrm>
        </p:spPr>
        <p:txBody>
          <a:bodyPr/>
          <a:lstStyle/>
          <a:p>
            <a:r>
              <a:rPr lang="en-GB" dirty="0" smtClean="0"/>
              <a:t>Naturalness Related Searches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105400"/>
          </a:xfrm>
          <a:solidFill>
            <a:schemeClr val="accent3"/>
          </a:solidFill>
        </p:spPr>
        <p:txBody>
          <a:bodyPr/>
          <a:lstStyle/>
          <a:p>
            <a:r>
              <a:rPr lang="en-GB" sz="3000" dirty="0" smtClean="0">
                <a:solidFill>
                  <a:srgbClr val="FF0000"/>
                </a:solidFill>
              </a:rPr>
              <a:t>Classical search within </a:t>
            </a:r>
            <a:r>
              <a:rPr lang="en-GB" sz="3000" dirty="0" err="1" smtClean="0">
                <a:solidFill>
                  <a:srgbClr val="FF0000"/>
                </a:solidFill>
              </a:rPr>
              <a:t>supersymmetry</a:t>
            </a:r>
            <a:r>
              <a:rPr lang="en-GB" sz="3000" dirty="0" smtClean="0">
                <a:solidFill>
                  <a:srgbClr val="0000FF"/>
                </a:solidFill>
              </a:rPr>
              <a:t>: light stop (</a:t>
            </a:r>
            <a:r>
              <a:rPr lang="en-GB" sz="3000" dirty="0" err="1" smtClean="0">
                <a:solidFill>
                  <a:srgbClr val="0000FF"/>
                </a:solidFill>
              </a:rPr>
              <a:t>sbottom</a:t>
            </a:r>
            <a:r>
              <a:rPr lang="en-GB" sz="3000" dirty="0" smtClean="0">
                <a:solidFill>
                  <a:srgbClr val="0000FF"/>
                </a:solidFill>
              </a:rPr>
              <a:t>) or </a:t>
            </a:r>
            <a:r>
              <a:rPr lang="en-GB" sz="3000" dirty="0" err="1" smtClean="0">
                <a:solidFill>
                  <a:srgbClr val="0000FF"/>
                </a:solidFill>
              </a:rPr>
              <a:t>gluinos</a:t>
            </a:r>
            <a:endParaRPr lang="en-GB" sz="3000" dirty="0" smtClean="0">
              <a:solidFill>
                <a:srgbClr val="0000FF"/>
              </a:solidFill>
            </a:endParaRPr>
          </a:p>
          <a:p>
            <a:r>
              <a:rPr lang="en-GB" sz="3000" dirty="0" smtClean="0">
                <a:solidFill>
                  <a:srgbClr val="FF0000"/>
                </a:solidFill>
              </a:rPr>
              <a:t>Top partners</a:t>
            </a:r>
            <a:r>
              <a:rPr lang="en-GB" sz="3000" dirty="0" smtClean="0">
                <a:solidFill>
                  <a:srgbClr val="0000FF"/>
                </a:solidFill>
              </a:rPr>
              <a:t>: Vector</a:t>
            </a:r>
            <a:r>
              <a:rPr lang="en-GB" sz="3000" dirty="0" smtClean="0">
                <a:solidFill>
                  <a:srgbClr val="0000FF"/>
                </a:solidFill>
              </a:rPr>
              <a:t>-Like </a:t>
            </a:r>
            <a:r>
              <a:rPr lang="en-GB" sz="3000" dirty="0" smtClean="0">
                <a:solidFill>
                  <a:srgbClr val="0000FF"/>
                </a:solidFill>
              </a:rPr>
              <a:t>Quarks and resonances: </a:t>
            </a:r>
            <a:r>
              <a:rPr lang="en-GB" sz="3000" dirty="0" smtClean="0">
                <a:solidFill>
                  <a:srgbClr val="0000FF"/>
                </a:solidFill>
              </a:rPr>
              <a:t>little Higgs or </a:t>
            </a:r>
            <a:r>
              <a:rPr lang="en-GB" sz="3000" dirty="0" smtClean="0">
                <a:solidFill>
                  <a:srgbClr val="0000FF"/>
                </a:solidFill>
              </a:rPr>
              <a:t>composite </a:t>
            </a:r>
            <a:r>
              <a:rPr lang="en-GB" sz="3000" dirty="0" smtClean="0">
                <a:solidFill>
                  <a:srgbClr val="0000FF"/>
                </a:solidFill>
              </a:rPr>
              <a:t>H</a:t>
            </a:r>
            <a:r>
              <a:rPr lang="en-GB" sz="3000" dirty="0" smtClean="0">
                <a:solidFill>
                  <a:srgbClr val="0000FF"/>
                </a:solidFill>
              </a:rPr>
              <a:t>iggs </a:t>
            </a:r>
            <a:r>
              <a:rPr lang="en-GB" sz="3000" dirty="0" smtClean="0">
                <a:solidFill>
                  <a:srgbClr val="0000FF"/>
                </a:solidFill>
              </a:rPr>
              <a:t>models </a:t>
            </a:r>
          </a:p>
          <a:p>
            <a:r>
              <a:rPr lang="en-GB" sz="3000" dirty="0" smtClean="0">
                <a:solidFill>
                  <a:srgbClr val="FF0000"/>
                </a:solidFill>
              </a:rPr>
              <a:t>Neutral </a:t>
            </a:r>
            <a:r>
              <a:rPr lang="en-GB" sz="3000" dirty="0" smtClean="0">
                <a:solidFill>
                  <a:srgbClr val="FF0000"/>
                </a:solidFill>
              </a:rPr>
              <a:t>Naturalness</a:t>
            </a:r>
            <a:r>
              <a:rPr lang="en-GB" sz="3000" dirty="0" smtClean="0">
                <a:solidFill>
                  <a:srgbClr val="0000FF"/>
                </a:solidFill>
              </a:rPr>
              <a:t>: </a:t>
            </a:r>
            <a:r>
              <a:rPr lang="en-GB" sz="3000" dirty="0" smtClean="0">
                <a:solidFill>
                  <a:srgbClr val="0000FF"/>
                </a:solidFill>
              </a:rPr>
              <a:t>Twin Higgs, Folded SUSY.</a:t>
            </a:r>
            <a:r>
              <a:rPr lang="en-GB" sz="3000" dirty="0" smtClean="0">
                <a:solidFill>
                  <a:srgbClr val="0000FF"/>
                </a:solidFill>
              </a:rPr>
              <a:t> </a:t>
            </a:r>
          </a:p>
          <a:p>
            <a:pPr>
              <a:buNone/>
            </a:pPr>
            <a:r>
              <a:rPr lang="en-GB" sz="3000" dirty="0" smtClean="0">
                <a:solidFill>
                  <a:srgbClr val="0000FF"/>
                </a:solidFill>
              </a:rPr>
              <a:t>  </a:t>
            </a:r>
            <a:r>
              <a:rPr lang="en-GB" sz="3000" dirty="0" smtClean="0">
                <a:solidFill>
                  <a:srgbClr val="0000FF"/>
                </a:solidFill>
              </a:rPr>
              <a:t>-</a:t>
            </a:r>
            <a:r>
              <a:rPr lang="en-GB" sz="3000" dirty="0" smtClean="0">
                <a:solidFill>
                  <a:srgbClr val="0000FF"/>
                </a:solidFill>
              </a:rPr>
              <a:t>&gt; Effects on the Higgs?</a:t>
            </a:r>
            <a:r>
              <a:rPr lang="en-GB" sz="3000" dirty="0" smtClean="0">
                <a:solidFill>
                  <a:srgbClr val="0000FF"/>
                </a:solidFill>
              </a:rPr>
              <a:t> Higgs properties</a:t>
            </a:r>
          </a:p>
          <a:p>
            <a:r>
              <a:rPr lang="en-GB" sz="3000" dirty="0" smtClean="0">
                <a:solidFill>
                  <a:srgbClr val="FF0000"/>
                </a:solidFill>
              </a:rPr>
              <a:t>Extra </a:t>
            </a:r>
            <a:r>
              <a:rPr lang="en-GB" sz="3000" dirty="0" smtClean="0">
                <a:solidFill>
                  <a:srgbClr val="FF0000"/>
                </a:solidFill>
              </a:rPr>
              <a:t>Dimensions:</a:t>
            </a:r>
            <a:r>
              <a:rPr lang="en-GB" sz="3000" dirty="0" smtClean="0">
                <a:solidFill>
                  <a:srgbClr val="0000FF"/>
                </a:solidFill>
              </a:rPr>
              <a:t> avoiding hierarchy problem</a:t>
            </a:r>
            <a:r>
              <a:rPr lang="en-GB" sz="3000" dirty="0" smtClean="0">
                <a:solidFill>
                  <a:srgbClr val="0000FF"/>
                </a:solidFill>
              </a:rPr>
              <a:t>…</a:t>
            </a:r>
          </a:p>
          <a:p>
            <a:r>
              <a:rPr lang="en-GB" sz="3000" dirty="0" smtClean="0">
                <a:solidFill>
                  <a:srgbClr val="FF0000"/>
                </a:solidFill>
              </a:rPr>
              <a:t>Other scenarios </a:t>
            </a:r>
            <a:r>
              <a:rPr lang="en-GB" sz="3000" dirty="0" err="1" smtClean="0">
                <a:solidFill>
                  <a:srgbClr val="0000FF"/>
                </a:solidFill>
              </a:rPr>
              <a:t>eg</a:t>
            </a:r>
            <a:r>
              <a:rPr lang="en-GB" sz="3000" dirty="0" smtClean="0">
                <a:solidFill>
                  <a:srgbClr val="0000FF"/>
                </a:solidFill>
              </a:rPr>
              <a:t> Long </a:t>
            </a:r>
            <a:r>
              <a:rPr lang="en-GB" sz="3000" dirty="0" smtClean="0">
                <a:solidFill>
                  <a:srgbClr val="0000FF"/>
                </a:solidFill>
              </a:rPr>
              <a:t>Lived</a:t>
            </a:r>
            <a:r>
              <a:rPr lang="en-GB" sz="3000" dirty="0" smtClean="0">
                <a:solidFill>
                  <a:srgbClr val="0000FF"/>
                </a:solidFill>
              </a:rPr>
              <a:t> </a:t>
            </a:r>
            <a:r>
              <a:rPr lang="en-GB" sz="3000" dirty="0" smtClean="0">
                <a:solidFill>
                  <a:srgbClr val="0000FF"/>
                </a:solidFill>
              </a:rPr>
              <a:t>P</a:t>
            </a:r>
            <a:r>
              <a:rPr lang="en-GB" sz="3000" dirty="0" smtClean="0">
                <a:solidFill>
                  <a:srgbClr val="0000FF"/>
                </a:solidFill>
              </a:rPr>
              <a:t>articles, heavy vector bosons, special SUSY searches, exotic Higgs searches </a:t>
            </a:r>
            <a:r>
              <a:rPr lang="en-GB" sz="3000" dirty="0" smtClean="0">
                <a:solidFill>
                  <a:srgbClr val="000090"/>
                </a:solidFill>
              </a:rPr>
              <a:t>-&gt; Andy</a:t>
            </a:r>
          </a:p>
          <a:p>
            <a:pPr>
              <a:buNone/>
            </a:pPr>
            <a:r>
              <a:rPr lang="en-GB" sz="3000" dirty="0" smtClean="0">
                <a:solidFill>
                  <a:srgbClr val="0000FF"/>
                </a:solidFill>
              </a:rPr>
              <a:t> </a:t>
            </a:r>
            <a:endParaRPr lang="en-GB" sz="3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2667000"/>
            <a:ext cx="7239000" cy="904875"/>
          </a:xfrm>
        </p:spPr>
        <p:txBody>
          <a:bodyPr/>
          <a:lstStyle/>
          <a:p>
            <a:r>
              <a:rPr lang="en-GB" dirty="0" smtClean="0"/>
              <a:t>Searches for BSM Physics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at the LHC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creen Shot 2014-07-05 at 7.05.56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16980"/>
            <a:ext cx="7772400" cy="5841020"/>
          </a:xfr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-142875"/>
            <a:ext cx="8077200" cy="904875"/>
          </a:xfrm>
        </p:spPr>
        <p:txBody>
          <a:bodyPr/>
          <a:lstStyle/>
          <a:p>
            <a:r>
              <a:rPr lang="en-GB" dirty="0" smtClean="0"/>
              <a:t>Summary of Exotica Searches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152400" y="762000"/>
            <a:ext cx="74471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2014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2349302" y="742890"/>
            <a:ext cx="260369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8 </a:t>
            </a:r>
            <a:r>
              <a:rPr lang="en-GB" dirty="0" err="1" smtClean="0"/>
              <a:t>TeV</a:t>
            </a:r>
            <a:r>
              <a:rPr lang="en-GB" dirty="0" smtClean="0"/>
              <a:t> data @ 20 fb</a:t>
            </a:r>
            <a:r>
              <a:rPr lang="en-GB" baseline="30000" dirty="0" smtClean="0"/>
              <a:t>-1</a:t>
            </a:r>
            <a:endParaRPr lang="en-GB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union_17_01_03">
  <a:themeElements>
    <a:clrScheme name="Reunion_17_01_0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eunion_17_01_0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Reunion_17_01_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1A2270AB-C998-4F97-93A9-39174A3BBD86}">
  <ds:schemaRefs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E2FAED9-7DAD-4E4E-9DA8-3DFDA72659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248C7B-BB18-4DC6-A696-92564656A5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Jaguar:Applications:Microsoft Office X:Modèles:Présentations:Modèles:Écran</Template>
  <TotalTime>23728</TotalTime>
  <Words>3112</Words>
  <Application>Microsoft Office PowerPoint</Application>
  <PresentationFormat>Présentation à l'écran (4:3)</PresentationFormat>
  <Paragraphs>493</Paragraphs>
  <Slides>67</Slides>
  <Notes>7</Notes>
  <HiddenSlides>6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67</vt:i4>
      </vt:variant>
    </vt:vector>
  </HeadingPairs>
  <TitlesOfParts>
    <vt:vector size="68" baseType="lpstr">
      <vt:lpstr>Reunion_17_01_03</vt:lpstr>
      <vt:lpstr> </vt:lpstr>
      <vt:lpstr>Outline</vt:lpstr>
      <vt:lpstr>Diapositive 2</vt:lpstr>
      <vt:lpstr>Run-II: From 8 TeV to 13 TeV</vt:lpstr>
      <vt:lpstr>Naturalness: popular adopted (TH)  paradigm for searches for New Physics  Experimental Searches not limited to it but may be guided by Naturalness arguments  Of interest for the experiments: feedback on more signatures that we should or could be exploring: The data is likely already there </vt:lpstr>
      <vt:lpstr>Naturalness</vt:lpstr>
      <vt:lpstr>Naturalness Related Searches</vt:lpstr>
      <vt:lpstr>Searches for BSM Physics at the LHC</vt:lpstr>
      <vt:lpstr>Summary of Exotica Searches</vt:lpstr>
      <vt:lpstr> Summary of SUSY Searches</vt:lpstr>
      <vt:lpstr>Run-1: We Observed Mild Deviations!</vt:lpstr>
      <vt:lpstr>Diapositive 11</vt:lpstr>
      <vt:lpstr>Diapositive 12</vt:lpstr>
      <vt:lpstr>This triggered &gt;540 papers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The case:  Mass stop ~ Mass top </vt:lpstr>
      <vt:lpstr>Diapositive 24</vt:lpstr>
      <vt:lpstr>Diapositive 25</vt:lpstr>
      <vt:lpstr>Diapositive 26</vt:lpstr>
      <vt:lpstr>Phenomenological MSSM analysis</vt:lpstr>
      <vt:lpstr>Search in the Z+Jets+MET Channel</vt:lpstr>
      <vt:lpstr>Search in the Z+Jets+MET Channel</vt:lpstr>
      <vt:lpstr>Diapositive 30</vt:lpstr>
      <vt:lpstr>Top Partner Searches @ 13 TeV</vt:lpstr>
      <vt:lpstr>Diapositive 32</vt:lpstr>
      <vt:lpstr>Diapositive 33</vt:lpstr>
      <vt:lpstr>Diboson Search with the 2016 Data</vt:lpstr>
      <vt:lpstr>Diapositive 35</vt:lpstr>
      <vt:lpstr>Search for Large Extra Dimensions</vt:lpstr>
      <vt:lpstr>Diapositive 37</vt:lpstr>
      <vt:lpstr>Exotic Search Summary </vt:lpstr>
      <vt:lpstr>Summary of Exotica (Continued) </vt:lpstr>
      <vt:lpstr> Summary of SUSY Searches</vt:lpstr>
      <vt:lpstr>The Higgs Particle</vt:lpstr>
      <vt:lpstr>2012: A Milestone in Particle Physics</vt:lpstr>
      <vt:lpstr>Mass of the Higgs</vt:lpstr>
      <vt:lpstr>Coupling Measurements</vt:lpstr>
      <vt:lpstr>Combined Fit of  ATLAS &amp; CMS Data </vt:lpstr>
      <vt:lpstr>Production/Decay Signal Strength  </vt:lpstr>
      <vt:lpstr>Global Signal Strenght μ</vt:lpstr>
      <vt:lpstr>Results as Function of Particle Mass </vt:lpstr>
      <vt:lpstr>Testing u/d fermion/ lepton couplings</vt:lpstr>
      <vt:lpstr>Higgs: ATLAS+CMS Combination</vt:lpstr>
      <vt:lpstr>BSM Searches </vt:lpstr>
      <vt:lpstr>Fermion and Vector Boson Coupling Modifiers </vt:lpstr>
      <vt:lpstr>Diapositive 53</vt:lpstr>
      <vt:lpstr>Invisible Channels Combination </vt:lpstr>
      <vt:lpstr>High Mass Searches</vt:lpstr>
      <vt:lpstr>Diapositive 56</vt:lpstr>
      <vt:lpstr>Diapositive 57</vt:lpstr>
      <vt:lpstr>The Hunt for ttH @ 13 TeV</vt:lpstr>
      <vt:lpstr>The Hunt for the ttH Channel </vt:lpstr>
      <vt:lpstr>Diapositive 60</vt:lpstr>
      <vt:lpstr>LHC Outlook</vt:lpstr>
      <vt:lpstr>Diapositive 62</vt:lpstr>
      <vt:lpstr>High Luminosity LHC Precision</vt:lpstr>
      <vt:lpstr>Diapositive 64</vt:lpstr>
      <vt:lpstr>Summary</vt:lpstr>
      <vt:lpstr>Diapositive 66</vt:lpstr>
    </vt:vector>
  </TitlesOfParts>
  <Company>ѻ ]翘ԭੌ뿿큠ř㸠]翘ѻ盼뿿큐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Yves Sirois</dc:creator>
  <cp:lastModifiedBy>De Roeck Albert</cp:lastModifiedBy>
  <cp:revision>5146</cp:revision>
  <cp:lastPrinted>2016-10-21T11:44:24Z</cp:lastPrinted>
  <dcterms:created xsi:type="dcterms:W3CDTF">2016-10-17T20:04:56Z</dcterms:created>
  <dcterms:modified xsi:type="dcterms:W3CDTF">2016-10-22T15:10:17Z</dcterms:modified>
</cp:coreProperties>
</file>