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mpg" ContentType="video/unknown"/>
  <Default Extension="vml" ContentType="application/vnd.openxmlformats-officedocument.vmlDrawing"/>
  <Default Extension="gif" ContentType="image/gi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8" r:id="rId1"/>
  </p:sldMasterIdLst>
  <p:notesMasterIdLst>
    <p:notesMasterId r:id="rId63"/>
  </p:notesMasterIdLst>
  <p:handoutMasterIdLst>
    <p:handoutMasterId r:id="rId64"/>
  </p:handoutMasterIdLst>
  <p:sldIdLst>
    <p:sldId id="801" r:id="rId2"/>
    <p:sldId id="807" r:id="rId3"/>
    <p:sldId id="808" r:id="rId4"/>
    <p:sldId id="809" r:id="rId5"/>
    <p:sldId id="835" r:id="rId6"/>
    <p:sldId id="813" r:id="rId7"/>
    <p:sldId id="814" r:id="rId8"/>
    <p:sldId id="833" r:id="rId9"/>
    <p:sldId id="815" r:id="rId10"/>
    <p:sldId id="851" r:id="rId11"/>
    <p:sldId id="628" r:id="rId12"/>
    <p:sldId id="816" r:id="rId13"/>
    <p:sldId id="661" r:id="rId14"/>
    <p:sldId id="662" r:id="rId15"/>
    <p:sldId id="823" r:id="rId16"/>
    <p:sldId id="831" r:id="rId17"/>
    <p:sldId id="832" r:id="rId18"/>
    <p:sldId id="629" r:id="rId19"/>
    <p:sldId id="760" r:id="rId20"/>
    <p:sldId id="850" r:id="rId21"/>
    <p:sldId id="849" r:id="rId22"/>
    <p:sldId id="857" r:id="rId23"/>
    <p:sldId id="797" r:id="rId24"/>
    <p:sldId id="798" r:id="rId25"/>
    <p:sldId id="799" r:id="rId26"/>
    <p:sldId id="856" r:id="rId27"/>
    <p:sldId id="795" r:id="rId28"/>
    <p:sldId id="846" r:id="rId29"/>
    <p:sldId id="681" r:id="rId30"/>
    <p:sldId id="845" r:id="rId31"/>
    <p:sldId id="854" r:id="rId32"/>
    <p:sldId id="788" r:id="rId33"/>
    <p:sldId id="789" r:id="rId34"/>
    <p:sldId id="828" r:id="rId35"/>
    <p:sldId id="847" r:id="rId36"/>
    <p:sldId id="829" r:id="rId37"/>
    <p:sldId id="794" r:id="rId38"/>
    <p:sldId id="822" r:id="rId39"/>
    <p:sldId id="836" r:id="rId40"/>
    <p:sldId id="837" r:id="rId41"/>
    <p:sldId id="838" r:id="rId42"/>
    <p:sldId id="839" r:id="rId43"/>
    <p:sldId id="840" r:id="rId44"/>
    <p:sldId id="841" r:id="rId45"/>
    <p:sldId id="842" r:id="rId46"/>
    <p:sldId id="852" r:id="rId47"/>
    <p:sldId id="853" r:id="rId48"/>
    <p:sldId id="792" r:id="rId49"/>
    <p:sldId id="721" r:id="rId50"/>
    <p:sldId id="778" r:id="rId51"/>
    <p:sldId id="779" r:id="rId52"/>
    <p:sldId id="777" r:id="rId53"/>
    <p:sldId id="780" r:id="rId54"/>
    <p:sldId id="762" r:id="rId55"/>
    <p:sldId id="723" r:id="rId56"/>
    <p:sldId id="817" r:id="rId57"/>
    <p:sldId id="818" r:id="rId58"/>
    <p:sldId id="819" r:id="rId59"/>
    <p:sldId id="767" r:id="rId60"/>
    <p:sldId id="848" r:id="rId61"/>
    <p:sldId id="824" r:id="rId62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FFF2F"/>
    <a:srgbClr val="0F4F97"/>
    <a:srgbClr val="F6CE86"/>
    <a:srgbClr val="AEF8E5"/>
    <a:srgbClr val="0A8464"/>
    <a:srgbClr val="0DB78A"/>
    <a:srgbClr val="D68F10"/>
    <a:srgbClr val="F1B13D"/>
    <a:srgbClr val="10D6A2"/>
    <a:srgbClr val="2DE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2893" autoAdjust="0"/>
    <p:restoredTop sz="96782" autoAdjust="0"/>
  </p:normalViewPr>
  <p:slideViewPr>
    <p:cSldViewPr snapToGrid="0">
      <p:cViewPr>
        <p:scale>
          <a:sx n="99" d="100"/>
          <a:sy n="99" d="100"/>
        </p:scale>
        <p:origin x="-1008" y="-200"/>
      </p:cViewPr>
      <p:guideLst>
        <p:guide orient="horz" pos="993"/>
        <p:guide orient="horz" pos="3999"/>
        <p:guide pos="2880"/>
      </p:guideLst>
    </p:cSldViewPr>
  </p:slideViewPr>
  <p:outlineViewPr>
    <p:cViewPr>
      <p:scale>
        <a:sx n="33" d="100"/>
        <a:sy n="33" d="100"/>
      </p:scale>
      <p:origin x="0" y="164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536"/>
    </p:cViewPr>
  </p:sorterViewPr>
  <p:notesViewPr>
    <p:cSldViewPr snapToObjects="1">
      <p:cViewPr varScale="1">
        <p:scale>
          <a:sx n="75" d="100"/>
          <a:sy n="75" d="100"/>
        </p:scale>
        <p:origin x="-2800" y="-120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handoutMaster" Target="handoutMasters/handout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emf"/><Relationship Id="rId2" Type="http://schemas.openxmlformats.org/officeDocument/2006/relationships/image" Target="../media/image10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10/23/16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10/23/16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1" tIns="46186" rIns="92371" bIns="461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1" tIns="46186" rIns="92371" bIns="4618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50602" indent="-288693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54773" indent="-230955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16682" indent="-230955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78591" indent="-230955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40500" indent="-23095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3002410" indent="-23095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64319" indent="-23095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926228" indent="-23095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A49CE76D-2414-BA4E-B9AC-B405A670CB22}" type="slidenum">
              <a:rPr lang="en-US" sz="1200" b="0">
                <a:latin typeface="Arial" charset="0"/>
              </a:rPr>
              <a:pPr/>
              <a:t>22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50602" indent="-288693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54773" indent="-230955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16682" indent="-230955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78591" indent="-230955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40500" indent="-23095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3002410" indent="-23095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64319" indent="-23095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926228" indent="-23095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C79DD61-36F4-D74F-B0F6-BE5B614196CA}" type="slidenum">
              <a:rPr lang="en-US" sz="1200" b="0">
                <a:latin typeface="Arial" charset="0"/>
              </a:rPr>
              <a:pPr/>
              <a:t>26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another slide that shows the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333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another slide that shows the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333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7"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36567" indent="-283295" defTabSz="923857"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33181" indent="-226636" defTabSz="923857"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586453" indent="-226636" defTabSz="923857"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39724" indent="-226636" defTabSz="923857"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492997" indent="-226636" defTabSz="92385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46269" indent="-226636" defTabSz="92385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399541" indent="-226636" defTabSz="92385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52813" indent="-226636" defTabSz="92385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fld id="{8AC493F0-75C3-4B51-AF46-39D82E733B15}" type="slidenum">
              <a:rPr lang="en-US" altLang="en-US" sz="1300"/>
              <a:pPr/>
              <a:t>31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7383470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50602" indent="-28869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54773" indent="-23095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16682" indent="-23095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78591" indent="-23095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0500" indent="-2309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2410" indent="-2309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64319" indent="-2309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26228" indent="-2309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5BCE31F-3768-4048-B6E2-9F9CFBED46B0}" type="slidenum">
              <a:rPr lang="en-US" sz="1200"/>
              <a:pPr/>
              <a:t>33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E6700-5144-5847-B8BD-0BFD87CF787F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272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another slide that shows the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333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05F91-9BD4-2E4F-BC15-A4F213D4CC0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383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E6700-5144-5847-B8BD-0BFD87CF787F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186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50602" indent="-288693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54773" indent="-23095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16682" indent="-23095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78591" indent="-23095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40500" indent="-2309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002410" indent="-2309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64319" indent="-2309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926228" indent="-23095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81A189C-E567-B74B-BBEC-5A87B0C3A186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E6700-5144-5847-B8BD-0BFD87CF787F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0234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E6700-5144-5847-B8BD-0BFD87CF787F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670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Scientifically</a:t>
            </a:r>
            <a:r>
              <a:rPr lang="en-US" baseline="0" dirty="0" smtClean="0"/>
              <a:t> higher frequency more attractive. </a:t>
            </a:r>
          </a:p>
          <a:p>
            <a:r>
              <a:rPr lang="en-US" baseline="0" dirty="0" smtClean="0"/>
              <a:t>We do have an option to go lower. Straightforward for us. In unlikely event that we haven’t found the </a:t>
            </a:r>
            <a:r>
              <a:rPr lang="en-US" baseline="0" dirty="0" err="1" smtClean="0"/>
              <a:t>axion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E6700-5144-5847-B8BD-0BFD87CF787F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4573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Scientifically</a:t>
            </a:r>
            <a:r>
              <a:rPr lang="en-US" baseline="0" dirty="0" smtClean="0"/>
              <a:t> higher frequency more attractive. </a:t>
            </a:r>
          </a:p>
          <a:p>
            <a:r>
              <a:rPr lang="en-US" baseline="0" dirty="0" smtClean="0"/>
              <a:t>We do have an option to go lower. Straightforward for us. In unlikely event that we haven’t found the </a:t>
            </a:r>
            <a:r>
              <a:rPr lang="en-US" baseline="0" dirty="0" err="1" smtClean="0"/>
              <a:t>axion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E6700-5144-5847-B8BD-0BFD87CF787F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4573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Scientifically</a:t>
            </a:r>
            <a:r>
              <a:rPr lang="en-US" baseline="0" dirty="0" smtClean="0"/>
              <a:t> higher frequency more attractive. </a:t>
            </a:r>
          </a:p>
          <a:p>
            <a:r>
              <a:rPr lang="en-US" baseline="0" dirty="0" smtClean="0"/>
              <a:t>We do have an option to go lower. Straightforward for us. In unlikely event that we haven’t found the </a:t>
            </a:r>
            <a:r>
              <a:rPr lang="en-US" baseline="0" dirty="0" err="1" smtClean="0"/>
              <a:t>axion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E6700-5144-5847-B8BD-0BFD87CF787F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457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7"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36567" indent="-283295" defTabSz="923857"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33181" indent="-226636" defTabSz="923857"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586453" indent="-226636" defTabSz="923857"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39724" indent="-226636" defTabSz="923857"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492997" indent="-226636" defTabSz="92385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46269" indent="-226636" defTabSz="92385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399541" indent="-226636" defTabSz="92385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52813" indent="-226636" defTabSz="92385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fld id="{8AC493F0-75C3-4B51-AF46-39D82E733B15}" type="slidenum">
              <a:rPr lang="en-US" altLang="en-US" sz="1300"/>
              <a:pPr/>
              <a:t>48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738347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color to for</a:t>
            </a:r>
            <a:r>
              <a:rPr lang="en-US" baseline="0" dirty="0" smtClean="0"/>
              <a:t> people who are directly involved in the bead pull measurements and cavity modeling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04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50602" indent="-288693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54773" indent="-230955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16682" indent="-230955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78591" indent="-230955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40500" indent="-23095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3002410" indent="-23095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64319" indent="-23095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926228" indent="-23095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C89AB07E-5060-9B41-9520-F8B9D7E26B6A}" type="slidenum">
              <a:rPr lang="en-US" sz="1200" b="0">
                <a:latin typeface="Arial" charset="0"/>
              </a:rPr>
              <a:pPr/>
              <a:t>11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4E6700-5144-5847-B8BD-0BFD87CF787F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3312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17819" algn="l"/>
                <a:tab pos="1435638" algn="l"/>
                <a:tab pos="2153458" algn="l"/>
                <a:tab pos="2871277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MS Gothic" charset="0"/>
              </a:defRPr>
            </a:lvl1pPr>
            <a:lvl2pPr marL="37613099" indent="-37159739">
              <a:tabLst>
                <a:tab pos="717819" algn="l"/>
                <a:tab pos="1435638" algn="l"/>
                <a:tab pos="2153458" algn="l"/>
                <a:tab pos="2871277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717819" algn="l"/>
                <a:tab pos="1435638" algn="l"/>
                <a:tab pos="2153458" algn="l"/>
                <a:tab pos="2871277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717819" algn="l"/>
                <a:tab pos="1435638" algn="l"/>
                <a:tab pos="2153458" algn="l"/>
                <a:tab pos="2871277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717819" algn="l"/>
                <a:tab pos="1435638" algn="l"/>
                <a:tab pos="2153458" algn="l"/>
                <a:tab pos="2871277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453360" eaLnBrk="0" fontAlgn="base" hangingPunct="0">
              <a:spcBef>
                <a:spcPct val="0"/>
              </a:spcBef>
              <a:spcAft>
                <a:spcPct val="0"/>
              </a:spcAft>
              <a:tabLst>
                <a:tab pos="717819" algn="l"/>
                <a:tab pos="1435638" algn="l"/>
                <a:tab pos="2153458" algn="l"/>
                <a:tab pos="2871277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906719" eaLnBrk="0" fontAlgn="base" hangingPunct="0">
              <a:spcBef>
                <a:spcPct val="0"/>
              </a:spcBef>
              <a:spcAft>
                <a:spcPct val="0"/>
              </a:spcAft>
              <a:tabLst>
                <a:tab pos="717819" algn="l"/>
                <a:tab pos="1435638" algn="l"/>
                <a:tab pos="2153458" algn="l"/>
                <a:tab pos="2871277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1360079" eaLnBrk="0" fontAlgn="base" hangingPunct="0">
              <a:spcBef>
                <a:spcPct val="0"/>
              </a:spcBef>
              <a:spcAft>
                <a:spcPct val="0"/>
              </a:spcAft>
              <a:tabLst>
                <a:tab pos="717819" algn="l"/>
                <a:tab pos="1435638" algn="l"/>
                <a:tab pos="2153458" algn="l"/>
                <a:tab pos="2871277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1813438" eaLnBrk="0" fontAlgn="base" hangingPunct="0">
              <a:spcBef>
                <a:spcPct val="0"/>
              </a:spcBef>
              <a:spcAft>
                <a:spcPct val="0"/>
              </a:spcAft>
              <a:tabLst>
                <a:tab pos="717819" algn="l"/>
                <a:tab pos="1435638" algn="l"/>
                <a:tab pos="2153458" algn="l"/>
                <a:tab pos="2871277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fld id="{47806D8D-953E-A340-A46C-55870A796F77}" type="slidenum">
              <a:rPr lang="en-US" sz="1200">
                <a:solidFill>
                  <a:srgbClr val="000000"/>
                </a:solidFill>
                <a:cs typeface="Arial Unicode MS" charset="0"/>
              </a:rPr>
              <a:pPr/>
              <a:t>16</a:t>
            </a:fld>
            <a:endParaRPr lang="en-US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1168527" y="692271"/>
            <a:ext cx="4598717" cy="346292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672" tIns="45336" rIns="90672" bIns="45336" anchor="ctr"/>
          <a:lstStyle>
            <a:lvl1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MS Gothic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endParaRPr lang="en-US" sz="1800"/>
          </a:p>
        </p:txBody>
      </p:sp>
      <p:sp>
        <p:nvSpPr>
          <p:cNvPr id="55300" name="Text Box 2"/>
          <p:cNvSpPr>
            <a:spLocks noGrp="1" noChangeArrowheads="1"/>
          </p:cNvSpPr>
          <p:nvPr>
            <p:ph type="body"/>
          </p:nvPr>
        </p:nvSpPr>
        <p:spPr>
          <a:xfrm>
            <a:off x="925084" y="4387008"/>
            <a:ext cx="5080891" cy="42435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17819" algn="l"/>
                <a:tab pos="1435638" algn="l"/>
                <a:tab pos="2153458" algn="l"/>
                <a:tab pos="2871277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MS Gothic" charset="0"/>
              </a:defRPr>
            </a:lvl1pPr>
            <a:lvl2pPr marL="37613099" indent="-37159739">
              <a:tabLst>
                <a:tab pos="717819" algn="l"/>
                <a:tab pos="1435638" algn="l"/>
                <a:tab pos="2153458" algn="l"/>
                <a:tab pos="2871277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717819" algn="l"/>
                <a:tab pos="1435638" algn="l"/>
                <a:tab pos="2153458" algn="l"/>
                <a:tab pos="2871277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717819" algn="l"/>
                <a:tab pos="1435638" algn="l"/>
                <a:tab pos="2153458" algn="l"/>
                <a:tab pos="2871277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717819" algn="l"/>
                <a:tab pos="1435638" algn="l"/>
                <a:tab pos="2153458" algn="l"/>
                <a:tab pos="2871277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453360" eaLnBrk="0" fontAlgn="base" hangingPunct="0">
              <a:spcBef>
                <a:spcPct val="0"/>
              </a:spcBef>
              <a:spcAft>
                <a:spcPct val="0"/>
              </a:spcAft>
              <a:tabLst>
                <a:tab pos="717819" algn="l"/>
                <a:tab pos="1435638" algn="l"/>
                <a:tab pos="2153458" algn="l"/>
                <a:tab pos="2871277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906719" eaLnBrk="0" fontAlgn="base" hangingPunct="0">
              <a:spcBef>
                <a:spcPct val="0"/>
              </a:spcBef>
              <a:spcAft>
                <a:spcPct val="0"/>
              </a:spcAft>
              <a:tabLst>
                <a:tab pos="717819" algn="l"/>
                <a:tab pos="1435638" algn="l"/>
                <a:tab pos="2153458" algn="l"/>
                <a:tab pos="2871277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1360079" eaLnBrk="0" fontAlgn="base" hangingPunct="0">
              <a:spcBef>
                <a:spcPct val="0"/>
              </a:spcBef>
              <a:spcAft>
                <a:spcPct val="0"/>
              </a:spcAft>
              <a:tabLst>
                <a:tab pos="717819" algn="l"/>
                <a:tab pos="1435638" algn="l"/>
                <a:tab pos="2153458" algn="l"/>
                <a:tab pos="2871277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1813438" eaLnBrk="0" fontAlgn="base" hangingPunct="0">
              <a:spcBef>
                <a:spcPct val="0"/>
              </a:spcBef>
              <a:spcAft>
                <a:spcPct val="0"/>
              </a:spcAft>
              <a:tabLst>
                <a:tab pos="717819" algn="l"/>
                <a:tab pos="1435638" algn="l"/>
                <a:tab pos="2153458" algn="l"/>
                <a:tab pos="2871277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fld id="{78B5B8B6-FD19-9148-8D65-44C78690C749}" type="slidenum">
              <a:rPr lang="en-US" sz="1200">
                <a:solidFill>
                  <a:srgbClr val="000000"/>
                </a:solidFill>
                <a:cs typeface="Arial Unicode MS" charset="0"/>
              </a:rPr>
              <a:pPr/>
              <a:t>17</a:t>
            </a:fld>
            <a:endParaRPr lang="en-US" sz="1200">
              <a:solidFill>
                <a:srgbClr val="000000"/>
              </a:solidFill>
              <a:cs typeface="Arial Unicode MS" charset="0"/>
            </a:endParaRPr>
          </a:p>
        </p:txBody>
      </p:sp>
      <p:sp>
        <p:nvSpPr>
          <p:cNvPr id="79875" name="Text Box 1"/>
          <p:cNvSpPr txBox="1">
            <a:spLocks noChangeArrowheads="1"/>
          </p:cNvSpPr>
          <p:nvPr/>
        </p:nvSpPr>
        <p:spPr bwMode="auto">
          <a:xfrm>
            <a:off x="3929642" y="8772438"/>
            <a:ext cx="3006129" cy="46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2457" tIns="46050" rIns="92457" bIns="4605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MS Gothic" charset="0"/>
              </a:defRPr>
            </a:lvl1pPr>
            <a:lvl2pPr marL="37931725" indent="-37474525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algn="r"/>
            <a:fld id="{33ADD5AF-1E3A-CE40-BD47-ADE1FB11FD61}" type="slidenum">
              <a:rPr lang="en-US" sz="1200" b="1">
                <a:solidFill>
                  <a:srgbClr val="000000"/>
                </a:solidFill>
              </a:rPr>
              <a:pPr algn="r"/>
              <a:t>17</a:t>
            </a:fld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79876" name="Text Box 2"/>
          <p:cNvSpPr txBox="1">
            <a:spLocks noChangeArrowheads="1"/>
          </p:cNvSpPr>
          <p:nvPr/>
        </p:nvSpPr>
        <p:spPr bwMode="auto">
          <a:xfrm>
            <a:off x="1168527" y="692271"/>
            <a:ext cx="4598717" cy="346292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672" tIns="45336" rIns="90672" bIns="45336" anchor="ctr"/>
          <a:lstStyle>
            <a:lvl1pPr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MS Gothic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endParaRPr lang="en-US" sz="1800"/>
          </a:p>
        </p:txBody>
      </p:sp>
      <p:sp>
        <p:nvSpPr>
          <p:cNvPr id="79877" name="Text Box 3"/>
          <p:cNvSpPr>
            <a:spLocks noGrp="1" noChangeArrowheads="1"/>
          </p:cNvSpPr>
          <p:nvPr>
            <p:ph type="body"/>
          </p:nvPr>
        </p:nvSpPr>
        <p:spPr>
          <a:xfrm>
            <a:off x="925084" y="4387008"/>
            <a:ext cx="5080891" cy="42435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50602" indent="-288693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54773" indent="-230955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16682" indent="-230955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78591" indent="-230955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40500" indent="-23095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3002410" indent="-23095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64319" indent="-23095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926228" indent="-23095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E058627C-6470-5A42-A3AE-F0CC367B82FA}" type="slidenum">
              <a:rPr lang="en-US" sz="1200" b="0">
                <a:latin typeface="Arial" charset="0"/>
              </a:rPr>
              <a:pPr/>
              <a:t>18</a:t>
            </a:fld>
            <a:endParaRPr lang="en-US" sz="1200" b="0">
              <a:latin typeface="Arial" charset="0"/>
            </a:endParaRPr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857"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36567" indent="-283295" defTabSz="923857"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33181" indent="-226636" defTabSz="923857"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586453" indent="-226636" defTabSz="923857"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39724" indent="-226636" defTabSz="923857"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492997" indent="-226636" defTabSz="92385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46269" indent="-226636" defTabSz="92385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399541" indent="-226636" defTabSz="92385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52813" indent="-226636" defTabSz="923857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fld id="{8AC493F0-75C3-4B51-AF46-39D82E733B15}" type="slidenum">
              <a:rPr lang="en-US" altLang="en-US" sz="1300"/>
              <a:pPr/>
              <a:t>19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738347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065028"/>
            <a:ext cx="3417506" cy="3792972"/>
          </a:xfrm>
          <a:prstGeom prst="rect">
            <a:avLst/>
          </a:prstGeom>
          <a:solidFill>
            <a:srgbClr val="0F4F97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743918"/>
            <a:ext cx="8229600" cy="986725"/>
          </a:xfrm>
        </p:spPr>
        <p:txBody>
          <a:bodyPr/>
          <a:lstStyle>
            <a:lvl1pPr>
              <a:lnSpc>
                <a:spcPts val="3800"/>
              </a:lnSpc>
              <a:defRPr b="0" i="1">
                <a:solidFill>
                  <a:srgbClr val="0F4F97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52275" y="1733685"/>
            <a:ext cx="5434199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l="949"/>
          <a:stretch/>
        </p:blipFill>
        <p:spPr bwMode="auto">
          <a:xfrm>
            <a:off x="3497385" y="3062287"/>
            <a:ext cx="5646615" cy="379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 userDrawn="1"/>
        </p:nvSpPr>
        <p:spPr>
          <a:xfrm>
            <a:off x="44879" y="5974520"/>
            <a:ext cx="3351463" cy="6017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10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</a:t>
            </a:r>
            <a:r>
              <a:rPr lang="en-US" sz="10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Arial"/>
              </a:rPr>
              <a:t>-683319</a:t>
            </a:r>
            <a:endParaRPr lang="en-US" sz="1000" kern="1200" dirty="0" smtClean="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8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</a:t>
            </a:r>
            <a:b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of Energy by Lawrence Livermore National Laboratory under Contract </a:t>
            </a:r>
            <a:b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</a:b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DE-AC52-07NA27344.</a:t>
            </a:r>
            <a:r>
              <a:rPr lang="en-US" sz="8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  <a:endParaRPr lang="en-US" sz="800" kern="1200" dirty="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6" name="Picture 15" descr="LLNL_Logo_WHT-LR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59876" y="3220532"/>
            <a:ext cx="2240285" cy="377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1852" y="5437487"/>
            <a:ext cx="3602498" cy="6077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646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3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1125"/>
            <a:ext cx="7772400" cy="381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44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378" y="6316956"/>
            <a:ext cx="9144000" cy="54488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3574553"/>
            <a:ext cx="9143245" cy="2742973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457200" y="565126"/>
            <a:ext cx="8229600" cy="1447576"/>
          </a:xfrm>
        </p:spPr>
        <p:txBody>
          <a:bodyPr anchor="b" anchorCtr="0"/>
          <a:lstStyle>
            <a:lvl1pPr>
              <a:lnSpc>
                <a:spcPts val="3800"/>
              </a:lnSpc>
              <a:defRPr sz="3600" b="1" i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1" y="2024863"/>
            <a:ext cx="5629274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1" y="3096715"/>
            <a:ext cx="4572000" cy="477838"/>
          </a:xfrm>
        </p:spPr>
        <p:txBody>
          <a:bodyPr rIns="182880" anchor="b" anchorCtr="0">
            <a:noAutofit/>
          </a:bodyPr>
          <a:lstStyle>
            <a:lvl1pPr marL="57150" indent="0" algn="r">
              <a:spcBef>
                <a:spcPts val="0"/>
              </a:spcBef>
              <a:buNone/>
              <a:defRPr sz="1600" b="0"/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 dirty="0" smtClean="0"/>
              <a:t>Authors Name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68385" y="6416000"/>
            <a:ext cx="4503614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LLNL-PRES-706342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 smtClean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  <a:endParaRPr lang="en-US" sz="700" kern="1200" dirty="0">
              <a:solidFill>
                <a:schemeClr val="bg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18" name="Picture 17" descr="LLNL_Logo_WHT-LRG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57061" y="6446832"/>
            <a:ext cx="1865206" cy="31467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9144000" cy="1128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9136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832050"/>
          </a:xfrm>
          <a:prstGeom prst="rect">
            <a:avLst/>
          </a:prstGeom>
          <a:effectLst/>
        </p:spPr>
        <p:txBody>
          <a:bodyPr vert="horz" lIns="9144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lef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right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727275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with Qua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4575089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 rot="5400000">
            <a:off x="2153528" y="3920602"/>
            <a:ext cx="4722647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cxnSp>
        <p:nvCxnSpPr>
          <p:cNvPr id="6" name="Straight Connector 5"/>
          <p:cNvCxnSpPr/>
          <p:nvPr userDrawn="1"/>
        </p:nvCxnSpPr>
        <p:spPr bwMode="auto">
          <a:xfrm>
            <a:off x="469900" y="3873981"/>
            <a:ext cx="82296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3961A7">
                <a:alpha val="43000"/>
              </a:srgbClr>
            </a:outerShdw>
          </a:effectLst>
        </p:spPr>
      </p:cxnSp>
      <p:sp>
        <p:nvSpPr>
          <p:cNvPr id="7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469900" y="1653591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4575089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469900" y="4021969"/>
            <a:ext cx="3959225" cy="2101328"/>
          </a:xfrm>
          <a:effectLst/>
        </p:spPr>
        <p:txBody>
          <a:bodyPr/>
          <a:lstStyle>
            <a:lvl1pPr marL="288925" indent="-169863">
              <a:defRPr sz="1400"/>
            </a:lvl1pPr>
            <a:lvl2pPr marL="460375" indent="-171450">
              <a:defRPr sz="1400"/>
            </a:lvl2pPr>
            <a:lvl3pPr marL="685800" indent="-225425">
              <a:defRPr sz="1200"/>
            </a:lvl3pPr>
            <a:lvl4pPr marL="858838" indent="-173038">
              <a:defRPr sz="1200"/>
            </a:lvl4pPr>
            <a:lvl5pPr marL="1030288" indent="-171450"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220136"/>
            <a:ext cx="9143999" cy="1251062"/>
          </a:xfr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000000">
                  <a:alpha val="0"/>
                </a:srgbClr>
              </a:gs>
              <a:gs pos="78000">
                <a:srgbClr val="FFFFFF">
                  <a:alpha val="59000"/>
                </a:srgbClr>
              </a:gs>
            </a:gsLst>
            <a:lin ang="0" scaled="1"/>
            <a:tileRect/>
          </a:gradFill>
          <a:effectLst/>
        </p:spPr>
        <p:txBody>
          <a:bodyPr vert="horz" lIns="457200" rIns="45720" rtlCol="0" anchor="b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>
              <a:lnSpc>
                <a:spcPts val="3800"/>
              </a:lnSpc>
              <a:def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14A8F"/>
                </a:solidFill>
                <a:effectLst/>
                <a:uLnTx/>
                <a:uFillTx/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34904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2.png"/><Relationship Id="rId18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0" y="6355080"/>
            <a:ext cx="9144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dirty="0"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0136"/>
            <a:ext cx="8229600" cy="869628"/>
          </a:xfrm>
          <a:prstGeom prst="rect">
            <a:avLst/>
          </a:prstGeom>
          <a:effectLst/>
        </p:spPr>
        <p:txBody>
          <a:bodyPr vert="horz" lIns="9144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5233"/>
            <a:ext cx="8229600" cy="4910203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rial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79731" y="6492857"/>
            <a:ext cx="30525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124A91"/>
                </a:solidFill>
                <a:latin typeface="Arial Narrow" pitchFamily="-80" charset="0"/>
              </a:rPr>
              <a:t>Lawrence Livermore National Laboratory</a:t>
            </a:r>
          </a:p>
        </p:txBody>
      </p:sp>
      <p:pic>
        <p:nvPicPr>
          <p:cNvPr id="13" name="Picture 21" descr="lab_icon_no_box_blue_rgb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480166" y="6535024"/>
            <a:ext cx="231880" cy="211357"/>
          </a:xfrm>
          <a:prstGeom prst="rect">
            <a:avLst/>
          </a:prstGeom>
          <a:noFill/>
          <a:effectLst/>
        </p:spPr>
      </p:pic>
      <p:sp>
        <p:nvSpPr>
          <p:cNvPr id="14" name="TextBox 13"/>
          <p:cNvSpPr txBox="1"/>
          <p:nvPr userDrawn="1"/>
        </p:nvSpPr>
        <p:spPr>
          <a:xfrm>
            <a:off x="7789329" y="6591164"/>
            <a:ext cx="799258" cy="138499"/>
          </a:xfrm>
          <a:prstGeom prst="rect">
            <a:avLst/>
          </a:prstGeom>
          <a:noFill/>
        </p:spPr>
        <p:txBody>
          <a:bodyPr wrap="none" lIns="0" bIns="0" rtlCol="0" anchor="b" anchorCtr="0">
            <a:spAutoFit/>
          </a:bodyPr>
          <a:lstStyle/>
          <a:p>
            <a:pPr algn="r"/>
            <a:r>
              <a:rPr lang="en-US" sz="600" smtClean="0">
                <a:latin typeface="Arial"/>
                <a:cs typeface="Arial"/>
              </a:rPr>
              <a:t>LLNL-</a:t>
            </a:r>
            <a:r>
              <a:rPr lang="en-US" sz="600" smtClean="0">
                <a:solidFill>
                  <a:schemeClr val="tx1"/>
                </a:solidFill>
                <a:latin typeface="+mj-lt"/>
                <a:cs typeface="Arial"/>
              </a:rPr>
              <a:t>PRES-</a:t>
            </a:r>
            <a:r>
              <a:rPr lang="en-US" sz="600" kern="1200" smtClean="0">
                <a:solidFill>
                  <a:schemeClr val="tx1"/>
                </a:solidFill>
                <a:effectLst/>
                <a:latin typeface="+mj-lt"/>
                <a:ea typeface="+mn-ea"/>
                <a:cs typeface="Arial"/>
              </a:rPr>
              <a:t>706342</a:t>
            </a:r>
            <a:endParaRPr lang="en-US" sz="600" dirty="0" smtClean="0">
              <a:solidFill>
                <a:schemeClr val="tx1"/>
              </a:solidFill>
              <a:latin typeface="+mj-lt"/>
              <a:cs typeface="Arial"/>
            </a:endParaRPr>
          </a:p>
        </p:txBody>
      </p:sp>
      <p:sp>
        <p:nvSpPr>
          <p:cNvPr id="19" name="Slide Number Placeholder 7"/>
          <p:cNvSpPr txBox="1">
            <a:spLocks/>
          </p:cNvSpPr>
          <p:nvPr userDrawn="1"/>
        </p:nvSpPr>
        <p:spPr>
          <a:xfrm>
            <a:off x="8212821" y="6493079"/>
            <a:ext cx="360727" cy="15939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PLS_Logo_small.tif"/>
          <p:cNvPicPr/>
          <p:nvPr userDrawn="1"/>
        </p:nvPicPr>
        <p:blipFill>
          <a:blip r:embed="rId18" cstate="print"/>
          <a:stretch>
            <a:fillRect/>
          </a:stretch>
        </p:blipFill>
        <p:spPr>
          <a:xfrm>
            <a:off x="6363424" y="6514286"/>
            <a:ext cx="1371600" cy="2560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2" r:id="rId2"/>
    <p:sldLayoutId id="2147483691" r:id="rId3"/>
    <p:sldLayoutId id="2147483703" r:id="rId4"/>
    <p:sldLayoutId id="2147483705" r:id="rId5"/>
    <p:sldLayoutId id="2147483706" r:id="rId6"/>
    <p:sldLayoutId id="2147483702" r:id="rId7"/>
    <p:sldLayoutId id="2147483698" r:id="rId8"/>
    <p:sldLayoutId id="2147483707" r:id="rId9"/>
    <p:sldLayoutId id="2147483699" r:id="rId10"/>
    <p:sldLayoutId id="2147483708" r:id="rId11"/>
    <p:sldLayoutId id="2147483710" r:id="rId12"/>
    <p:sldLayoutId id="2147483712" r:id="rId13"/>
    <p:sldLayoutId id="2147483714" r:id="rId14"/>
    <p:sldLayoutId id="2147483715" r:id="rId1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latinLnBrk="0" hangingPunct="1">
        <a:lnSpc>
          <a:spcPct val="100000"/>
        </a:lnSpc>
        <a:spcBef>
          <a:spcPct val="0"/>
        </a:spcBef>
        <a:buNone/>
        <a:defRPr kumimoji="0" sz="3200" b="1" kern="1200">
          <a:solidFill>
            <a:srgbClr val="214A8F"/>
          </a:solidFill>
          <a:effectLst/>
          <a:latin typeface="Arial"/>
          <a:ea typeface="+mj-ea"/>
          <a:cs typeface="Arial"/>
        </a:defRPr>
      </a:lvl1pPr>
    </p:titleStyle>
    <p:bodyStyle>
      <a:lvl1pPr marL="400050" indent="-280988" algn="l" rtl="0" eaLnBrk="1" latinLnBrk="0" hangingPunct="1">
        <a:spcBef>
          <a:spcPts val="1200"/>
        </a:spcBef>
        <a:spcAft>
          <a:spcPts val="600"/>
        </a:spcAft>
        <a:buClr>
          <a:srgbClr val="0D5097"/>
        </a:buClr>
        <a:buSzPct val="90000"/>
        <a:buFont typeface="Wingdings" charset="2"/>
        <a:buChar char="§"/>
        <a:defRPr kumimoji="0"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628650" indent="-215900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Arial"/>
        <a:buChar char="•"/>
        <a:defRPr kumimoji="0"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027113" indent="-342900" algn="l" rtl="0" eaLnBrk="1" latinLnBrk="0" hangingPunct="1">
        <a:spcBef>
          <a:spcPts val="0"/>
        </a:spcBef>
        <a:spcAft>
          <a:spcPts val="600"/>
        </a:spcAft>
        <a:buClrTx/>
        <a:buSzPct val="90000"/>
        <a:buFont typeface="Lucida Grande"/>
        <a:buChar char="—"/>
        <a:defRPr kumimoji="0" sz="2000" kern="1200">
          <a:solidFill>
            <a:schemeClr val="tx1"/>
          </a:solidFill>
          <a:latin typeface="Arial"/>
          <a:ea typeface="+mn-ea"/>
          <a:cs typeface="Arial"/>
        </a:defRPr>
      </a:lvl3pPr>
      <a:lvl4pPr marL="1314450" indent="-242888" algn="l" rtl="0" eaLnBrk="1" latinLnBrk="0" hangingPunct="1">
        <a:spcBef>
          <a:spcPts val="0"/>
        </a:spcBef>
        <a:spcAft>
          <a:spcPts val="600"/>
        </a:spcAft>
        <a:buClrTx/>
        <a:buSzPct val="100000"/>
        <a:buFont typeface="Lucida Grande"/>
        <a:buChar char="–"/>
        <a:defRPr kumimoji="0"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242888" algn="l" rtl="0" eaLnBrk="1" latinLnBrk="0" hangingPunct="1">
        <a:spcBef>
          <a:spcPts val="0"/>
        </a:spcBef>
        <a:spcAft>
          <a:spcPts val="600"/>
        </a:spcAft>
        <a:buClrTx/>
        <a:buFont typeface="Arial"/>
        <a:buChar char="•"/>
        <a:defRPr kumimoji="0" lang="en-US" sz="1800" kern="1200" smtClean="0">
          <a:solidFill>
            <a:schemeClr val="tx1"/>
          </a:solidFill>
          <a:latin typeface="Arial"/>
          <a:ea typeface="+mn-ea"/>
          <a:cs typeface="Arial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jpg"/><Relationship Id="rId14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gif"/><Relationship Id="rId10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35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emf"/><Relationship Id="rId3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5" Type="http://schemas.openxmlformats.org/officeDocument/2006/relationships/image" Target="../media/image66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75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png"/><Relationship Id="rId3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1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5.png"/><Relationship Id="rId3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7.png"/><Relationship Id="rId3" Type="http://schemas.openxmlformats.org/officeDocument/2006/relationships/image" Target="../media/image8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6" Type="http://schemas.openxmlformats.org/officeDocument/2006/relationships/image" Target="../media/image9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hyperlink" Target="http://lanl.arxiv.org/abs/1610.02580" TargetMode="External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4.png"/><Relationship Id="rId3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3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6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4" Type="http://schemas.openxmlformats.org/officeDocument/2006/relationships/image" Target="../media/image99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99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99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01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102.emf"/><Relationship Id="rId7" Type="http://schemas.openxmlformats.org/officeDocument/2006/relationships/image" Target="../media/image103.gi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4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5.png"/><Relationship Id="rId3" Type="http://schemas.openxmlformats.org/officeDocument/2006/relationships/image" Target="../media/image106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7.png"/><Relationship Id="rId3" Type="http://schemas.openxmlformats.org/officeDocument/2006/relationships/image" Target="../media/image10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indico.fnal.gov" TargetMode="External"/><Relationship Id="rId4" Type="http://schemas.openxmlformats.org/officeDocument/2006/relationships/image" Target="../media/image111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37541" y="574091"/>
            <a:ext cx="7943083" cy="1447576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Current Status and Future Plans of the Axion Dark Matter Experiment (ADMX)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840943" y="2904565"/>
            <a:ext cx="4572000" cy="1061441"/>
          </a:xfrm>
        </p:spPr>
        <p:txBody>
          <a:bodyPr anchor="ctr"/>
          <a:lstStyle/>
          <a:p>
            <a:pPr lvl="0" algn="ctr"/>
            <a:r>
              <a:rPr lang="en-US" dirty="0" smtClean="0"/>
              <a:t>Gianpaolo Carosi</a:t>
            </a:r>
          </a:p>
          <a:p>
            <a:pPr lvl="0" algn="ctr"/>
            <a:r>
              <a:rPr lang="en-US" dirty="0" smtClean="0"/>
              <a:t>Oct 23</a:t>
            </a:r>
            <a:r>
              <a:rPr lang="en-US" baseline="30000" dirty="0" smtClean="0"/>
              <a:t>rd</a:t>
            </a:r>
            <a:r>
              <a:rPr lang="en-US" dirty="0" smtClean="0"/>
              <a:t>, 2016</a:t>
            </a:r>
          </a:p>
          <a:p>
            <a:pPr lvl="0" algn="ctr"/>
            <a:r>
              <a:rPr lang="en-US" dirty="0" err="1" smtClean="0"/>
              <a:t>CoSMS</a:t>
            </a:r>
            <a:r>
              <a:rPr lang="en-US" dirty="0" smtClean="0"/>
              <a:t> Naturalness Workshop  </a:t>
            </a:r>
          </a:p>
          <a:p>
            <a:pPr lvl="0" algn="ctr"/>
            <a:r>
              <a:rPr lang="en-US" dirty="0" smtClean="0"/>
              <a:t>UNC – Chapel Hill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457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00508" y="0"/>
            <a:ext cx="8943492" cy="550333"/>
          </a:xfrm>
          <a:prstGeom prst="rect">
            <a:avLst/>
          </a:prstGeom>
          <a:effectLst/>
        </p:spPr>
        <p:txBody>
          <a:bodyPr vert="horz" lIns="9144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2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defTabSz="912813"/>
            <a:r>
              <a:rPr lang="en-US" altLang="en-US" dirty="0" smtClean="0"/>
              <a:t>ADMX: Collaboration (begin in mid-1990s) 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3879" y="803488"/>
            <a:ext cx="8836449" cy="3132691"/>
            <a:chOff x="190588" y="1405103"/>
            <a:chExt cx="8836449" cy="3132691"/>
          </a:xfrm>
        </p:grpSpPr>
        <p:pic>
          <p:nvPicPr>
            <p:cNvPr id="5" name="Picture 4" descr="uos_logo_b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5205" y="3127596"/>
              <a:ext cx="2255714" cy="1134327"/>
            </a:xfrm>
            <a:prstGeom prst="rect">
              <a:avLst/>
            </a:prstGeom>
          </p:spPr>
        </p:pic>
        <p:pic>
          <p:nvPicPr>
            <p:cNvPr id="10" name="Picture 9" descr="University_of_Washington_Seal.sv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588" y="1450480"/>
              <a:ext cx="1513730" cy="1513730"/>
            </a:xfrm>
            <a:prstGeom prst="rect">
              <a:avLst/>
            </a:prstGeom>
          </p:spPr>
        </p:pic>
        <p:pic>
          <p:nvPicPr>
            <p:cNvPr id="14" name="Picture 13" descr="University_of_Florida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4953" y="1443847"/>
              <a:ext cx="3391927" cy="632594"/>
            </a:xfrm>
            <a:prstGeom prst="rect">
              <a:avLst/>
            </a:prstGeom>
          </p:spPr>
        </p:pic>
        <p:pic>
          <p:nvPicPr>
            <p:cNvPr id="15" name="Picture 14" descr="LLNL-logo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1661" y="2249497"/>
              <a:ext cx="3935131" cy="758580"/>
            </a:xfrm>
            <a:prstGeom prst="rect">
              <a:avLst/>
            </a:prstGeom>
          </p:spPr>
        </p:pic>
        <p:pic>
          <p:nvPicPr>
            <p:cNvPr id="16" name="Picture 15" descr="logo-ucberkeley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1146" y="1405103"/>
              <a:ext cx="3115891" cy="1087951"/>
            </a:xfrm>
            <a:prstGeom prst="rect">
              <a:avLst/>
            </a:prstGeom>
          </p:spPr>
        </p:pic>
        <p:pic>
          <p:nvPicPr>
            <p:cNvPr id="17" name="Picture 16" descr="NRAO_logo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192" y="3128958"/>
              <a:ext cx="1081200" cy="1408836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4504291" y="4963326"/>
            <a:ext cx="463970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 dirty="0" smtClean="0">
                <a:solidFill>
                  <a:srgbClr val="0000FF"/>
                </a:solidFill>
              </a:rPr>
              <a:t>ADMX-High Frequency</a:t>
            </a:r>
          </a:p>
          <a:p>
            <a:pPr algn="ctr"/>
            <a:r>
              <a:rPr lang="en-US" sz="2600" b="1" dirty="0" smtClean="0">
                <a:solidFill>
                  <a:srgbClr val="0000FF"/>
                </a:solidFill>
              </a:rPr>
              <a:t>Separate collaboration based at Yale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327632" y="2007381"/>
            <a:ext cx="4816368" cy="2761963"/>
            <a:chOff x="4327632" y="1907112"/>
            <a:chExt cx="4816368" cy="2761963"/>
          </a:xfrm>
        </p:grpSpPr>
        <p:grpSp>
          <p:nvGrpSpPr>
            <p:cNvPr id="22" name="Group 21"/>
            <p:cNvGrpSpPr/>
            <p:nvPr/>
          </p:nvGrpSpPr>
          <p:grpSpPr>
            <a:xfrm>
              <a:off x="4327632" y="2396932"/>
              <a:ext cx="4816368" cy="2272143"/>
              <a:chOff x="4327632" y="3132246"/>
              <a:chExt cx="4816368" cy="2272143"/>
            </a:xfrm>
          </p:grpSpPr>
          <p:pic>
            <p:nvPicPr>
              <p:cNvPr id="3" name="Picture 2" descr="lalogo.gi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5021" y="4028213"/>
                <a:ext cx="2918979" cy="1118942"/>
              </a:xfrm>
              <a:prstGeom prst="rect">
                <a:avLst/>
              </a:prstGeom>
            </p:spPr>
          </p:pic>
          <p:pic>
            <p:nvPicPr>
              <p:cNvPr id="18" name="Picture 17" descr="FNAL-Logo-NAL-Blue.jp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61139" y="3132246"/>
                <a:ext cx="4081591" cy="872440"/>
              </a:xfrm>
              <a:prstGeom prst="rect">
                <a:avLst/>
              </a:prstGeom>
            </p:spPr>
          </p:pic>
          <p:pic>
            <p:nvPicPr>
              <p:cNvPr id="19" name="Picture 18" descr="illus-pnnl-logo.pn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7632" y="3943924"/>
                <a:ext cx="2044650" cy="1460465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5935289" y="1907112"/>
              <a:ext cx="25570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u="sng" dirty="0" smtClean="0"/>
                <a:t>Recently Joined</a:t>
              </a:r>
              <a:endParaRPr lang="en-US" sz="2600" u="sng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25658" y="4044193"/>
            <a:ext cx="4934996" cy="2405461"/>
            <a:chOff x="-25658" y="4044193"/>
            <a:chExt cx="4934996" cy="2405461"/>
          </a:xfrm>
        </p:grpSpPr>
        <p:grpSp>
          <p:nvGrpSpPr>
            <p:cNvPr id="24" name="Group 23"/>
            <p:cNvGrpSpPr/>
            <p:nvPr/>
          </p:nvGrpSpPr>
          <p:grpSpPr>
            <a:xfrm>
              <a:off x="116963" y="4044193"/>
              <a:ext cx="4792375" cy="2237055"/>
              <a:chOff x="116963" y="4161174"/>
              <a:chExt cx="4792375" cy="2237055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16963" y="5043770"/>
                <a:ext cx="4294213" cy="1354459"/>
                <a:chOff x="116963" y="5043770"/>
                <a:chExt cx="4294213" cy="1354459"/>
              </a:xfrm>
            </p:grpSpPr>
            <p:pic>
              <p:nvPicPr>
                <p:cNvPr id="7" name="Picture 6" descr="DOE-Crest-Logo-300x298.png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963" y="5097021"/>
                  <a:ext cx="1100616" cy="1093279"/>
                </a:xfrm>
                <a:prstGeom prst="rect">
                  <a:avLst/>
                </a:prstGeom>
              </p:spPr>
            </p:pic>
            <p:pic>
              <p:nvPicPr>
                <p:cNvPr id="8" name="Picture 7" descr="nsf4.jpg"/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79148" y="5043770"/>
                  <a:ext cx="1160620" cy="1160620"/>
                </a:xfrm>
                <a:prstGeom prst="rect">
                  <a:avLst/>
                </a:prstGeom>
              </p:spPr>
            </p:pic>
            <p:pic>
              <p:nvPicPr>
                <p:cNvPr id="9" name="Picture 8" descr="Heising-Simons.jpg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06605" y="5056831"/>
                  <a:ext cx="1804571" cy="1341398"/>
                </a:xfrm>
                <a:prstGeom prst="rect">
                  <a:avLst/>
                </a:prstGeom>
              </p:spPr>
            </p:pic>
          </p:grpSp>
          <p:sp>
            <p:nvSpPr>
              <p:cNvPr id="20" name="TextBox 19"/>
              <p:cNvSpPr txBox="1"/>
              <p:nvPr/>
            </p:nvSpPr>
            <p:spPr>
              <a:xfrm>
                <a:off x="133672" y="4161174"/>
                <a:ext cx="4775666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b="1" u="sng" dirty="0" smtClean="0"/>
                  <a:t>Sponsors</a:t>
                </a:r>
              </a:p>
              <a:p>
                <a:r>
                  <a:rPr lang="en-US" sz="2600" u="sng" dirty="0" smtClean="0"/>
                  <a:t>ADMX now DOE Gen 2 project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-25658" y="6080322"/>
              <a:ext cx="1865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Primary sponsor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57073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026"/>
          <p:cNvSpPr txBox="1">
            <a:spLocks noChangeArrowheads="1"/>
          </p:cNvSpPr>
          <p:nvPr/>
        </p:nvSpPr>
        <p:spPr bwMode="auto">
          <a:xfrm>
            <a:off x="211138" y="152400"/>
            <a:ext cx="8932862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b"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rgbClr val="124A91"/>
                </a:solidFill>
                <a:latin typeface="+mj-lt"/>
              </a:rPr>
              <a:t> (</a:t>
            </a:r>
            <a:r>
              <a:rPr lang="en-US" sz="2400" dirty="0">
                <a:solidFill>
                  <a:srgbClr val="124A91"/>
                </a:solidFill>
                <a:latin typeface="+mj-lt"/>
              </a:rPr>
              <a:t>original concept from P. </a:t>
            </a:r>
            <a:r>
              <a:rPr lang="en-US" sz="2400" dirty="0" err="1">
                <a:solidFill>
                  <a:srgbClr val="124A91"/>
                </a:solidFill>
                <a:latin typeface="+mj-lt"/>
              </a:rPr>
              <a:t>Sikivie</a:t>
            </a:r>
            <a:r>
              <a:rPr lang="en-US" sz="2400" dirty="0">
                <a:solidFill>
                  <a:srgbClr val="124A91"/>
                </a:solidFill>
                <a:latin typeface="+mj-lt"/>
              </a:rPr>
              <a:t>)</a:t>
            </a:r>
            <a:endParaRPr lang="en-US" sz="2800" dirty="0">
              <a:solidFill>
                <a:srgbClr val="124A91"/>
              </a:solidFill>
              <a:latin typeface="+mj-lt"/>
            </a:endParaRPr>
          </a:p>
        </p:txBody>
      </p:sp>
      <p:sp>
        <p:nvSpPr>
          <p:cNvPr id="12290" name="Rectangle 7"/>
          <p:cNvSpPr>
            <a:spLocks noChangeArrowheads="1"/>
          </p:cNvSpPr>
          <p:nvPr/>
        </p:nvSpPr>
        <p:spPr bwMode="auto">
          <a:xfrm>
            <a:off x="304800" y="1328738"/>
            <a:ext cx="8250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latin typeface="Arial Narrow" charset="0"/>
              </a:rPr>
              <a:t> </a:t>
            </a:r>
            <a:endParaRPr lang="en-US" sz="2400"/>
          </a:p>
        </p:txBody>
      </p:sp>
      <p:sp>
        <p:nvSpPr>
          <p:cNvPr id="12291" name="Rectangle 17"/>
          <p:cNvSpPr>
            <a:spLocks noChangeArrowheads="1"/>
          </p:cNvSpPr>
          <p:nvPr/>
        </p:nvSpPr>
        <p:spPr bwMode="auto">
          <a:xfrm>
            <a:off x="0" y="1074738"/>
            <a:ext cx="9144000" cy="5246687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grpSp>
        <p:nvGrpSpPr>
          <p:cNvPr id="12292" name="Group 7"/>
          <p:cNvGrpSpPr>
            <a:grpSpLocks/>
          </p:cNvGrpSpPr>
          <p:nvPr/>
        </p:nvGrpSpPr>
        <p:grpSpPr bwMode="auto">
          <a:xfrm>
            <a:off x="303213" y="1101197"/>
            <a:ext cx="5602287" cy="5208587"/>
            <a:chOff x="256" y="660"/>
            <a:chExt cx="3529" cy="3281"/>
          </a:xfrm>
        </p:grpSpPr>
        <p:grpSp>
          <p:nvGrpSpPr>
            <p:cNvPr id="12299" name="Group 8"/>
            <p:cNvGrpSpPr>
              <a:grpSpLocks/>
            </p:cNvGrpSpPr>
            <p:nvPr/>
          </p:nvGrpSpPr>
          <p:grpSpPr bwMode="auto">
            <a:xfrm>
              <a:off x="256" y="660"/>
              <a:ext cx="3529" cy="3281"/>
              <a:chOff x="256" y="660"/>
              <a:chExt cx="3529" cy="3281"/>
            </a:xfrm>
          </p:grpSpPr>
          <p:grpSp>
            <p:nvGrpSpPr>
              <p:cNvPr id="12301" name="Group 9"/>
              <p:cNvGrpSpPr>
                <a:grpSpLocks/>
              </p:cNvGrpSpPr>
              <p:nvPr/>
            </p:nvGrpSpPr>
            <p:grpSpPr bwMode="auto">
              <a:xfrm>
                <a:off x="256" y="660"/>
                <a:ext cx="3446" cy="3281"/>
                <a:chOff x="256" y="660"/>
                <a:chExt cx="3446" cy="3281"/>
              </a:xfrm>
            </p:grpSpPr>
            <p:pic>
              <p:nvPicPr>
                <p:cNvPr id="12303" name="Picture 1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6" y="660"/>
                  <a:ext cx="3446" cy="2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2304" name="Group 11"/>
                <p:cNvGrpSpPr>
                  <a:grpSpLocks/>
                </p:cNvGrpSpPr>
                <p:nvPr/>
              </p:nvGrpSpPr>
              <p:grpSpPr bwMode="auto">
                <a:xfrm>
                  <a:off x="2157" y="3211"/>
                  <a:ext cx="1499" cy="730"/>
                  <a:chOff x="2157" y="3211"/>
                  <a:chExt cx="1499" cy="730"/>
                </a:xfrm>
              </p:grpSpPr>
              <p:pic>
                <p:nvPicPr>
                  <p:cNvPr id="12306" name="Picture 12"/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clrChange>
                      <a:clrFrom>
                        <a:srgbClr val="FFFFFE"/>
                      </a:clrFrom>
                      <a:clrTo>
                        <a:srgbClr val="FFFFFE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9598" r="10345"/>
                  <a:stretch>
                    <a:fillRect/>
                  </a:stretch>
                </p:blipFill>
                <p:spPr bwMode="auto">
                  <a:xfrm>
                    <a:off x="2171" y="3542"/>
                    <a:ext cx="1475" cy="35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12307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2157" y="3211"/>
                    <a:ext cx="1499" cy="730"/>
                    <a:chOff x="2157" y="3187"/>
                    <a:chExt cx="1499" cy="730"/>
                  </a:xfrm>
                </p:grpSpPr>
                <p:sp>
                  <p:nvSpPr>
                    <p:cNvPr id="12308" name="Line 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57" y="3917"/>
                      <a:ext cx="1499" cy="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2309" name="Line 1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3" y="3187"/>
                      <a:ext cx="0" cy="730"/>
                    </a:xfrm>
                    <a:prstGeom prst="line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2305" name="AutoShape 16"/>
                <p:cNvSpPr>
                  <a:spLocks noChangeArrowheads="1"/>
                </p:cNvSpPr>
                <p:nvPr/>
              </p:nvSpPr>
              <p:spPr bwMode="auto">
                <a:xfrm flipV="1">
                  <a:off x="2470" y="3052"/>
                  <a:ext cx="907" cy="520"/>
                </a:xfrm>
                <a:prstGeom prst="triangle">
                  <a:avLst>
                    <a:gd name="adj" fmla="val 22819"/>
                  </a:avLst>
                </a:prstGeom>
                <a:solidFill>
                  <a:srgbClr val="DFDDFF">
                    <a:alpha val="65097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2302" name="Rectangle 17"/>
              <p:cNvSpPr>
                <a:spLocks noChangeArrowheads="1"/>
              </p:cNvSpPr>
              <p:nvPr/>
            </p:nvSpPr>
            <p:spPr bwMode="auto">
              <a:xfrm>
                <a:off x="2987" y="1934"/>
                <a:ext cx="798" cy="2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>
                    <a:latin typeface="Symbol" charset="0"/>
                    <a:sym typeface="Symbol" charset="0"/>
                  </a:rPr>
                  <a:t></a:t>
                </a:r>
                <a:r>
                  <a:rPr lang="en-US" sz="1200"/>
                  <a:t>E/E ~ 10</a:t>
                </a:r>
                <a:r>
                  <a:rPr lang="en-US" sz="1600" baseline="30000"/>
                  <a:t>–22</a:t>
                </a:r>
                <a:endParaRPr lang="en-US" sz="2000"/>
              </a:p>
            </p:txBody>
          </p:sp>
        </p:grpSp>
        <p:sp>
          <p:nvSpPr>
            <p:cNvPr id="12300" name="Rectangle 18"/>
            <p:cNvSpPr>
              <a:spLocks noChangeArrowheads="1"/>
            </p:cNvSpPr>
            <p:nvPr/>
          </p:nvSpPr>
          <p:spPr bwMode="auto">
            <a:xfrm>
              <a:off x="434" y="2469"/>
              <a:ext cx="1545" cy="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 sz="2000"/>
            </a:p>
            <a:p>
              <a:endParaRPr lang="en-US" sz="2000"/>
            </a:p>
            <a:p>
              <a:endParaRPr lang="en-US" sz="2000"/>
            </a:p>
          </p:txBody>
        </p:sp>
      </p:grpSp>
      <p:sp>
        <p:nvSpPr>
          <p:cNvPr id="31" name="Rectangle 21"/>
          <p:cNvSpPr>
            <a:spLocks noChangeArrowheads="1"/>
          </p:cNvSpPr>
          <p:nvPr/>
        </p:nvSpPr>
        <p:spPr bwMode="auto">
          <a:xfrm>
            <a:off x="6269038" y="1365250"/>
            <a:ext cx="265747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ct val="50000"/>
              </a:spcAft>
            </a:pPr>
            <a:r>
              <a:rPr lang="en-US" sz="1600" dirty="0"/>
              <a:t>Local Milky Way density:</a:t>
            </a:r>
            <a:endParaRPr lang="en-US" dirty="0"/>
          </a:p>
          <a:p>
            <a:pPr>
              <a:spcAft>
                <a:spcPct val="50000"/>
              </a:spcAft>
            </a:pPr>
            <a:r>
              <a:rPr lang="en-US" sz="1600" i="1" dirty="0">
                <a:solidFill>
                  <a:srgbClr val="FF1512"/>
                </a:solidFill>
                <a:latin typeface="Symbol" charset="0"/>
                <a:sym typeface="Symbol" charset="0"/>
              </a:rPr>
              <a:t></a:t>
            </a:r>
            <a:r>
              <a:rPr lang="en-US" i="1" baseline="-25000" dirty="0">
                <a:solidFill>
                  <a:srgbClr val="FF1512"/>
                </a:solidFill>
              </a:rPr>
              <a:t>halo</a:t>
            </a:r>
            <a:r>
              <a:rPr lang="en-US" sz="1600" i="1" dirty="0">
                <a:solidFill>
                  <a:srgbClr val="FF1512"/>
                </a:solidFill>
              </a:rPr>
              <a:t> ~ 450 MeV/cm</a:t>
            </a:r>
            <a:r>
              <a:rPr lang="en-US" i="1" baseline="30000" dirty="0">
                <a:solidFill>
                  <a:srgbClr val="FF1512"/>
                </a:solidFill>
              </a:rPr>
              <a:t>3</a:t>
            </a:r>
            <a:endParaRPr lang="en-US" i="1" dirty="0">
              <a:solidFill>
                <a:srgbClr val="FF1512"/>
              </a:solidFill>
            </a:endParaRPr>
          </a:p>
          <a:p>
            <a:pPr>
              <a:spcAft>
                <a:spcPct val="50000"/>
              </a:spcAft>
            </a:pPr>
            <a:endParaRPr lang="en-US" i="1" dirty="0">
              <a:solidFill>
                <a:srgbClr val="FF1512"/>
              </a:solidFill>
            </a:endParaRPr>
          </a:p>
          <a:p>
            <a:pPr>
              <a:spcAft>
                <a:spcPct val="50000"/>
              </a:spcAft>
            </a:pPr>
            <a:r>
              <a:rPr lang="en-US" sz="1600" dirty="0"/>
              <a:t>Thus for m</a:t>
            </a:r>
            <a:r>
              <a:rPr lang="en-US" baseline="-25000" dirty="0"/>
              <a:t>a </a:t>
            </a:r>
            <a:r>
              <a:rPr lang="en-US" sz="1600" dirty="0"/>
              <a:t>~ 10 </a:t>
            </a:r>
            <a:r>
              <a:rPr lang="en-US" sz="1600" dirty="0">
                <a:latin typeface="Symbol" charset="0"/>
                <a:sym typeface="Symbol" charset="0"/>
              </a:rPr>
              <a:t></a:t>
            </a:r>
            <a:r>
              <a:rPr lang="en-US" sz="1600" dirty="0" err="1"/>
              <a:t>eV</a:t>
            </a:r>
            <a:r>
              <a:rPr lang="en-US" sz="1600" dirty="0"/>
              <a:t>:</a:t>
            </a:r>
          </a:p>
          <a:p>
            <a:pPr>
              <a:spcAft>
                <a:spcPct val="50000"/>
              </a:spcAft>
            </a:pPr>
            <a:r>
              <a:rPr lang="en-US" sz="1600" i="1" dirty="0">
                <a:solidFill>
                  <a:srgbClr val="FF1512"/>
                </a:solidFill>
                <a:latin typeface="Symbol" charset="0"/>
                <a:sym typeface="Symbol" charset="0"/>
              </a:rPr>
              <a:t></a:t>
            </a:r>
            <a:r>
              <a:rPr lang="en-US" i="1" baseline="-25000" dirty="0">
                <a:solidFill>
                  <a:srgbClr val="FF1512"/>
                </a:solidFill>
              </a:rPr>
              <a:t>halo</a:t>
            </a:r>
            <a:r>
              <a:rPr lang="en-US" sz="1600" i="1" dirty="0">
                <a:solidFill>
                  <a:srgbClr val="FF1512"/>
                </a:solidFill>
              </a:rPr>
              <a:t> ~ 10</a:t>
            </a:r>
            <a:r>
              <a:rPr lang="en-US" i="1" baseline="30000" dirty="0">
                <a:solidFill>
                  <a:srgbClr val="FF1512"/>
                </a:solidFill>
              </a:rPr>
              <a:t>14</a:t>
            </a:r>
            <a:r>
              <a:rPr lang="en-US" sz="1600" i="1" dirty="0">
                <a:solidFill>
                  <a:srgbClr val="FF1512"/>
                </a:solidFill>
              </a:rPr>
              <a:t> cm</a:t>
            </a:r>
            <a:r>
              <a:rPr lang="en-US" i="1" baseline="30000" dirty="0">
                <a:solidFill>
                  <a:srgbClr val="FF1512"/>
                </a:solidFill>
              </a:rPr>
              <a:t>–3</a:t>
            </a: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6269038" y="4237038"/>
            <a:ext cx="233997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ct val="50000"/>
              </a:spcAft>
            </a:pPr>
            <a:r>
              <a:rPr lang="en-US" sz="1600">
                <a:latin typeface="Symbol" charset="0"/>
                <a:sym typeface="Symbol" charset="0"/>
              </a:rPr>
              <a:t></a:t>
            </a:r>
            <a:r>
              <a:rPr lang="en-US" baseline="-25000"/>
              <a:t>virial</a:t>
            </a:r>
            <a:r>
              <a:rPr lang="en-US" sz="1600"/>
              <a:t>         ~   10</a:t>
            </a:r>
            <a:r>
              <a:rPr lang="en-US" baseline="30000"/>
              <a:t>–3</a:t>
            </a:r>
            <a:r>
              <a:rPr lang="en-US" sz="1600"/>
              <a:t> :  </a:t>
            </a:r>
          </a:p>
          <a:p>
            <a:pPr>
              <a:spcAft>
                <a:spcPct val="50000"/>
              </a:spcAft>
            </a:pPr>
            <a:r>
              <a:rPr lang="en-US" sz="1600" i="1">
                <a:solidFill>
                  <a:srgbClr val="FF1512"/>
                </a:solidFill>
                <a:latin typeface="Symbol" charset="0"/>
                <a:sym typeface="Symbol" charset="0"/>
              </a:rPr>
              <a:t></a:t>
            </a:r>
            <a:r>
              <a:rPr lang="en-US" i="1" baseline="-25000">
                <a:solidFill>
                  <a:srgbClr val="FF1512"/>
                </a:solidFill>
              </a:rPr>
              <a:t>De Broglie</a:t>
            </a:r>
            <a:r>
              <a:rPr lang="en-US" sz="1600" i="1">
                <a:solidFill>
                  <a:srgbClr val="FF1512"/>
                </a:solidFill>
              </a:rPr>
              <a:t>  ~  100 m</a:t>
            </a:r>
            <a:endParaRPr lang="en-US" sz="1600"/>
          </a:p>
          <a:p>
            <a:pPr>
              <a:spcAft>
                <a:spcPct val="50000"/>
              </a:spcAft>
            </a:pPr>
            <a:endParaRPr lang="en-US" sz="1600"/>
          </a:p>
          <a:p>
            <a:pPr>
              <a:spcAft>
                <a:spcPct val="50000"/>
              </a:spcAft>
            </a:pPr>
            <a:r>
              <a:rPr lang="en-US" sz="1600">
                <a:latin typeface="Symbol" charset="0"/>
                <a:sym typeface="Symbol" charset="0"/>
              </a:rPr>
              <a:t></a:t>
            </a:r>
            <a:r>
              <a:rPr lang="en-US" baseline="-25000"/>
              <a:t>flow</a:t>
            </a:r>
            <a:r>
              <a:rPr lang="en-US" sz="1600"/>
              <a:t>       ~   10</a:t>
            </a:r>
            <a:r>
              <a:rPr lang="en-US" baseline="30000"/>
              <a:t>–11</a:t>
            </a:r>
            <a:r>
              <a:rPr lang="en-US" sz="1600"/>
              <a:t> :</a:t>
            </a:r>
          </a:p>
          <a:p>
            <a:pPr>
              <a:spcAft>
                <a:spcPct val="50000"/>
              </a:spcAft>
            </a:pPr>
            <a:r>
              <a:rPr lang="en-US" sz="1600" i="1">
                <a:solidFill>
                  <a:srgbClr val="FF1512"/>
                </a:solidFill>
                <a:latin typeface="Symbol" charset="0"/>
                <a:sym typeface="Symbol" charset="0"/>
              </a:rPr>
              <a:t></a:t>
            </a:r>
            <a:r>
              <a:rPr lang="en-US" i="1" baseline="-25000">
                <a:solidFill>
                  <a:srgbClr val="FF1512"/>
                </a:solidFill>
              </a:rPr>
              <a:t>Coherence</a:t>
            </a:r>
            <a:r>
              <a:rPr lang="en-US" sz="1600" i="1">
                <a:solidFill>
                  <a:srgbClr val="FF1512"/>
                </a:solidFill>
              </a:rPr>
              <a:t>  ~  1000 km</a:t>
            </a:r>
          </a:p>
        </p:txBody>
      </p:sp>
      <p:sp>
        <p:nvSpPr>
          <p:cNvPr id="12295" name="TextBox 18"/>
          <p:cNvSpPr txBox="1">
            <a:spLocks noChangeArrowheads="1"/>
          </p:cNvSpPr>
          <p:nvPr/>
        </p:nvSpPr>
        <p:spPr bwMode="auto">
          <a:xfrm>
            <a:off x="280988" y="4279900"/>
            <a:ext cx="273843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endParaRPr lang="en-US" u="sng" dirty="0"/>
          </a:p>
          <a:p>
            <a:pPr eaLnBrk="1" hangingPunct="1"/>
            <a:r>
              <a:rPr lang="ja-JP" altLang="en-US" u="sng" dirty="0"/>
              <a:t>“</a:t>
            </a:r>
            <a:r>
              <a:rPr lang="en-US" altLang="ja-JP" u="sng" dirty="0"/>
              <a:t>Medium Resolution</a:t>
            </a:r>
            <a:r>
              <a:rPr lang="ja-JP" altLang="en-US" u="sng" dirty="0"/>
              <a:t>”</a:t>
            </a:r>
            <a:r>
              <a:rPr lang="en-US" altLang="ja-JP" u="sng" dirty="0"/>
              <a:t> channel</a:t>
            </a:r>
          </a:p>
          <a:p>
            <a:pPr eaLnBrk="1" hangingPunct="1"/>
            <a:endParaRPr lang="en-US" u="sng" dirty="0"/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2974975" y="4622800"/>
            <a:ext cx="793750" cy="39688"/>
          </a:xfrm>
          <a:prstGeom prst="straightConnector1">
            <a:avLst/>
          </a:prstGeom>
          <a:ln w="19050">
            <a:solidFill>
              <a:srgbClr val="00B050"/>
            </a:solidFill>
            <a:prstDash val="dash"/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97" name="Straight Arrow Connector 23"/>
          <p:cNvCxnSpPr>
            <a:cxnSpLocks noChangeShapeType="1"/>
          </p:cNvCxnSpPr>
          <p:nvPr/>
        </p:nvCxnSpPr>
        <p:spPr bwMode="auto">
          <a:xfrm rot="10800000" flipV="1">
            <a:off x="5326063" y="3838575"/>
            <a:ext cx="944562" cy="512763"/>
          </a:xfrm>
          <a:prstGeom prst="straightConnector1">
            <a:avLst/>
          </a:prstGeom>
          <a:noFill/>
          <a:ln w="19050">
            <a:solidFill>
              <a:srgbClr val="00B050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8" name="TextBox 26"/>
          <p:cNvSpPr txBox="1">
            <a:spLocks noChangeArrowheads="1"/>
          </p:cNvSpPr>
          <p:nvPr/>
        </p:nvSpPr>
        <p:spPr bwMode="auto">
          <a:xfrm>
            <a:off x="5908675" y="3346450"/>
            <a:ext cx="27574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endParaRPr lang="en-US" u="sng"/>
          </a:p>
          <a:p>
            <a:pPr eaLnBrk="1" hangingPunct="1"/>
            <a:r>
              <a:rPr lang="en-US"/>
              <a:t>      </a:t>
            </a:r>
            <a:r>
              <a:rPr lang="ja-JP" altLang="en-US" u="sng"/>
              <a:t>“</a:t>
            </a:r>
            <a:r>
              <a:rPr lang="en-US" altLang="ja-JP" u="sng"/>
              <a:t>High Resolution</a:t>
            </a:r>
            <a:r>
              <a:rPr lang="ja-JP" altLang="en-US" u="sng"/>
              <a:t>”</a:t>
            </a:r>
            <a:r>
              <a:rPr lang="en-US" altLang="ja-JP" u="sng"/>
              <a:t> channel</a:t>
            </a:r>
          </a:p>
          <a:p>
            <a:pPr eaLnBrk="1" hangingPunct="1"/>
            <a:endParaRPr lang="en-US"/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200508" y="0"/>
            <a:ext cx="8943492" cy="550333"/>
          </a:xfrm>
          <a:prstGeom prst="rect">
            <a:avLst/>
          </a:prstGeom>
          <a:effectLst/>
        </p:spPr>
        <p:txBody>
          <a:bodyPr vert="horz" lIns="9144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2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defTabSz="912813"/>
            <a:r>
              <a:rPr lang="en-US" altLang="en-US" sz="2800" dirty="0" smtClean="0"/>
              <a:t>The ADMX experimental layout</a:t>
            </a:r>
          </a:p>
        </p:txBody>
      </p:sp>
    </p:spTree>
    <p:extLst>
      <p:ext uri="{BB962C8B-B14F-4D97-AF65-F5344CB8AC3E}">
        <p14:creationId xmlns:p14="http://schemas.microsoft.com/office/powerpoint/2010/main" val="646443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888"/>
            <a:ext cx="9144000" cy="869628"/>
          </a:xfrm>
        </p:spPr>
        <p:txBody>
          <a:bodyPr/>
          <a:lstStyle/>
          <a:p>
            <a:r>
              <a:rPr lang="en-US" sz="2800" dirty="0" smtClean="0">
                <a:latin typeface="Arial"/>
                <a:cs typeface="Arial"/>
              </a:rPr>
              <a:t>Power transfer increased by time coherence between cavity E field and </a:t>
            </a:r>
            <a:r>
              <a:rPr lang="en-US" sz="2800" dirty="0" err="1" smtClean="0">
                <a:latin typeface="Arial"/>
                <a:cs typeface="Arial"/>
              </a:rPr>
              <a:t>axion</a:t>
            </a:r>
            <a:r>
              <a:rPr lang="en-US" sz="2800" dirty="0" smtClean="0">
                <a:latin typeface="Arial"/>
                <a:cs typeface="Arial"/>
              </a:rPr>
              <a:t> field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6" name="weakly_coupled_pendula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2971" y="928056"/>
            <a:ext cx="7878561" cy="4480324"/>
          </a:xfrm>
        </p:spPr>
      </p:pic>
      <p:sp>
        <p:nvSpPr>
          <p:cNvPr id="7" name="TextBox 6"/>
          <p:cNvSpPr txBox="1"/>
          <p:nvPr/>
        </p:nvSpPr>
        <p:spPr>
          <a:xfrm>
            <a:off x="674776" y="5488804"/>
            <a:ext cx="76216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Weak coupling -- takes many swings to fully transfer the wave amplitude.</a:t>
            </a:r>
          </a:p>
          <a:p>
            <a:r>
              <a:rPr lang="en-US" sz="1800" dirty="0" smtClean="0">
                <a:latin typeface="Arial"/>
                <a:cs typeface="Arial"/>
              </a:rPr>
              <a:t>Number of swings = cavity Quality factor.  </a:t>
            </a:r>
          </a:p>
          <a:p>
            <a:r>
              <a:rPr lang="en-US" sz="1800" dirty="0" smtClean="0">
                <a:latin typeface="Arial"/>
                <a:cs typeface="Arial"/>
              </a:rPr>
              <a:t>Narrowband cavity response 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 iterative scan through frequency space.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299" y="6498911"/>
            <a:ext cx="2689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*Slide from Aaron Chou (FNAL)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40136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990600" y="2057400"/>
            <a:ext cx="1905000" cy="3763963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n 4"/>
          <p:cNvSpPr/>
          <p:nvPr/>
        </p:nvSpPr>
        <p:spPr>
          <a:xfrm>
            <a:off x="2362200" y="2667000"/>
            <a:ext cx="304800" cy="2819400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>
            <a:endCxn id="4" idx="0"/>
          </p:cNvCxnSpPr>
          <p:nvPr/>
        </p:nvCxnSpPr>
        <p:spPr>
          <a:xfrm rot="10800000">
            <a:off x="1943100" y="2533650"/>
            <a:ext cx="419100" cy="1333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>
            <a:off x="1943100" y="5334000"/>
            <a:ext cx="419100" cy="13335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2842419" y="3939381"/>
            <a:ext cx="376396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725196" y="5820568"/>
            <a:ext cx="380204" cy="15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Freeform 20"/>
          <p:cNvSpPr/>
          <p:nvPr/>
        </p:nvSpPr>
        <p:spPr>
          <a:xfrm>
            <a:off x="4762648" y="3025950"/>
            <a:ext cx="3288494" cy="2126291"/>
          </a:xfrm>
          <a:custGeom>
            <a:avLst/>
            <a:gdLst>
              <a:gd name="connsiteX0" fmla="*/ 0 w 3288494"/>
              <a:gd name="connsiteY0" fmla="*/ 1986429 h 2126291"/>
              <a:gd name="connsiteX1" fmla="*/ 1133963 w 3288494"/>
              <a:gd name="connsiteY1" fmla="*/ 1680243 h 2126291"/>
              <a:gd name="connsiteX2" fmla="*/ 1814342 w 3288494"/>
              <a:gd name="connsiteY2" fmla="*/ 1890 h 2126291"/>
              <a:gd name="connsiteX3" fmla="*/ 2347305 w 3288494"/>
              <a:gd name="connsiteY3" fmla="*/ 1668902 h 2126291"/>
              <a:gd name="connsiteX4" fmla="*/ 3288494 w 3288494"/>
              <a:gd name="connsiteY4" fmla="*/ 2009109 h 212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8494" h="2126291">
                <a:moveTo>
                  <a:pt x="0" y="1986429"/>
                </a:moveTo>
                <a:cubicBezTo>
                  <a:pt x="415786" y="1998714"/>
                  <a:pt x="831573" y="2011000"/>
                  <a:pt x="1133963" y="1680243"/>
                </a:cubicBezTo>
                <a:cubicBezTo>
                  <a:pt x="1436353" y="1349487"/>
                  <a:pt x="1612118" y="3780"/>
                  <a:pt x="1814342" y="1890"/>
                </a:cubicBezTo>
                <a:cubicBezTo>
                  <a:pt x="2016566" y="0"/>
                  <a:pt x="2101613" y="1334366"/>
                  <a:pt x="2347305" y="1668902"/>
                </a:cubicBezTo>
                <a:cubicBezTo>
                  <a:pt x="2592997" y="2003439"/>
                  <a:pt x="3239356" y="2126291"/>
                  <a:pt x="3288494" y="200910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3356059" y="3559380"/>
            <a:ext cx="212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Transmittance between Antennas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302500" y="59563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Frequency</a:t>
            </a:r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 rot="5400000">
            <a:off x="887325" y="2465475"/>
            <a:ext cx="1120950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1573919" y="2465475"/>
            <a:ext cx="1120950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90600" y="1371600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Antennas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895600" y="2743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Tuning Rod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6200" y="4038600"/>
            <a:ext cx="85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Cavity</a:t>
            </a:r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 rot="5400000">
            <a:off x="1334691" y="1790303"/>
            <a:ext cx="381000" cy="153194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601788" y="1676400"/>
            <a:ext cx="531812" cy="381000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801688" y="4088368"/>
            <a:ext cx="722312" cy="178832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2534444" y="3112532"/>
            <a:ext cx="894556" cy="178832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5181600" y="5820568"/>
            <a:ext cx="3048000" cy="15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 flipV="1">
            <a:off x="4991100" y="5782468"/>
            <a:ext cx="22860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 flipH="1" flipV="1">
            <a:off x="5067300" y="5791200"/>
            <a:ext cx="22860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 flipH="1" flipV="1">
            <a:off x="6434534" y="5824934"/>
            <a:ext cx="2373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6141869" y="5934868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1.5 GHz</a:t>
            </a:r>
            <a:endParaRPr lang="en-US" sz="1400" dirty="0"/>
          </a:p>
        </p:txBody>
      </p:sp>
      <p:sp>
        <p:nvSpPr>
          <p:cNvPr id="32" name="Slide Number Placeholder 3"/>
          <p:cNvSpPr txBox="1">
            <a:spLocks/>
          </p:cNvSpPr>
          <p:nvPr/>
        </p:nvSpPr>
        <p:spPr>
          <a:xfrm>
            <a:off x="3293533" y="6565902"/>
            <a:ext cx="3145367" cy="342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2pPr>
            <a:lvl3pPr marL="1143000" indent="-228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3pPr>
            <a:lvl4pPr marL="1600200" indent="-228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4pPr>
            <a:lvl5pPr marL="2057400" indent="-228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9pPr>
          </a:lstStyle>
          <a:p>
            <a:r>
              <a:rPr lang="en-US" sz="900" dirty="0" smtClean="0">
                <a:latin typeface="Arial" charset="0"/>
              </a:rPr>
              <a:t>* LLNL sponsored HMC Clinic Final Presentation – 2010</a:t>
            </a:r>
            <a:endParaRPr lang="en-US" sz="900" dirty="0">
              <a:latin typeface="Arial" charset="0"/>
            </a:endParaRPr>
          </a:p>
        </p:txBody>
      </p:sp>
      <p:sp>
        <p:nvSpPr>
          <p:cNvPr id="33" name="Rectangle 2"/>
          <p:cNvSpPr txBox="1">
            <a:spLocks noChangeArrowheads="1"/>
          </p:cNvSpPr>
          <p:nvPr/>
        </p:nvSpPr>
        <p:spPr>
          <a:xfrm>
            <a:off x="0" y="0"/>
            <a:ext cx="9144000" cy="550333"/>
          </a:xfrm>
          <a:prstGeom prst="rect">
            <a:avLst/>
          </a:prstGeom>
          <a:effectLst/>
        </p:spPr>
        <p:txBody>
          <a:bodyPr vert="horz" lIns="9144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2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defTabSz="912813"/>
            <a:r>
              <a:rPr lang="en-US" altLang="en-US" sz="2800" dirty="0" smtClean="0"/>
              <a:t>Microwave Cavity needs tunable resonance</a:t>
            </a:r>
          </a:p>
        </p:txBody>
      </p:sp>
    </p:spTree>
    <p:extLst>
      <p:ext uri="{BB962C8B-B14F-4D97-AF65-F5344CB8AC3E}">
        <p14:creationId xmlns:p14="http://schemas.microsoft.com/office/powerpoint/2010/main" val="2236597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990600" y="2057400"/>
            <a:ext cx="1905000" cy="3763963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n 4"/>
          <p:cNvSpPr/>
          <p:nvPr/>
        </p:nvSpPr>
        <p:spPr>
          <a:xfrm>
            <a:off x="1828800" y="2819400"/>
            <a:ext cx="304800" cy="2819400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5" idx="1"/>
            <a:endCxn id="4" idx="0"/>
          </p:cNvCxnSpPr>
          <p:nvPr/>
        </p:nvCxnSpPr>
        <p:spPr>
          <a:xfrm rot="16200000" flipV="1">
            <a:off x="1819275" y="2657475"/>
            <a:ext cx="285750" cy="381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2842419" y="3939381"/>
            <a:ext cx="376396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4762648" y="3025950"/>
            <a:ext cx="3288494" cy="2126291"/>
          </a:xfrm>
          <a:custGeom>
            <a:avLst/>
            <a:gdLst>
              <a:gd name="connsiteX0" fmla="*/ 0 w 3288494"/>
              <a:gd name="connsiteY0" fmla="*/ 1986429 h 2126291"/>
              <a:gd name="connsiteX1" fmla="*/ 1133963 w 3288494"/>
              <a:gd name="connsiteY1" fmla="*/ 1680243 h 2126291"/>
              <a:gd name="connsiteX2" fmla="*/ 1814342 w 3288494"/>
              <a:gd name="connsiteY2" fmla="*/ 1890 h 2126291"/>
              <a:gd name="connsiteX3" fmla="*/ 2347305 w 3288494"/>
              <a:gd name="connsiteY3" fmla="*/ 1668902 h 2126291"/>
              <a:gd name="connsiteX4" fmla="*/ 3288494 w 3288494"/>
              <a:gd name="connsiteY4" fmla="*/ 2009109 h 212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8494" h="2126291">
                <a:moveTo>
                  <a:pt x="0" y="1986429"/>
                </a:moveTo>
                <a:cubicBezTo>
                  <a:pt x="415786" y="1998714"/>
                  <a:pt x="831573" y="2011000"/>
                  <a:pt x="1133963" y="1680243"/>
                </a:cubicBezTo>
                <a:cubicBezTo>
                  <a:pt x="1436353" y="1349487"/>
                  <a:pt x="1612118" y="3780"/>
                  <a:pt x="1814342" y="1890"/>
                </a:cubicBezTo>
                <a:cubicBezTo>
                  <a:pt x="2016566" y="0"/>
                  <a:pt x="2101613" y="1334366"/>
                  <a:pt x="2347305" y="1668902"/>
                </a:cubicBezTo>
                <a:cubicBezTo>
                  <a:pt x="2592997" y="2003439"/>
                  <a:pt x="3239356" y="2126291"/>
                  <a:pt x="3288494" y="2009109"/>
                </a:cubicBezTo>
              </a:path>
            </a:pathLst>
          </a:cu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47000" y="5867400"/>
            <a:ext cx="1752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Frequency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887325" y="2465475"/>
            <a:ext cx="1120950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1573919" y="2465475"/>
            <a:ext cx="1120950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95600" y="2743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Tuning Rod</a:t>
            </a:r>
            <a:endParaRPr lang="en-US" dirty="0"/>
          </a:p>
        </p:txBody>
      </p:sp>
      <p:sp>
        <p:nvSpPr>
          <p:cNvPr id="16" name="Freeform 15"/>
          <p:cNvSpPr/>
          <p:nvPr/>
        </p:nvSpPr>
        <p:spPr>
          <a:xfrm>
            <a:off x="5398306" y="3026744"/>
            <a:ext cx="3288494" cy="2126291"/>
          </a:xfrm>
          <a:custGeom>
            <a:avLst/>
            <a:gdLst>
              <a:gd name="connsiteX0" fmla="*/ 0 w 3288494"/>
              <a:gd name="connsiteY0" fmla="*/ 1986429 h 2126291"/>
              <a:gd name="connsiteX1" fmla="*/ 1133963 w 3288494"/>
              <a:gd name="connsiteY1" fmla="*/ 1680243 h 2126291"/>
              <a:gd name="connsiteX2" fmla="*/ 1814342 w 3288494"/>
              <a:gd name="connsiteY2" fmla="*/ 1890 h 2126291"/>
              <a:gd name="connsiteX3" fmla="*/ 2347305 w 3288494"/>
              <a:gd name="connsiteY3" fmla="*/ 1668902 h 2126291"/>
              <a:gd name="connsiteX4" fmla="*/ 3288494 w 3288494"/>
              <a:gd name="connsiteY4" fmla="*/ 2009109 h 212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8494" h="2126291">
                <a:moveTo>
                  <a:pt x="0" y="1986429"/>
                </a:moveTo>
                <a:cubicBezTo>
                  <a:pt x="415786" y="1998714"/>
                  <a:pt x="831573" y="2011000"/>
                  <a:pt x="1133963" y="1680243"/>
                </a:cubicBezTo>
                <a:cubicBezTo>
                  <a:pt x="1436353" y="1349487"/>
                  <a:pt x="1612118" y="3780"/>
                  <a:pt x="1814342" y="1890"/>
                </a:cubicBezTo>
                <a:cubicBezTo>
                  <a:pt x="2016566" y="0"/>
                  <a:pt x="2101613" y="1334366"/>
                  <a:pt x="2347305" y="1668902"/>
                </a:cubicBezTo>
                <a:cubicBezTo>
                  <a:pt x="2592997" y="2003439"/>
                  <a:pt x="3239356" y="2126291"/>
                  <a:pt x="3288494" y="2009109"/>
                </a:cubicBezTo>
              </a:path>
            </a:pathLst>
          </a:cu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400800" y="3886200"/>
            <a:ext cx="7620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Curved Connector 21"/>
          <p:cNvCxnSpPr/>
          <p:nvPr/>
        </p:nvCxnSpPr>
        <p:spPr>
          <a:xfrm rot="10800000" flipV="1">
            <a:off x="2135188" y="4191000"/>
            <a:ext cx="455612" cy="381000"/>
          </a:xfrm>
          <a:prstGeom prst="curvedConnector3">
            <a:avLst>
              <a:gd name="adj1" fmla="val -2267"/>
            </a:avLst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Can 24"/>
          <p:cNvSpPr/>
          <p:nvPr/>
        </p:nvSpPr>
        <p:spPr>
          <a:xfrm>
            <a:off x="2362200" y="2667000"/>
            <a:ext cx="304800" cy="2819400"/>
          </a:xfrm>
          <a:prstGeom prst="can">
            <a:avLst/>
          </a:prstGeom>
          <a:solidFill>
            <a:schemeClr val="accent1">
              <a:alpha val="0"/>
            </a:schemeClr>
          </a:solidFill>
          <a:ln w="25400" cap="flat" cmpd="sng" algn="ctr">
            <a:solidFill>
              <a:schemeClr val="accent6">
                <a:shade val="95000"/>
                <a:satMod val="10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3356059" y="3559380"/>
            <a:ext cx="2126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Transmittance between Antennas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725196" y="5820568"/>
            <a:ext cx="380204" cy="15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181600" y="5820568"/>
            <a:ext cx="3048000" cy="15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 flipH="1" flipV="1">
            <a:off x="4991100" y="5782468"/>
            <a:ext cx="22860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5067300" y="5791200"/>
            <a:ext cx="228600" cy="76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6434534" y="5824934"/>
            <a:ext cx="2373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41869" y="5934868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1.5 GHz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6858000" y="5943600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1.6 GHz</a:t>
            </a:r>
            <a:endParaRPr lang="en-US" sz="1400" dirty="0"/>
          </a:p>
        </p:txBody>
      </p:sp>
      <p:cxnSp>
        <p:nvCxnSpPr>
          <p:cNvPr id="31" name="Straight Connector 30"/>
          <p:cNvCxnSpPr/>
          <p:nvPr/>
        </p:nvCxnSpPr>
        <p:spPr>
          <a:xfrm rot="5400000" flipH="1" flipV="1">
            <a:off x="7120334" y="5833666"/>
            <a:ext cx="2373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Slide Number Placeholder 3"/>
          <p:cNvSpPr txBox="1">
            <a:spLocks/>
          </p:cNvSpPr>
          <p:nvPr/>
        </p:nvSpPr>
        <p:spPr>
          <a:xfrm>
            <a:off x="3293533" y="6565902"/>
            <a:ext cx="3145367" cy="342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2pPr>
            <a:lvl3pPr marL="1143000" indent="-228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3pPr>
            <a:lvl4pPr marL="1600200" indent="-228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4pPr>
            <a:lvl5pPr marL="2057400" indent="-228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ＭＳ Ｐゴシック" charset="0"/>
                <a:cs typeface="+mn-cs"/>
              </a:defRPr>
            </a:lvl9pPr>
          </a:lstStyle>
          <a:p>
            <a:r>
              <a:rPr lang="en-US" sz="900" dirty="0" smtClean="0">
                <a:latin typeface="Arial" charset="0"/>
              </a:rPr>
              <a:t>* LLNL sponsored HMC Clinic Final Presentation – 2010</a:t>
            </a:r>
            <a:endParaRPr lang="en-US" sz="900" dirty="0">
              <a:latin typeface="Arial" charset="0"/>
            </a:endParaRPr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0" y="0"/>
            <a:ext cx="8943492" cy="550333"/>
          </a:xfrm>
          <a:prstGeom prst="rect">
            <a:avLst/>
          </a:prstGeom>
          <a:effectLst/>
        </p:spPr>
        <p:txBody>
          <a:bodyPr vert="horz" lIns="9144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2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defTabSz="912813"/>
            <a:r>
              <a:rPr lang="en-US" altLang="en-US" sz="2800" dirty="0" smtClean="0"/>
              <a:t>Microwave Cavity needs tunable resonance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90600" y="1371600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Antennas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895600" y="2743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Tuning Rod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6200" y="4038600"/>
            <a:ext cx="85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Cavity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1448594" y="1676400"/>
            <a:ext cx="153194" cy="381000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601788" y="1676400"/>
            <a:ext cx="531812" cy="381000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801688" y="4088368"/>
            <a:ext cx="722312" cy="178832"/>
          </a:xfrm>
          <a:prstGeom prst="line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180961" y="3112532"/>
            <a:ext cx="1248039" cy="261149"/>
          </a:xfrm>
          <a:prstGeom prst="line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700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532229" cy="479839"/>
          </a:xfrm>
        </p:spPr>
        <p:txBody>
          <a:bodyPr/>
          <a:lstStyle/>
          <a:p>
            <a:r>
              <a:rPr lang="en-US" sz="2800" dirty="0">
                <a:latin typeface="Arial"/>
                <a:ea typeface="ＭＳ Ｐゴシック" charset="0"/>
                <a:cs typeface="Arial"/>
              </a:rPr>
              <a:t>Typical </a:t>
            </a:r>
            <a:r>
              <a:rPr lang="en-US" sz="2800" dirty="0" smtClean="0">
                <a:latin typeface="Arial"/>
                <a:ea typeface="ＭＳ Ｐゴシック" charset="0"/>
                <a:cs typeface="Arial"/>
              </a:rPr>
              <a:t>ADMX Run 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Cadence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76974" y="586399"/>
            <a:ext cx="90512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Start by injecting a broad, swept RF signal to record cavity response. Record state data (temperatures, hall sensors, pressures,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 for ~ 100 sec to 10s of minutes (final integration time dependent experimental parameters).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Every few days adjust the critical coupling of the antennas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Scan rate 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trade off in                                                                                     sensitivity vs frequency (mass) coverage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scan rate uses a threshold sensitivity.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Any candidate above threshold is                                                                      flagged for further study.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993" y="2724242"/>
            <a:ext cx="4487007" cy="328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54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7348" y="1001713"/>
            <a:ext cx="6089650" cy="5856287"/>
          </a:xfrm>
          <a:prstGeom prst="rect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6" name="Text Box 3"/>
          <p:cNvSpPr txBox="1">
            <a:spLocks noChangeArrowheads="1"/>
          </p:cNvSpPr>
          <p:nvPr/>
        </p:nvSpPr>
        <p:spPr bwMode="auto">
          <a:xfrm>
            <a:off x="0" y="150622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36550" indent="-336550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MS Gothic" charset="0"/>
              </a:defRPr>
            </a:lvl1pPr>
            <a:lvl2pPr marL="37931725" indent="-37474525"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2pPr>
            <a:lvl3pPr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3pPr>
            <a:lvl4pPr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4pPr>
            <a:lvl5pPr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  <a:defRPr sz="2400">
                <a:solidFill>
                  <a:schemeClr val="bg1"/>
                </a:solidFill>
                <a:latin typeface="Arial" charset="0"/>
                <a:ea typeface="MS Gothic" charset="0"/>
                <a:cs typeface="MS Gothic" charset="0"/>
              </a:defRPr>
            </a:lvl9pPr>
          </a:lstStyle>
          <a:p>
            <a:pPr eaLnBrk="1" hangingPunct="1">
              <a:spcBef>
                <a:spcPts val="800"/>
              </a:spcBef>
              <a:buFont typeface="Times New Roman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Injected Power</a:t>
            </a:r>
          </a:p>
          <a:p>
            <a:pPr eaLnBrk="1" hangingPunct="1">
              <a:spcBef>
                <a:spcPts val="800"/>
              </a:spcBef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ts val="800"/>
              </a:spcBef>
              <a:buFont typeface="Times New Roman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Noise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floor</a:t>
            </a:r>
          </a:p>
          <a:p>
            <a:pPr eaLnBrk="1" hangingPunct="1">
              <a:spcBef>
                <a:spcPts val="800"/>
              </a:spcBef>
              <a:buFont typeface="Times New Roman" charset="0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ts val="800"/>
              </a:spcBef>
              <a:buFont typeface="Times New Roman" charset="0"/>
              <a:buChar char="•"/>
            </a:pPr>
            <a:r>
              <a:rPr lang="en-US" dirty="0" err="1" smtClean="0">
                <a:solidFill>
                  <a:srgbClr val="000000"/>
                </a:solidFill>
                <a:latin typeface="Arial"/>
                <a:cs typeface="Arial"/>
              </a:rPr>
              <a:t>Bandpass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filter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spcBef>
                <a:spcPts val="800"/>
              </a:spcBef>
              <a:buClrTx/>
              <a:buSzTx/>
              <a:buFontTx/>
              <a:buNone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4277" name="Line 4"/>
          <p:cNvSpPr>
            <a:spLocks noChangeShapeType="1"/>
          </p:cNvSpPr>
          <p:nvPr/>
        </p:nvSpPr>
        <p:spPr bwMode="auto">
          <a:xfrm>
            <a:off x="1950037" y="2757952"/>
            <a:ext cx="3282364" cy="41196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8" name="Line 5"/>
          <p:cNvSpPr>
            <a:spLocks noChangeShapeType="1"/>
          </p:cNvSpPr>
          <p:nvPr/>
        </p:nvSpPr>
        <p:spPr bwMode="auto">
          <a:xfrm>
            <a:off x="2527350" y="1795877"/>
            <a:ext cx="3822650" cy="754284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2578666" y="3707200"/>
            <a:ext cx="2572454" cy="48888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479839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2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 smtClean="0">
                <a:ea typeface="ＭＳ Ｐゴシック" charset="0"/>
              </a:rPr>
              <a:t>Example of single injected signal (with SQUID amp)</a:t>
            </a:r>
            <a:endParaRPr lang="en-US" sz="28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439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048" y="647384"/>
            <a:ext cx="8742885" cy="612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479839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2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 smtClean="0">
                <a:ea typeface="ＭＳ Ｐゴシック" charset="0"/>
              </a:rPr>
              <a:t>Sample data and candidates</a:t>
            </a:r>
            <a:endParaRPr lang="en-US" sz="28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7723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6159500" y="135890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800"/>
          </a:p>
        </p:txBody>
      </p:sp>
      <p:grpSp>
        <p:nvGrpSpPr>
          <p:cNvPr id="14339" name="Group 4"/>
          <p:cNvGrpSpPr>
            <a:grpSpLocks/>
          </p:cNvGrpSpPr>
          <p:nvPr/>
        </p:nvGrpSpPr>
        <p:grpSpPr bwMode="auto">
          <a:xfrm>
            <a:off x="276225" y="1133475"/>
            <a:ext cx="4560888" cy="4048125"/>
            <a:chOff x="174" y="714"/>
            <a:chExt cx="2873" cy="2550"/>
          </a:xfrm>
        </p:grpSpPr>
        <p:sp>
          <p:nvSpPr>
            <p:cNvPr id="14356" name="Text Box 5"/>
            <p:cNvSpPr txBox="1">
              <a:spLocks noChangeArrowheads="1"/>
            </p:cNvSpPr>
            <p:nvPr/>
          </p:nvSpPr>
          <p:spPr bwMode="auto">
            <a:xfrm>
              <a:off x="174" y="1607"/>
              <a:ext cx="109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/>
                <a:t>* </a:t>
              </a:r>
              <a:r>
                <a:rPr lang="en-US" sz="2000" i="1"/>
                <a:t>Dicke, 1946</a:t>
              </a:r>
              <a:endParaRPr lang="en-US" sz="2000"/>
            </a:p>
          </p:txBody>
        </p:sp>
        <p:grpSp>
          <p:nvGrpSpPr>
            <p:cNvPr id="14357" name="Group 6"/>
            <p:cNvGrpSpPr>
              <a:grpSpLocks/>
            </p:cNvGrpSpPr>
            <p:nvPr/>
          </p:nvGrpSpPr>
          <p:grpSpPr bwMode="auto">
            <a:xfrm>
              <a:off x="407" y="714"/>
              <a:ext cx="2640" cy="2550"/>
              <a:chOff x="407" y="714"/>
              <a:chExt cx="2640" cy="2550"/>
            </a:xfrm>
          </p:grpSpPr>
          <p:pic>
            <p:nvPicPr>
              <p:cNvPr id="14358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41" y="1685"/>
                <a:ext cx="1706" cy="157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59" name="Picture 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" y="714"/>
                <a:ext cx="2558" cy="85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683000" y="1206500"/>
            <a:ext cx="5238750" cy="1187450"/>
            <a:chOff x="2320" y="760"/>
            <a:chExt cx="3300" cy="748"/>
          </a:xfrm>
        </p:grpSpPr>
        <p:sp>
          <p:nvSpPr>
            <p:cNvPr id="14353" name="AutoShape 10"/>
            <p:cNvSpPr>
              <a:spLocks noChangeArrowheads="1"/>
            </p:cNvSpPr>
            <p:nvPr/>
          </p:nvSpPr>
          <p:spPr bwMode="auto">
            <a:xfrm>
              <a:off x="2872" y="880"/>
              <a:ext cx="791" cy="274"/>
            </a:xfrm>
            <a:prstGeom prst="rightArrow">
              <a:avLst>
                <a:gd name="adj1" fmla="val 50000"/>
                <a:gd name="adj2" fmla="val 72172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4" name="Oval 11"/>
            <p:cNvSpPr>
              <a:spLocks noChangeArrowheads="1"/>
            </p:cNvSpPr>
            <p:nvPr/>
          </p:nvSpPr>
          <p:spPr bwMode="auto">
            <a:xfrm>
              <a:off x="2320" y="808"/>
              <a:ext cx="424" cy="384"/>
            </a:xfrm>
            <a:prstGeom prst="ellips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5" name="Text Box 12"/>
            <p:cNvSpPr txBox="1">
              <a:spLocks noChangeArrowheads="1"/>
            </p:cNvSpPr>
            <p:nvPr/>
          </p:nvSpPr>
          <p:spPr bwMode="auto">
            <a:xfrm>
              <a:off x="3672" y="760"/>
              <a:ext cx="1948" cy="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i="1">
                  <a:solidFill>
                    <a:schemeClr val="folHlink"/>
                  </a:solidFill>
                </a:rPr>
                <a:t>But integration time limited to ~ 100 sec</a:t>
              </a:r>
              <a:endParaRPr lang="en-US" sz="2800"/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2095500" y="1803400"/>
            <a:ext cx="6780213" cy="3287713"/>
            <a:chOff x="1320" y="1136"/>
            <a:chExt cx="4271" cy="2071"/>
          </a:xfrm>
        </p:grpSpPr>
        <p:sp>
          <p:nvSpPr>
            <p:cNvPr id="14350" name="Oval 14"/>
            <p:cNvSpPr>
              <a:spLocks noChangeArrowheads="1"/>
            </p:cNvSpPr>
            <p:nvPr/>
          </p:nvSpPr>
          <p:spPr bwMode="auto">
            <a:xfrm>
              <a:off x="1320" y="1136"/>
              <a:ext cx="440" cy="400"/>
            </a:xfrm>
            <a:prstGeom prst="ellipse">
              <a:avLst/>
            </a:prstGeom>
            <a:noFill/>
            <a:ln w="38100">
              <a:solidFill>
                <a:srgbClr val="3017E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1" name="AutoShape 15"/>
            <p:cNvSpPr>
              <a:spLocks noChangeArrowheads="1"/>
            </p:cNvSpPr>
            <p:nvPr/>
          </p:nvSpPr>
          <p:spPr bwMode="auto">
            <a:xfrm rot="1586405">
              <a:off x="1746" y="1466"/>
              <a:ext cx="540" cy="235"/>
            </a:xfrm>
            <a:prstGeom prst="rightArrow">
              <a:avLst>
                <a:gd name="adj1" fmla="val 50000"/>
                <a:gd name="adj2" fmla="val 57447"/>
              </a:avLst>
            </a:prstGeom>
            <a:solidFill>
              <a:srgbClr val="3017E3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800"/>
            </a:p>
          </p:txBody>
        </p:sp>
        <p:sp>
          <p:nvSpPr>
            <p:cNvPr id="14352" name="Text Box 16"/>
            <p:cNvSpPr txBox="1">
              <a:spLocks noChangeArrowheads="1"/>
            </p:cNvSpPr>
            <p:nvPr/>
          </p:nvSpPr>
          <p:spPr bwMode="auto">
            <a:xfrm>
              <a:off x="3163" y="1637"/>
              <a:ext cx="2428" cy="1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i="1" dirty="0">
                  <a:solidFill>
                    <a:srgbClr val="0000FF"/>
                  </a:solidFill>
                </a:rPr>
                <a:t>System noise temp. now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2400" i="1" dirty="0">
                  <a:solidFill>
                    <a:srgbClr val="0000FF"/>
                  </a:solidFill>
                </a:rPr>
                <a:t>T</a:t>
              </a:r>
              <a:r>
                <a:rPr lang="en-US" sz="3200" i="1" baseline="-25000" dirty="0">
                  <a:solidFill>
                    <a:srgbClr val="0000FF"/>
                  </a:solidFill>
                </a:rPr>
                <a:t>S</a:t>
              </a:r>
              <a:r>
                <a:rPr lang="en-US" sz="2400" i="1" dirty="0">
                  <a:solidFill>
                    <a:srgbClr val="0000FF"/>
                  </a:solidFill>
                </a:rPr>
                <a:t> = T + T</a:t>
              </a:r>
              <a:r>
                <a:rPr lang="en-US" sz="2800" i="1" baseline="-25000" dirty="0">
                  <a:solidFill>
                    <a:srgbClr val="0000FF"/>
                  </a:solidFill>
                </a:rPr>
                <a:t>N </a:t>
              </a:r>
              <a:r>
                <a:rPr lang="en-US" sz="2400" i="1" dirty="0">
                  <a:solidFill>
                    <a:srgbClr val="0000FF"/>
                  </a:solidFill>
                </a:rPr>
                <a:t> ~ 1.5 + 1.5 K</a:t>
              </a: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2400" i="1" dirty="0">
                  <a:solidFill>
                    <a:srgbClr val="0000FF"/>
                  </a:solidFill>
                </a:rPr>
                <a:t>But  </a:t>
              </a:r>
              <a:r>
                <a:rPr lang="en-US" sz="2400" i="1" dirty="0" err="1">
                  <a:solidFill>
                    <a:srgbClr val="0000FF"/>
                  </a:solidFill>
                </a:rPr>
                <a:t>T</a:t>
              </a:r>
              <a:r>
                <a:rPr lang="en-US" sz="3200" i="1" baseline="-25000" dirty="0" err="1">
                  <a:solidFill>
                    <a:srgbClr val="0000FF"/>
                  </a:solidFill>
                </a:rPr>
                <a:t>Quant</a:t>
              </a:r>
              <a:r>
                <a:rPr lang="en-US" sz="2400" i="1" dirty="0">
                  <a:solidFill>
                    <a:srgbClr val="0000FF"/>
                  </a:solidFill>
                </a:rPr>
                <a:t>  ~ 30 </a:t>
              </a:r>
              <a:r>
                <a:rPr lang="en-US" sz="2400" i="1" dirty="0" err="1">
                  <a:solidFill>
                    <a:srgbClr val="0000FF"/>
                  </a:solidFill>
                </a:rPr>
                <a:t>mK</a:t>
              </a:r>
              <a:endParaRPr lang="en-US" sz="2400" i="1" dirty="0">
                <a:solidFill>
                  <a:srgbClr val="0000FF"/>
                </a:solidFill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en-US" sz="2400" dirty="0" smtClean="0">
                  <a:solidFill>
                    <a:srgbClr val="0000FF"/>
                  </a:solidFill>
                </a:rPr>
                <a:t>This is where we invested to get to Gen 2</a:t>
              </a:r>
              <a:endParaRPr lang="en-US" sz="2400" i="1" dirty="0"/>
            </a:p>
          </p:txBody>
        </p:sp>
      </p:grpSp>
      <p:pic>
        <p:nvPicPr>
          <p:cNvPr id="14342" name="Picture 24" descr="Simple_AMD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889" y="2912533"/>
            <a:ext cx="2636728" cy="225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381000" y="1219200"/>
            <a:ext cx="8524875" cy="5182622"/>
            <a:chOff x="240" y="776"/>
            <a:chExt cx="5362" cy="3257"/>
          </a:xfrm>
        </p:grpSpPr>
        <p:sp>
          <p:nvSpPr>
            <p:cNvPr id="14344" name="Text Box 18"/>
            <p:cNvSpPr txBox="1">
              <a:spLocks noChangeArrowheads="1"/>
            </p:cNvSpPr>
            <p:nvPr/>
          </p:nvSpPr>
          <p:spPr bwMode="auto">
            <a:xfrm>
              <a:off x="240" y="3295"/>
              <a:ext cx="3412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i="1" dirty="0"/>
                <a:t>P</a:t>
              </a:r>
              <a:r>
                <a:rPr lang="en-US" sz="3600" i="1" baseline="-25000" dirty="0"/>
                <a:t>sig</a:t>
              </a:r>
              <a:r>
                <a:rPr lang="en-US" sz="2800" i="1" dirty="0"/>
                <a:t> ~  ( </a:t>
              </a:r>
              <a:r>
                <a:rPr lang="en-US" sz="2800" i="1" dirty="0">
                  <a:solidFill>
                    <a:srgbClr val="FF0000"/>
                  </a:solidFill>
                </a:rPr>
                <a:t>B</a:t>
              </a:r>
              <a:r>
                <a:rPr lang="en-US" sz="3200" i="1" baseline="30000" dirty="0">
                  <a:solidFill>
                    <a:srgbClr val="FF0000"/>
                  </a:solidFill>
                </a:rPr>
                <a:t>2</a:t>
              </a:r>
              <a:r>
                <a:rPr lang="en-US" sz="2800" i="1" dirty="0">
                  <a:solidFill>
                    <a:srgbClr val="FF0000"/>
                  </a:solidFill>
                </a:rPr>
                <a:t>V</a:t>
              </a:r>
              <a:r>
                <a:rPr lang="en-US" sz="2800" i="1" dirty="0"/>
                <a:t> </a:t>
              </a:r>
              <a:r>
                <a:rPr lang="en-US" sz="2800" i="1" dirty="0" smtClean="0"/>
                <a:t> </a:t>
              </a:r>
              <a:r>
                <a:rPr lang="en-US" sz="2800" i="1" dirty="0" err="1" smtClean="0"/>
                <a:t>Q</a:t>
              </a:r>
              <a:r>
                <a:rPr lang="en-US" sz="3600" i="1" baseline="-25000" dirty="0" err="1" smtClean="0"/>
                <a:t>cav</a:t>
              </a:r>
              <a:r>
                <a:rPr lang="en-US" sz="2800" i="1" dirty="0" smtClean="0"/>
                <a:t> </a:t>
              </a:r>
              <a:r>
                <a:rPr lang="en-US" sz="2800" i="1" dirty="0"/>
                <a:t>)( g</a:t>
              </a:r>
              <a:r>
                <a:rPr lang="en-US" sz="3200" i="1" baseline="30000" dirty="0"/>
                <a:t>2 </a:t>
              </a:r>
              <a:r>
                <a:rPr lang="en-US" sz="2800" i="1" dirty="0"/>
                <a:t>m</a:t>
              </a:r>
              <a:r>
                <a:rPr lang="en-US" sz="3600" i="1" baseline="-25000" dirty="0"/>
                <a:t>a </a:t>
              </a:r>
              <a:r>
                <a:rPr lang="en-US" sz="2800" i="1" dirty="0" err="1">
                  <a:latin typeface="Symbol" charset="0"/>
                </a:rPr>
                <a:t>r</a:t>
              </a:r>
              <a:r>
                <a:rPr lang="en-US" sz="3600" i="1" baseline="-25000" dirty="0" err="1"/>
                <a:t>a</a:t>
              </a:r>
              <a:r>
                <a:rPr lang="en-US" sz="2800" i="1" dirty="0"/>
                <a:t> )</a:t>
              </a:r>
              <a:r>
                <a:rPr lang="en-US" sz="2800" dirty="0"/>
                <a:t>  </a:t>
              </a:r>
            </a:p>
          </p:txBody>
        </p:sp>
        <p:sp>
          <p:nvSpPr>
            <p:cNvPr id="14345" name="Rectangle 19"/>
            <p:cNvSpPr>
              <a:spLocks noChangeArrowheads="1"/>
            </p:cNvSpPr>
            <p:nvPr/>
          </p:nvSpPr>
          <p:spPr bwMode="auto">
            <a:xfrm>
              <a:off x="736" y="3665"/>
              <a:ext cx="274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800" i="1" dirty="0"/>
                <a:t>~  10</a:t>
              </a:r>
              <a:r>
                <a:rPr lang="en-US" sz="3200" i="1" baseline="30000" dirty="0"/>
                <a:t>–</a:t>
              </a:r>
              <a:r>
                <a:rPr lang="en-US" sz="3200" i="1" baseline="30000" dirty="0" smtClean="0"/>
                <a:t>23</a:t>
              </a:r>
              <a:r>
                <a:rPr lang="en-US" sz="3200" i="1" dirty="0" smtClean="0"/>
                <a:t> </a:t>
              </a:r>
              <a:r>
                <a:rPr lang="en-US" sz="2800" i="1" dirty="0" smtClean="0"/>
                <a:t>Watts for ADMX</a:t>
              </a:r>
              <a:endParaRPr lang="en-US" sz="2800" dirty="0"/>
            </a:p>
          </p:txBody>
        </p:sp>
        <p:sp>
          <p:nvSpPr>
            <p:cNvPr id="14346" name="AutoShape 20"/>
            <p:cNvSpPr>
              <a:spLocks noChangeArrowheads="1"/>
            </p:cNvSpPr>
            <p:nvPr/>
          </p:nvSpPr>
          <p:spPr bwMode="auto">
            <a:xfrm rot="16760233">
              <a:off x="1242" y="3034"/>
              <a:ext cx="472" cy="242"/>
            </a:xfrm>
            <a:prstGeom prst="rightArrow">
              <a:avLst>
                <a:gd name="adj1" fmla="val 50000"/>
                <a:gd name="adj2" fmla="val 48760"/>
              </a:avLst>
            </a:prstGeom>
            <a:solidFill>
              <a:srgbClr val="FF1512"/>
            </a:solidFill>
            <a:ln w="9525">
              <a:solidFill>
                <a:srgbClr val="FF151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Oval 21"/>
            <p:cNvSpPr>
              <a:spLocks noChangeArrowheads="1"/>
            </p:cNvSpPr>
            <p:nvPr/>
          </p:nvSpPr>
          <p:spPr bwMode="auto">
            <a:xfrm>
              <a:off x="1136" y="3293"/>
              <a:ext cx="528" cy="360"/>
            </a:xfrm>
            <a:prstGeom prst="ellipse">
              <a:avLst/>
            </a:prstGeom>
            <a:noFill/>
            <a:ln w="38100">
              <a:solidFill>
                <a:srgbClr val="FF15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Text Box 22"/>
            <p:cNvSpPr txBox="1">
              <a:spLocks noChangeArrowheads="1"/>
            </p:cNvSpPr>
            <p:nvPr/>
          </p:nvSpPr>
          <p:spPr bwMode="auto">
            <a:xfrm>
              <a:off x="3798" y="3438"/>
              <a:ext cx="1804" cy="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400" i="1" dirty="0">
                  <a:solidFill>
                    <a:srgbClr val="FF1512"/>
                  </a:solidFill>
                </a:rPr>
                <a:t>But magnet size, strength B</a:t>
              </a:r>
              <a:r>
                <a:rPr lang="en-US" sz="2800" i="1" baseline="30000" dirty="0">
                  <a:solidFill>
                    <a:srgbClr val="FF1512"/>
                  </a:solidFill>
                </a:rPr>
                <a:t>2</a:t>
              </a:r>
              <a:r>
                <a:rPr lang="en-US" sz="2400" i="1" dirty="0">
                  <a:solidFill>
                    <a:srgbClr val="FF1512"/>
                  </a:solidFill>
                </a:rPr>
                <a:t>V</a:t>
              </a:r>
              <a:r>
                <a:rPr lang="en-US" sz="2800" i="1" dirty="0">
                  <a:solidFill>
                    <a:srgbClr val="FF1512"/>
                  </a:solidFill>
                </a:rPr>
                <a:t> ~ $</a:t>
              </a:r>
            </a:p>
          </p:txBody>
        </p:sp>
        <p:sp>
          <p:nvSpPr>
            <p:cNvPr id="14349" name="Oval 23"/>
            <p:cNvSpPr>
              <a:spLocks noChangeArrowheads="1"/>
            </p:cNvSpPr>
            <p:nvPr/>
          </p:nvSpPr>
          <p:spPr bwMode="auto">
            <a:xfrm>
              <a:off x="1104" y="776"/>
              <a:ext cx="656" cy="38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588426" cy="550333"/>
          </a:xfrm>
        </p:spPr>
        <p:txBody>
          <a:bodyPr>
            <a:noAutofit/>
          </a:bodyPr>
          <a:lstStyle/>
          <a:p>
            <a:pPr defTabSz="912813" eaLnBrk="1" hangingPunct="1"/>
            <a:r>
              <a:rPr lang="en-US" altLang="en-US" sz="2800" dirty="0" smtClean="0">
                <a:latin typeface="Arial"/>
              </a:rPr>
              <a:t>The Radiometer equation dictates strategy</a:t>
            </a:r>
          </a:p>
        </p:txBody>
      </p:sp>
    </p:spTree>
    <p:extLst>
      <p:ext uri="{BB962C8B-B14F-4D97-AF65-F5344CB8AC3E}">
        <p14:creationId xmlns:p14="http://schemas.microsoft.com/office/powerpoint/2010/main" val="3612689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99696" presetClass="entr" presetSubtype="10858995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3919894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3919128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3999" cy="550333"/>
          </a:xfrm>
        </p:spPr>
        <p:txBody>
          <a:bodyPr>
            <a:noAutofit/>
          </a:bodyPr>
          <a:lstStyle/>
          <a:p>
            <a:pPr defTabSz="912813" eaLnBrk="1" hangingPunct="1"/>
            <a:r>
              <a:rPr lang="en-US" altLang="en-US" sz="2800" dirty="0" smtClean="0">
                <a:latin typeface="Arial"/>
              </a:rPr>
              <a:t>Scan Rate from </a:t>
            </a:r>
            <a:r>
              <a:rPr lang="en-US" altLang="en-US" sz="2800" dirty="0" err="1" smtClean="0">
                <a:latin typeface="Arial"/>
              </a:rPr>
              <a:t>Dicke</a:t>
            </a:r>
            <a:r>
              <a:rPr lang="en-US" altLang="en-US" sz="2800" dirty="0" smtClean="0">
                <a:latin typeface="Arial"/>
              </a:rPr>
              <a:t> Radiometer equation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0" y="802642"/>
            <a:ext cx="9144000" cy="542035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defTabSz="912813" eaLnBrk="1" hangingPunct="1">
              <a:lnSpc>
                <a:spcPct val="90000"/>
              </a:lnSpc>
            </a:pPr>
            <a:r>
              <a:rPr lang="en-US" altLang="en-US" sz="2200" dirty="0" smtClean="0">
                <a:solidFill>
                  <a:srgbClr val="0000FF"/>
                </a:solidFill>
              </a:rPr>
              <a:t>Rate determined from SNR </a:t>
            </a:r>
          </a:p>
          <a:p>
            <a:pPr defTabSz="912813" eaLnBrk="1" hangingPunct="1">
              <a:lnSpc>
                <a:spcPct val="90000"/>
              </a:lnSpc>
              <a:buFontTx/>
              <a:buNone/>
            </a:pPr>
            <a:r>
              <a:rPr lang="en-US" altLang="en-US" sz="2200" dirty="0" smtClean="0">
                <a:solidFill>
                  <a:srgbClr val="0000FF"/>
                </a:solidFill>
              </a:rPr>
              <a:t>   </a:t>
            </a:r>
          </a:p>
          <a:p>
            <a:pPr defTabSz="912813" eaLnBrk="1" hangingPunct="1">
              <a:lnSpc>
                <a:spcPct val="90000"/>
              </a:lnSpc>
            </a:pPr>
            <a:endParaRPr lang="en-US" altLang="en-US" sz="2200" dirty="0" smtClean="0">
              <a:solidFill>
                <a:srgbClr val="0000FF"/>
              </a:solidFill>
            </a:endParaRPr>
          </a:p>
          <a:p>
            <a:pPr marL="119062" indent="0" defTabSz="912813" eaLnBrk="1" hangingPunct="1">
              <a:lnSpc>
                <a:spcPct val="90000"/>
              </a:lnSpc>
              <a:buNone/>
            </a:pPr>
            <a:endParaRPr lang="en-US" altLang="en-US" sz="2200" dirty="0" smtClean="0">
              <a:solidFill>
                <a:srgbClr val="0000FF"/>
              </a:solidFill>
            </a:endParaRPr>
          </a:p>
          <a:p>
            <a:pPr marL="119062" indent="0" defTabSz="912813" eaLnBrk="1" hangingPunct="1">
              <a:lnSpc>
                <a:spcPct val="90000"/>
              </a:lnSpc>
              <a:buNone/>
            </a:pPr>
            <a:endParaRPr lang="en-US" altLang="en-US" sz="2200" dirty="0" smtClean="0">
              <a:solidFill>
                <a:srgbClr val="0000FF"/>
              </a:solidFill>
            </a:endParaRPr>
          </a:p>
          <a:p>
            <a:pPr defTabSz="912813" eaLnBrk="1" hangingPunct="1">
              <a:lnSpc>
                <a:spcPct val="90000"/>
              </a:lnSpc>
            </a:pPr>
            <a:r>
              <a:rPr lang="en-US" altLang="en-US" sz="2200" i="1" dirty="0" smtClean="0"/>
              <a:t>SNR</a:t>
            </a:r>
            <a:r>
              <a:rPr lang="en-US" altLang="en-US" sz="2200" dirty="0" smtClean="0">
                <a:solidFill>
                  <a:srgbClr val="0000FF"/>
                </a:solidFill>
              </a:rPr>
              <a:t> is the Signal-to-Noise for detection (usually set to 5), </a:t>
            </a:r>
          </a:p>
          <a:p>
            <a:pPr defTabSz="912813" eaLnBrk="1" hangingPunct="1">
              <a:lnSpc>
                <a:spcPct val="90000"/>
              </a:lnSpc>
            </a:pPr>
            <a:r>
              <a:rPr lang="en-US" altLang="en-US" sz="2200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2200" dirty="0" smtClean="0">
                <a:solidFill>
                  <a:srgbClr val="0000FF"/>
                </a:solidFill>
              </a:rPr>
              <a:t> is the frequency being searched (where 1 GHz ~ m</a:t>
            </a:r>
            <a:r>
              <a:rPr lang="en-US" altLang="en-US" sz="2200" baseline="-25000" dirty="0" smtClean="0">
                <a:solidFill>
                  <a:srgbClr val="0000FF"/>
                </a:solidFill>
              </a:rPr>
              <a:t>a</a:t>
            </a:r>
            <a:r>
              <a:rPr lang="en-US" altLang="en-US" sz="2200" dirty="0" smtClean="0">
                <a:solidFill>
                  <a:srgbClr val="0000FF"/>
                </a:solidFill>
              </a:rPr>
              <a:t> = 4.1 </a:t>
            </a:r>
            <a:r>
              <a:rPr lang="en-US" altLang="en-US" sz="2200" dirty="0" err="1" smtClean="0">
                <a:solidFill>
                  <a:srgbClr val="0000FF"/>
                </a:solidFill>
              </a:rPr>
              <a:t>ueV</a:t>
            </a:r>
            <a:r>
              <a:rPr lang="en-US" altLang="en-US" sz="2200" dirty="0" smtClean="0">
                <a:solidFill>
                  <a:srgbClr val="0000FF"/>
                </a:solidFill>
              </a:rPr>
              <a:t>)  </a:t>
            </a:r>
          </a:p>
          <a:p>
            <a:pPr defTabSz="912813">
              <a:lnSpc>
                <a:spcPct val="90000"/>
              </a:lnSpc>
            </a:pPr>
            <a:r>
              <a:rPr lang="en-US" altLang="en-US" sz="2200" i="1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2200" i="1" baseline="-250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sys</a:t>
            </a:r>
            <a:r>
              <a:rPr lang="en-US" altLang="en-US" sz="2200" i="1" dirty="0" smtClean="0">
                <a:solidFill>
                  <a:srgbClr val="0000FF"/>
                </a:solidFill>
              </a:rPr>
              <a:t> </a:t>
            </a:r>
            <a:r>
              <a:rPr lang="en-US" altLang="en-US" sz="2200" dirty="0" smtClean="0">
                <a:solidFill>
                  <a:srgbClr val="0000FF"/>
                </a:solidFill>
              </a:rPr>
              <a:t>is the total system temperature (</a:t>
            </a:r>
            <a:r>
              <a:rPr lang="en-US" altLang="en-US" sz="2200" dirty="0" err="1" smtClean="0">
                <a:solidFill>
                  <a:srgbClr val="0000FF"/>
                </a:solidFill>
              </a:rPr>
              <a:t>T</a:t>
            </a:r>
            <a:r>
              <a:rPr lang="en-US" altLang="en-US" sz="2200" baseline="-25000" dirty="0" err="1" smtClean="0">
                <a:solidFill>
                  <a:srgbClr val="0000FF"/>
                </a:solidFill>
              </a:rPr>
              <a:t>sys</a:t>
            </a:r>
            <a:r>
              <a:rPr lang="en-US" altLang="en-US" sz="2200" dirty="0" smtClean="0">
                <a:solidFill>
                  <a:srgbClr val="0000FF"/>
                </a:solidFill>
              </a:rPr>
              <a:t> = </a:t>
            </a:r>
            <a:r>
              <a:rPr lang="en-US" altLang="en-US" sz="2200" dirty="0" err="1" smtClean="0">
                <a:solidFill>
                  <a:srgbClr val="0000FF"/>
                </a:solidFill>
              </a:rPr>
              <a:t>T</a:t>
            </a:r>
            <a:r>
              <a:rPr lang="en-US" altLang="en-US" sz="2200" baseline="-25000" dirty="0" err="1" smtClean="0">
                <a:solidFill>
                  <a:srgbClr val="0000FF"/>
                </a:solidFill>
              </a:rPr>
              <a:t>cavity</a:t>
            </a:r>
            <a:r>
              <a:rPr lang="en-US" altLang="en-US" sz="2200" dirty="0" smtClean="0">
                <a:solidFill>
                  <a:srgbClr val="0000FF"/>
                </a:solidFill>
              </a:rPr>
              <a:t> + T</a:t>
            </a:r>
            <a:r>
              <a:rPr lang="en-US" altLang="en-US" sz="2200" baseline="-25000" dirty="0" smtClean="0">
                <a:solidFill>
                  <a:srgbClr val="0000FF"/>
                </a:solidFill>
              </a:rPr>
              <a:t>amps</a:t>
            </a:r>
            <a:r>
              <a:rPr lang="en-US" altLang="en-US" sz="2200" dirty="0" smtClean="0">
                <a:solidFill>
                  <a:srgbClr val="0000FF"/>
                </a:solidFill>
              </a:rPr>
              <a:t>) </a:t>
            </a:r>
          </a:p>
          <a:p>
            <a:pPr defTabSz="912813">
              <a:lnSpc>
                <a:spcPct val="90000"/>
              </a:lnSpc>
            </a:pPr>
            <a:r>
              <a:rPr lang="en-US" altLang="en-US" sz="2200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To scan at this sensitivity would take &gt; 100 years with original ADMX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61" y="1312332"/>
            <a:ext cx="7667978" cy="20178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5425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546"/>
            <a:ext cx="9144000" cy="869628"/>
          </a:xfrm>
        </p:spPr>
        <p:txBody>
          <a:bodyPr/>
          <a:lstStyle/>
          <a:p>
            <a:r>
              <a:rPr lang="en-US" sz="2800" dirty="0" smtClean="0">
                <a:latin typeface="Arial"/>
                <a:cs typeface="Arial"/>
              </a:rPr>
              <a:t>Why is the neutron electric dipole moment so small?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86" t="-3098" r="7916" b="13270"/>
          <a:stretch/>
        </p:blipFill>
        <p:spPr>
          <a:xfrm>
            <a:off x="3307747" y="1287354"/>
            <a:ext cx="5525705" cy="50689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1411" y="1118949"/>
            <a:ext cx="2282789" cy="923330"/>
          </a:xfrm>
          <a:prstGeom prst="rect">
            <a:avLst/>
          </a:prstGeom>
          <a:solidFill>
            <a:srgbClr val="CCFFCC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Naive estimate gives</a:t>
            </a:r>
          </a:p>
          <a:p>
            <a:r>
              <a:rPr lang="en-US" sz="1800" b="1" dirty="0" err="1" smtClean="0">
                <a:latin typeface="Arial"/>
                <a:cs typeface="Arial"/>
              </a:rPr>
              <a:t>d</a:t>
            </a:r>
            <a:r>
              <a:rPr lang="en-US" sz="1800" b="1" baseline="-25000" dirty="0" err="1" smtClean="0">
                <a:latin typeface="Arial"/>
                <a:cs typeface="Arial"/>
              </a:rPr>
              <a:t>n</a:t>
            </a:r>
            <a:r>
              <a:rPr lang="en-US" sz="1800" b="1" dirty="0" smtClean="0">
                <a:latin typeface="Arial"/>
                <a:cs typeface="Arial"/>
              </a:rPr>
              <a:t> ≈ 10</a:t>
            </a:r>
            <a:r>
              <a:rPr lang="en-US" sz="1800" b="1" baseline="30000" dirty="0" smtClean="0">
                <a:latin typeface="Arial"/>
                <a:cs typeface="Arial"/>
              </a:rPr>
              <a:t>-16 </a:t>
            </a:r>
            <a:r>
              <a:rPr lang="en-US" sz="1800" b="1" dirty="0" smtClean="0">
                <a:latin typeface="Arial"/>
                <a:cs typeface="Arial"/>
              </a:rPr>
              <a:t>e-cm</a:t>
            </a:r>
            <a:endParaRPr lang="en-US" sz="1800" b="1" dirty="0">
              <a:latin typeface="Arial"/>
              <a:cs typeface="Arial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124200" y="1287354"/>
            <a:ext cx="1228387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49513" b="12478"/>
          <a:stretch/>
        </p:blipFill>
        <p:spPr>
          <a:xfrm>
            <a:off x="357303" y="2281534"/>
            <a:ext cx="2853293" cy="301223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841411" y="5401724"/>
            <a:ext cx="2282789" cy="14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532821" y="5547719"/>
            <a:ext cx="840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-15 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121117" y="4109448"/>
            <a:ext cx="139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NMR </a:t>
            </a:r>
            <a:r>
              <a:rPr lang="en-US" sz="1800" dirty="0" err="1" smtClean="0">
                <a:latin typeface="Arial"/>
                <a:cs typeface="Arial"/>
              </a:rPr>
              <a:t>expts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33299" y="6498911"/>
            <a:ext cx="2689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*Slide from Aaron Chou (FNAL)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24420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7004"/>
            <a:ext cx="9144000" cy="791140"/>
          </a:xfrm>
        </p:spPr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Enabling technology: Quantum-limited amplifiers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500-1000 MHz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Microstrip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SQUID Amp (MSA) Devices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92" y="867962"/>
            <a:ext cx="6375592" cy="495580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330821" y="1336648"/>
            <a:ext cx="2073600" cy="64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en-US" altLang="en-US" sz="1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Gain</a:t>
            </a:r>
            <a:r>
              <a:rPr lang="en-US" altLang="en-US" sz="1800" baseline="-250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= 20 dB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</a:pPr>
            <a:r>
              <a:rPr lang="en-US" altLang="en-US" sz="180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Frequency 612 MHz</a:t>
            </a:r>
          </a:p>
        </p:txBody>
      </p:sp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2508866" y="4409433"/>
            <a:ext cx="2469600" cy="3355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Quantum limit T</a:t>
            </a:r>
            <a:r>
              <a:rPr lang="en-US" altLang="en-US" sz="160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altLang="en-US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30 </a:t>
            </a:r>
            <a:r>
              <a:rPr lang="en-US" altLang="en-US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mK</a:t>
            </a:r>
            <a:endParaRPr lang="en-US" altLang="en-US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3661128" y="2015146"/>
            <a:ext cx="421920" cy="3629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en-US" sz="1800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endParaRPr lang="en-US" altLang="en-US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196097" y="3433456"/>
            <a:ext cx="2004480" cy="97476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lIns="82945" tIns="41473" rIns="82945" bIns="4147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lang="en-US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baseline="-25000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bath</a:t>
            </a:r>
            <a:r>
              <a:rPr lang="en-US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= 50 </a:t>
            </a:r>
            <a:r>
              <a:rPr lang="en-US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mK</a:t>
            </a:r>
            <a:endParaRPr lang="en-US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161282" indent="-161282" algn="ctr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defRPr/>
            </a:pPr>
            <a:r>
              <a:rPr lang="en-US" kern="0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Noise temperature:</a:t>
            </a:r>
          </a:p>
          <a:p>
            <a:pPr marL="161282" indent="-161282" algn="ctr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defRPr/>
            </a:pPr>
            <a:r>
              <a:rPr lang="en-US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kern="0" baseline="-2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kern="0" baseline="30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opt</a:t>
            </a:r>
            <a:r>
              <a:rPr lang="en-US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48 </a:t>
            </a:r>
            <a:r>
              <a:rPr lang="fr-FR" altLang="ja-JP" kern="0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±</a:t>
            </a:r>
            <a:r>
              <a:rPr lang="en-US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mK</a:t>
            </a:r>
            <a:endParaRPr lang="en-US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305183" y="5186119"/>
            <a:ext cx="2004480" cy="362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945" tIns="41473" rIns="82945" bIns="4147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Darin </a:t>
            </a:r>
            <a:r>
              <a:rPr lang="en-US" altLang="en-US" sz="1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Kinion</a:t>
            </a:r>
            <a:r>
              <a:rPr lang="en-US" alt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JC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486804" y="5848243"/>
            <a:ext cx="6326168" cy="63775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lIns="82945" tIns="41473" rIns="82945" bIns="4147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altLang="en-US" dirty="0" smtClean="0">
                <a:solidFill>
                  <a:srgbClr val="000066"/>
                </a:solidFill>
                <a:latin typeface="Arial"/>
                <a:cs typeface="Arial"/>
              </a:rPr>
              <a:t>Noise temperatures of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48 </a:t>
            </a:r>
            <a:r>
              <a:rPr lang="fr-FR" altLang="ja-JP" dirty="0" smtClean="0">
                <a:solidFill>
                  <a:schemeClr val="tx2">
                    <a:lumMod val="50000"/>
                  </a:schemeClr>
                </a:solidFill>
                <a:latin typeface="Arial"/>
                <a:ea typeface="MS Mincho" pitchFamily="49" charset="-128"/>
                <a:cs typeface="Arial"/>
              </a:rPr>
              <a:t>±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 5 </a:t>
            </a:r>
            <a:r>
              <a:rPr lang="en-US" dirty="0" err="1" smtClean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mK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66"/>
                </a:solidFill>
                <a:latin typeface="Arial"/>
                <a:cs typeface="Arial"/>
              </a:rPr>
              <a:t>have been demonstrated at 612 MHz, within 1.7 times the quantum limit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800" y="2155050"/>
            <a:ext cx="2299738" cy="20524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638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0972"/>
          </a:xfrm>
        </p:spPr>
        <p:txBody>
          <a:bodyPr/>
          <a:lstStyle/>
          <a:p>
            <a:r>
              <a:rPr lang="en-US" sz="2800" dirty="0" smtClean="0"/>
              <a:t>Josephson Parametric Amplifier: 1-10 GHz      </a:t>
            </a:r>
            <a:br>
              <a:rPr lang="en-US" sz="2800" dirty="0" smtClean="0"/>
            </a:br>
            <a:r>
              <a:rPr lang="en-US" sz="2800" dirty="0" smtClean="0"/>
              <a:t>(UCB Design – I. </a:t>
            </a:r>
            <a:r>
              <a:rPr lang="en-US" sz="2800" dirty="0" err="1" smtClean="0"/>
              <a:t>Siddiqi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4" name="basicParampSchematicAPS2014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205" y="894151"/>
            <a:ext cx="3226074" cy="2317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87" y="3322063"/>
            <a:ext cx="3365292" cy="2573849"/>
          </a:xfrm>
          <a:prstGeom prst="rect">
            <a:avLst/>
          </a:prstGeom>
        </p:spPr>
      </p:pic>
      <p:pic>
        <p:nvPicPr>
          <p:cNvPr id="10" name="severalGainProfilesLbandAnotherSiblin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29666" y="964397"/>
            <a:ext cx="4996812" cy="2850894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TextBox 34"/>
          <p:cNvSpPr txBox="1"/>
          <p:nvPr/>
        </p:nvSpPr>
        <p:spPr>
          <a:xfrm>
            <a:off x="4974848" y="1465925"/>
            <a:ext cx="24104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 ~ 20 dB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BW ~ 1-50 MHz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Tunable BW ~ 1 octave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659"/>
          <p:cNvSpPr/>
          <p:nvPr/>
        </p:nvSpPr>
        <p:spPr>
          <a:xfrm>
            <a:off x="4000767" y="4223108"/>
            <a:ext cx="5018147" cy="1564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indent="-277812" defTabSz="584200" eaLnBrk="1" fontAlgn="auto">
              <a:spcBef>
                <a:spcPts val="0"/>
              </a:spcBef>
              <a:spcAft>
                <a:spcPts val="600"/>
              </a:spcAft>
              <a:buSzPct val="100000"/>
              <a:buFontTx/>
              <a:buChar char="•"/>
              <a:defRPr sz="3200"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Recently device installed in ADMX (</a:t>
            </a:r>
            <a:r>
              <a:rPr lang="en-US" sz="2000" kern="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Ch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2)</a:t>
            </a:r>
          </a:p>
          <a:p>
            <a:pPr indent="-277812" defTabSz="584200" eaLnBrk="1" fontAlgn="auto">
              <a:spcBef>
                <a:spcPts val="0"/>
              </a:spcBef>
              <a:spcAft>
                <a:spcPts val="600"/>
              </a:spcAft>
              <a:buSzPct val="100000"/>
              <a:buFontTx/>
              <a:buChar char="•"/>
              <a:defRPr sz="3200"/>
            </a:pPr>
            <a:r>
              <a:rPr sz="20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</a:t>
            </a:r>
            <a:r>
              <a:rPr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-SQUID </a:t>
            </a:r>
            <a:r>
              <a:rPr sz="20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design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  <a:p>
            <a:pPr indent="-277812" defTabSz="584200" eaLnBrk="1" fontAlgn="auto">
              <a:spcBef>
                <a:spcPts val="0"/>
              </a:spcBef>
              <a:spcAft>
                <a:spcPts val="600"/>
              </a:spcAft>
              <a:buSzPct val="100000"/>
              <a:buFontTx/>
              <a:buChar char="•"/>
              <a:defRPr sz="3200"/>
            </a:pP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 – 2 GHz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indent="-277812" defTabSz="584200" eaLnBrk="1" fontAlgn="auto">
              <a:spcBef>
                <a:spcPts val="0"/>
              </a:spcBef>
              <a:spcAft>
                <a:spcPts val="600"/>
              </a:spcAft>
              <a:buSzPct val="100000"/>
              <a:buFontTx/>
              <a:buChar char="•"/>
              <a:defRPr sz="3200"/>
            </a:pPr>
            <a:r>
              <a:rPr sz="20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BW </a:t>
            </a:r>
            <a:r>
              <a:rPr sz="20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~ </a:t>
            </a:r>
            <a:r>
              <a:rPr sz="20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4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sz="20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</a:t>
            </a:r>
            <a:r>
              <a:rPr lang="en-US" sz="20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sz="2000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6 MHz</a:t>
            </a:r>
            <a:endParaRPr sz="20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675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026"/>
          <p:cNvSpPr txBox="1">
            <a:spLocks noChangeArrowheads="1"/>
          </p:cNvSpPr>
          <p:nvPr/>
        </p:nvSpPr>
        <p:spPr bwMode="auto">
          <a:xfrm>
            <a:off x="211138" y="152400"/>
            <a:ext cx="8932862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b"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124A91"/>
                </a:solidFill>
                <a:latin typeface="+mj-lt"/>
              </a:rPr>
              <a:t>The </a:t>
            </a:r>
            <a:r>
              <a:rPr lang="en-US" sz="2800" dirty="0" err="1">
                <a:solidFill>
                  <a:srgbClr val="124A91"/>
                </a:solidFill>
                <a:latin typeface="+mj-lt"/>
              </a:rPr>
              <a:t>Axion</a:t>
            </a:r>
            <a:r>
              <a:rPr lang="en-US" sz="2800" dirty="0">
                <a:solidFill>
                  <a:srgbClr val="124A91"/>
                </a:solidFill>
                <a:latin typeface="+mj-lt"/>
              </a:rPr>
              <a:t> Dark Matter </a:t>
            </a:r>
            <a:r>
              <a:rPr lang="en-US" sz="2800" dirty="0" err="1" smtClean="0">
                <a:solidFill>
                  <a:srgbClr val="124A91"/>
                </a:solidFill>
                <a:latin typeface="+mj-lt"/>
              </a:rPr>
              <a:t>eXperiment</a:t>
            </a:r>
            <a:r>
              <a:rPr lang="en-US" sz="2800" dirty="0" smtClean="0">
                <a:solidFill>
                  <a:srgbClr val="124A91"/>
                </a:solidFill>
                <a:latin typeface="+mj-lt"/>
              </a:rPr>
              <a:t> </a:t>
            </a:r>
          </a:p>
          <a:p>
            <a:pPr eaLnBrk="1" hangingPunct="1"/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Multiple phases from 1995 onward        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6386" name="Rectangle 7"/>
          <p:cNvSpPr>
            <a:spLocks noChangeArrowheads="1"/>
          </p:cNvSpPr>
          <p:nvPr/>
        </p:nvSpPr>
        <p:spPr bwMode="auto">
          <a:xfrm>
            <a:off x="465138" y="1328738"/>
            <a:ext cx="82502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latin typeface="Arial Narrow" charset="0"/>
              </a:rPr>
              <a:t> </a:t>
            </a:r>
            <a:endParaRPr lang="en-US" sz="2400"/>
          </a:p>
        </p:txBody>
      </p:sp>
      <p:sp>
        <p:nvSpPr>
          <p:cNvPr id="16387" name="Rectangle 3"/>
          <p:cNvSpPr txBox="1">
            <a:spLocks noChangeArrowheads="1"/>
          </p:cNvSpPr>
          <p:nvPr/>
        </p:nvSpPr>
        <p:spPr bwMode="auto">
          <a:xfrm>
            <a:off x="614363" y="1652588"/>
            <a:ext cx="7558087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rgbClr val="124A91"/>
              </a:buClr>
              <a:buFont typeface="Wingdings" charset="0"/>
              <a:buChar char="§"/>
            </a:pPr>
            <a:endParaRPr lang="en-US" sz="2000"/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124A91"/>
              </a:buClr>
              <a:buFont typeface="Times" charset="0"/>
              <a:buChar char="•"/>
            </a:pPr>
            <a:endParaRPr lang="en-US" sz="1800"/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rgbClr val="124A91"/>
              </a:buClr>
              <a:buFont typeface="Times" charset="0"/>
              <a:buChar char="•"/>
            </a:pPr>
            <a:endParaRPr lang="en-US" sz="1800"/>
          </a:p>
        </p:txBody>
      </p:sp>
      <p:graphicFrame>
        <p:nvGraphicFramePr>
          <p:cNvPr id="5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448008"/>
              </p:ext>
            </p:extLst>
          </p:nvPr>
        </p:nvGraphicFramePr>
        <p:xfrm>
          <a:off x="412750" y="1076325"/>
          <a:ext cx="7943850" cy="5170489"/>
        </p:xfrm>
        <a:graphic>
          <a:graphicData uri="http://schemas.openxmlformats.org/drawingml/2006/table">
            <a:tbl>
              <a:tblPr/>
              <a:tblGrid>
                <a:gridCol w="1543050"/>
                <a:gridCol w="2062163"/>
                <a:gridCol w="2332037"/>
                <a:gridCol w="2006600"/>
              </a:tblGrid>
              <a:tr h="3962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Stage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Phase 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F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Phase I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Phase II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9986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Technology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HEMT;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Pumped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LHe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F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Replace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w. SQUID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Add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Dilution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Fridge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7398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  <a:r>
                        <a:rPr kumimoji="0" lang="en-US" sz="16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phys</a:t>
                      </a:r>
                      <a:endParaRPr kumimoji="0" lang="en-US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2 K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F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2 K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100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mK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7382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  <a:r>
                        <a:rPr kumimoji="0" lang="en-US" sz="16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amp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2 K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F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1 K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100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mK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7398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  <a:r>
                        <a:rPr kumimoji="0" lang="en-US" sz="1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sys 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=</a:t>
                      </a:r>
                      <a:r>
                        <a:rPr kumimoji="0" lang="en-US" sz="1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  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  <a:r>
                        <a:rPr kumimoji="0" lang="en-US" sz="1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phys 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  <a:r>
                        <a:rPr kumimoji="0" lang="en-US" sz="1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  <a:r>
                        <a:rPr kumimoji="0" lang="en-US" sz="1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amp</a:t>
                      </a:r>
                      <a:endParaRPr kumimoji="0" lang="en-US" sz="1600" b="0" i="1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4 K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F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3 K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200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mK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7382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Scan Rate</a:t>
                      </a:r>
                      <a:endParaRPr kumimoji="0" lang="en-US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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 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(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  <a:r>
                        <a:rPr kumimoji="0" lang="en-US" sz="1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sys 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r>
                        <a:rPr kumimoji="0" lang="en-US" sz="1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–2</a:t>
                      </a:r>
                      <a:r>
                        <a:rPr kumimoji="0" lang="en-US" sz="1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1 @ KSVZ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F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1.75 @ KSVZ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5 @ DFSZ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81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Sensitivity Reach</a:t>
                      </a:r>
                      <a:endParaRPr kumimoji="0" lang="en-US" sz="1600" b="0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g</a:t>
                      </a:r>
                      <a:r>
                        <a:rPr kumimoji="0" lang="en-US" sz="1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 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 </a:t>
                      </a:r>
                      <a:r>
                        <a:rPr kumimoji="0" lang="en-US" sz="14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T</a:t>
                      </a:r>
                      <a:r>
                        <a:rPr kumimoji="0" lang="en-US" sz="1400" b="0" i="1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sys </a:t>
                      </a:r>
                      <a:endParaRPr kumimoji="0" lang="en-US" sz="1600" b="0" i="1" u="none" strike="noStrike" cap="none" normalizeH="0" baseline="30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KSVZ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F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0.75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 KSVZ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DD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DFSZ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</a:tbl>
          </a:graphicData>
        </a:graphic>
      </p:graphicFrame>
      <p:pic>
        <p:nvPicPr>
          <p:cNvPr id="16430" name="Picture 46" descr="Kelvinox400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3" r="15417"/>
          <a:stretch>
            <a:fillRect/>
          </a:stretch>
        </p:blipFill>
        <p:spPr bwMode="auto">
          <a:xfrm>
            <a:off x="7321550" y="1504950"/>
            <a:ext cx="776288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1" name="Picture 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55804" r="64026" b="5835"/>
          <a:stretch>
            <a:fillRect/>
          </a:stretch>
        </p:blipFill>
        <p:spPr bwMode="auto">
          <a:xfrm>
            <a:off x="5159375" y="1524000"/>
            <a:ext cx="115093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2" name="Picture 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3752" r="21089" b="21219"/>
          <a:stretch>
            <a:fillRect/>
          </a:stretch>
        </p:blipFill>
        <p:spPr bwMode="auto">
          <a:xfrm>
            <a:off x="2917825" y="1547813"/>
            <a:ext cx="1049338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33" name="Rectangle 49"/>
          <p:cNvSpPr>
            <a:spLocks noChangeArrowheads="1"/>
          </p:cNvSpPr>
          <p:nvPr/>
        </p:nvSpPr>
        <p:spPr bwMode="auto">
          <a:xfrm>
            <a:off x="4905375" y="5294313"/>
            <a:ext cx="542925" cy="3063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/>
              <a:t>OR</a:t>
            </a:r>
            <a:endParaRPr lang="en-US" sz="2000" i="1"/>
          </a:p>
        </p:txBody>
      </p:sp>
      <p:sp>
        <p:nvSpPr>
          <p:cNvPr id="16434" name="Rectangle 50"/>
          <p:cNvSpPr>
            <a:spLocks noChangeArrowheads="1"/>
          </p:cNvSpPr>
          <p:nvPr/>
        </p:nvSpPr>
        <p:spPr bwMode="auto">
          <a:xfrm>
            <a:off x="7027863" y="5303838"/>
            <a:ext cx="814387" cy="3063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/>
              <a:t>AND !</a:t>
            </a:r>
            <a:endParaRPr lang="en-US" sz="2000" i="1"/>
          </a:p>
        </p:txBody>
      </p:sp>
      <p:sp>
        <p:nvSpPr>
          <p:cNvPr id="2" name="TextBox 1"/>
          <p:cNvSpPr txBox="1"/>
          <p:nvPr/>
        </p:nvSpPr>
        <p:spPr>
          <a:xfrm>
            <a:off x="1667794" y="6362531"/>
            <a:ext cx="209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LLNL: 1996 - 2006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29446" y="6348172"/>
            <a:ext cx="2096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LLNL: 2008 - 2010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06561" y="6359466"/>
            <a:ext cx="143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UW: 2016</a:t>
            </a:r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81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 txBox="1">
            <a:spLocks noChangeArrowheads="1"/>
          </p:cNvSpPr>
          <p:nvPr/>
        </p:nvSpPr>
        <p:spPr bwMode="auto">
          <a:xfrm>
            <a:off x="317500" y="4489272"/>
            <a:ext cx="32766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tx2"/>
                </a:solidFill>
                <a:latin typeface="Helvetica" charset="0"/>
              </a:rPr>
              <a:t>SQUIDs</a:t>
            </a:r>
          </a:p>
          <a:p>
            <a:pPr eaLnBrk="1" hangingPunct="1"/>
            <a:r>
              <a:rPr lang="en-US" b="1">
                <a:solidFill>
                  <a:schemeClr val="tx2"/>
                </a:solidFill>
                <a:latin typeface="Helvetica" charset="0"/>
              </a:rPr>
              <a:t>(at lower frequencies)</a:t>
            </a:r>
          </a:p>
        </p:txBody>
      </p:sp>
      <p:sp>
        <p:nvSpPr>
          <p:cNvPr id="114691" name="Rectangle 2"/>
          <p:cNvSpPr txBox="1">
            <a:spLocks noChangeArrowheads="1"/>
          </p:cNvSpPr>
          <p:nvPr/>
        </p:nvSpPr>
        <p:spPr bwMode="auto">
          <a:xfrm>
            <a:off x="5697538" y="4438472"/>
            <a:ext cx="3281362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tx2"/>
                </a:solidFill>
                <a:latin typeface="Helvetica" charset="0"/>
              </a:rPr>
              <a:t>“JPAs”</a:t>
            </a:r>
          </a:p>
          <a:p>
            <a:pPr eaLnBrk="1" hangingPunct="1"/>
            <a:r>
              <a:rPr lang="en-US" b="1">
                <a:solidFill>
                  <a:schemeClr val="tx2"/>
                </a:solidFill>
                <a:latin typeface="Helvetica" charset="0"/>
              </a:rPr>
              <a:t>(at higher frequencies)</a:t>
            </a:r>
          </a:p>
        </p:txBody>
      </p:sp>
      <p:pic>
        <p:nvPicPr>
          <p:cNvPr id="114692" name="Picture 4" descr="designofupgrade-April_2014_aps_talk_1.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9" t="18494" r="39452" b="5852"/>
          <a:stretch>
            <a:fillRect/>
          </a:stretch>
        </p:blipFill>
        <p:spPr bwMode="auto">
          <a:xfrm>
            <a:off x="3581400" y="612597"/>
            <a:ext cx="19558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4693" name="Straight Connector 2"/>
          <p:cNvCxnSpPr>
            <a:cxnSpLocks noChangeShapeType="1"/>
          </p:cNvCxnSpPr>
          <p:nvPr/>
        </p:nvCxnSpPr>
        <p:spPr bwMode="auto">
          <a:xfrm flipV="1">
            <a:off x="3022600" y="2850972"/>
            <a:ext cx="14986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4694" name="Straight Connector 11"/>
          <p:cNvCxnSpPr>
            <a:cxnSpLocks noChangeShapeType="1"/>
          </p:cNvCxnSpPr>
          <p:nvPr/>
        </p:nvCxnSpPr>
        <p:spPr bwMode="auto">
          <a:xfrm>
            <a:off x="4584700" y="2901772"/>
            <a:ext cx="16256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4695" name="Picture 9" descr="squid_pho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796872"/>
            <a:ext cx="3325812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6" name="Picture 10" descr="jpa_pack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1987372"/>
            <a:ext cx="348615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0"/>
            <a:ext cx="9144000" cy="55033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2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defTabSz="912813"/>
            <a:r>
              <a:rPr lang="en-US" altLang="en-US" sz="2800" dirty="0" smtClean="0"/>
              <a:t>Quantum Limited Amplifiers</a:t>
            </a:r>
          </a:p>
        </p:txBody>
      </p:sp>
    </p:spTree>
    <p:extLst>
      <p:ext uri="{BB962C8B-B14F-4D97-AF65-F5344CB8AC3E}">
        <p14:creationId xmlns:p14="http://schemas.microsoft.com/office/powerpoint/2010/main" val="548489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4" descr="designofupgrade-April_2014_aps_talk_1.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" t="18829" r="10175" b="5685"/>
          <a:stretch>
            <a:fillRect/>
          </a:stretch>
        </p:blipFill>
        <p:spPr bwMode="auto">
          <a:xfrm>
            <a:off x="357188" y="687722"/>
            <a:ext cx="7856537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608468"/>
          </a:xfrm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charset="0"/>
              </a:rPr>
              <a:t>Amplifier “</a:t>
            </a:r>
            <a:r>
              <a:rPr lang="en-US" altLang="ja-JP" sz="2800" dirty="0" err="1" smtClean="0">
                <a:ea typeface="ＭＳ Ｐゴシック" charset="0"/>
              </a:rPr>
              <a:t>Squidadel</a:t>
            </a:r>
            <a:r>
              <a:rPr lang="en-US" sz="2800" dirty="0" smtClean="0">
                <a:ea typeface="ＭＳ Ｐゴシック" charset="0"/>
              </a:rPr>
              <a:t>” and Bucking Magnet</a:t>
            </a:r>
            <a:endParaRPr lang="en-US" sz="2800" dirty="0">
              <a:ea typeface="ＭＳ Ｐゴシック" charset="0"/>
            </a:endParaRPr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50800" y="6515100"/>
            <a:ext cx="2032000" cy="3429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>
                <a:latin typeface="Arial" charset="0"/>
              </a:rPr>
              <a:t>DESY 12may15  LJR      </a:t>
            </a:r>
            <a:fld id="{EAA95E2B-157B-1640-AC01-C124512D7764}" type="slidenum">
              <a:rPr lang="en-US" sz="1000">
                <a:latin typeface="Arial" charset="0"/>
              </a:rPr>
              <a:pPr/>
              <a:t>24</a:t>
            </a:fld>
            <a:endParaRPr lang="en-US" sz="1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536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4" descr="designofupgrade-April_2014_aps_talk_1.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 t="18829" b="5853"/>
          <a:stretch>
            <a:fillRect/>
          </a:stretch>
        </p:blipFill>
        <p:spPr bwMode="auto">
          <a:xfrm>
            <a:off x="101342" y="892970"/>
            <a:ext cx="9017000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15729"/>
          </a:xfrm>
        </p:spPr>
        <p:txBody>
          <a:bodyPr/>
          <a:lstStyle/>
          <a:p>
            <a:pPr eaLnBrk="1" hangingPunct="1"/>
            <a:r>
              <a:rPr lang="en-US" sz="2800" dirty="0" smtClean="0">
                <a:ea typeface="ＭＳ Ｐゴシック" charset="0"/>
              </a:rPr>
              <a:t>Cavity and thermal shielding (4 K, 1 K, 100 </a:t>
            </a:r>
            <a:r>
              <a:rPr lang="en-US" sz="2800" dirty="0" err="1" smtClean="0">
                <a:ea typeface="ＭＳ Ｐゴシック" charset="0"/>
              </a:rPr>
              <a:t>mK</a:t>
            </a:r>
            <a:r>
              <a:rPr lang="en-US" sz="2800" dirty="0" smtClean="0">
                <a:ea typeface="ＭＳ Ｐゴシック" charset="0"/>
              </a:rPr>
              <a:t>)</a:t>
            </a:r>
            <a:endParaRPr lang="en-US" sz="280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342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ChangeArrowheads="1"/>
          </p:cNvSpPr>
          <p:nvPr/>
        </p:nvSpPr>
        <p:spPr bwMode="auto">
          <a:xfrm>
            <a:off x="304800" y="1328738"/>
            <a:ext cx="8250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latin typeface="Arial Narrow" charset="0"/>
              </a:rPr>
              <a:t> </a:t>
            </a:r>
            <a:endParaRPr lang="en-US" sz="2400"/>
          </a:p>
        </p:txBody>
      </p:sp>
      <p:pic>
        <p:nvPicPr>
          <p:cNvPr id="28674" name="Picture 3" descr="DSC015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10" y="889771"/>
            <a:ext cx="7840134" cy="588054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53950" y="0"/>
            <a:ext cx="8990050" cy="87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b"/>
          <a:lstStyle/>
          <a:p>
            <a:pPr eaLnBrk="0" hangingPunct="0">
              <a:defRPr/>
            </a:pPr>
            <a:r>
              <a:rPr lang="en-US" sz="2800" b="1" kern="0" dirty="0" smtClean="0">
                <a:solidFill>
                  <a:srgbClr val="124A91"/>
                </a:solidFill>
                <a:latin typeface="+mj-lt"/>
                <a:ea typeface="+mj-ea"/>
                <a:cs typeface="+mj-cs"/>
              </a:rPr>
              <a:t>ADMX: Ran at LLNL from 1996 - 2010</a:t>
            </a:r>
            <a:r>
              <a:rPr lang="en-US" sz="2800" b="1" kern="0" dirty="0">
                <a:solidFill>
                  <a:srgbClr val="124A9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800" b="1" kern="0" dirty="0">
                <a:solidFill>
                  <a:srgbClr val="124A91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0" dirty="0" smtClean="0">
                <a:solidFill>
                  <a:srgbClr val="124A91"/>
                </a:solidFill>
                <a:latin typeface="+mj-lt"/>
                <a:ea typeface="+mj-ea"/>
                <a:cs typeface="+mj-cs"/>
              </a:rPr>
              <a:t>Moved main </a:t>
            </a:r>
            <a:r>
              <a:rPr lang="en-US" sz="2800" b="1" kern="0" dirty="0">
                <a:solidFill>
                  <a:srgbClr val="124A91"/>
                </a:solidFill>
                <a:latin typeface="+mj-lt"/>
                <a:ea typeface="+mj-ea"/>
                <a:cs typeface="+mj-cs"/>
              </a:rPr>
              <a:t>magnet </a:t>
            </a:r>
            <a:r>
              <a:rPr lang="en-US" sz="2800" b="1" kern="0" dirty="0" smtClean="0">
                <a:solidFill>
                  <a:srgbClr val="124A91"/>
                </a:solidFill>
                <a:latin typeface="+mj-lt"/>
                <a:ea typeface="+mj-ea"/>
                <a:cs typeface="+mj-cs"/>
              </a:rPr>
              <a:t>to </a:t>
            </a:r>
            <a:r>
              <a:rPr lang="en-US" sz="2800" b="1" kern="0" dirty="0">
                <a:solidFill>
                  <a:srgbClr val="124A91"/>
                </a:solidFill>
                <a:latin typeface="+mj-lt"/>
                <a:ea typeface="+mj-ea"/>
                <a:cs typeface="+mj-cs"/>
              </a:rPr>
              <a:t>the U. of Washington</a:t>
            </a:r>
          </a:p>
        </p:txBody>
      </p:sp>
    </p:spTree>
    <p:extLst>
      <p:ext uri="{BB962C8B-B14F-4D97-AF65-F5344CB8AC3E}">
        <p14:creationId xmlns:p14="http://schemas.microsoft.com/office/powerpoint/2010/main" val="2860951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/>
          <p:nvPr/>
        </p:nvSpPr>
        <p:spPr>
          <a:xfrm>
            <a:off x="0" y="912813"/>
            <a:ext cx="9144000" cy="0"/>
          </a:xfrm>
          <a:prstGeom prst="line">
            <a:avLst/>
          </a:prstGeom>
          <a:noFill/>
          <a:ln w="36720">
            <a:solidFill>
              <a:srgbClr val="0047FF"/>
            </a:solidFill>
            <a:prstDash val="solid"/>
          </a:ln>
        </p:spPr>
        <p:txBody>
          <a:bodyPr lIns="98293" tIns="57474" rIns="98293" bIns="57474" anchor="ctr" anchorCtr="1" compatLnSpc="0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112643" name="Picture 1" descr="site-panorama.jpg"/>
          <p:cNvSpPr>
            <a:spLocks noChangeAspect="1"/>
          </p:cNvSpPr>
          <p:nvPr/>
        </p:nvSpPr>
        <p:spPr bwMode="auto">
          <a:xfrm>
            <a:off x="0" y="1757363"/>
            <a:ext cx="91440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2645" name="Picture 1" descr="site-panora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2563"/>
            <a:ext cx="91440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0"/>
            <a:ext cx="9144000" cy="9620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2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defTabSz="912813"/>
            <a:r>
              <a:rPr lang="en-US" altLang="en-US" sz="2800" dirty="0" smtClean="0"/>
              <a:t>ADMX site: University of Washington</a:t>
            </a:r>
          </a:p>
          <a:p>
            <a:pPr defTabSz="912813"/>
            <a:r>
              <a:rPr lang="en-US" altLang="en-US" sz="2000" dirty="0" smtClean="0">
                <a:solidFill>
                  <a:schemeClr val="tx1"/>
                </a:solidFill>
              </a:rPr>
              <a:t>Center for Experimental Nuclear Physics and Astrophysics (CENPA)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5997" y="5695492"/>
            <a:ext cx="2263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Cleanroom</a:t>
            </a:r>
          </a:p>
          <a:p>
            <a:pPr algn="ctr"/>
            <a:r>
              <a:rPr lang="en-US" dirty="0" smtClean="0"/>
              <a:t>(with insert hanging)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11011" y="5719615"/>
            <a:ext cx="1698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ADMX Magnet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52611" y="5705255"/>
            <a:ext cx="1775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Helium liquefier </a:t>
            </a:r>
            <a:endParaRPr lang="en-US" dirty="0"/>
          </a:p>
        </p:txBody>
      </p:sp>
      <p:cxnSp>
        <p:nvCxnSpPr>
          <p:cNvPr id="4" name="Straight Arrow Connector 3"/>
          <p:cNvCxnSpPr>
            <a:stCxn id="11" idx="0"/>
          </p:cNvCxnSpPr>
          <p:nvPr/>
        </p:nvCxnSpPr>
        <p:spPr>
          <a:xfrm flipH="1" flipV="1">
            <a:off x="7210001" y="4887347"/>
            <a:ext cx="230346" cy="81790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964217" y="4245963"/>
            <a:ext cx="241626" cy="149624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702602" y="4015065"/>
            <a:ext cx="119142" cy="176409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37754" y="1035978"/>
            <a:ext cx="2570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ADMX DAQ &amp; Controls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12645" idx="0"/>
          </p:cNvCxnSpPr>
          <p:nvPr/>
        </p:nvCxnSpPr>
        <p:spPr>
          <a:xfrm flipH="1">
            <a:off x="4233630" y="1452563"/>
            <a:ext cx="338370" cy="99752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932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ool-down_14jul15.pd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5" t="5264" r="3363"/>
          <a:stretch>
            <a:fillRect/>
          </a:stretch>
        </p:blipFill>
        <p:spPr bwMode="auto">
          <a:xfrm>
            <a:off x="615802" y="2152599"/>
            <a:ext cx="4990552" cy="4083496"/>
          </a:xfrm>
          <a:prstGeom prst="rect">
            <a:avLst/>
          </a:prstGeom>
          <a:solidFill>
            <a:srgbClr val="FCFBF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82489"/>
          </a:xfrm>
        </p:spPr>
        <p:txBody>
          <a:bodyPr/>
          <a:lstStyle/>
          <a:p>
            <a:r>
              <a:rPr lang="en-US" sz="2800" dirty="0" smtClean="0"/>
              <a:t>The Dilution Refrigerator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0" y="758677"/>
            <a:ext cx="61836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/>
                <a:ea typeface="Calibri" panose="020F0502020204030204" pitchFamily="34" charset="0"/>
                <a:cs typeface="Arial"/>
              </a:rPr>
              <a:t>Custom high power </a:t>
            </a:r>
            <a:r>
              <a:rPr lang="en-US" sz="2200" dirty="0">
                <a:ea typeface="Calibri" panose="020F0502020204030204" pitchFamily="34" charset="0"/>
                <a:cs typeface="Arial"/>
              </a:rPr>
              <a:t>fridge </a:t>
            </a:r>
            <a:endParaRPr lang="en-US" sz="2200" dirty="0" smtClean="0">
              <a:ea typeface="Calibri" panose="020F0502020204030204" pitchFamily="34" charset="0"/>
              <a:cs typeface="Arial"/>
            </a:endParaRPr>
          </a:p>
          <a:p>
            <a:pPr lvl="1"/>
            <a:r>
              <a:rPr lang="en-US" sz="2200" dirty="0" smtClean="0">
                <a:ea typeface="Calibri" panose="020F0502020204030204" pitchFamily="34" charset="0"/>
                <a:cs typeface="Arial"/>
              </a:rPr>
              <a:t>- 800 </a:t>
            </a:r>
            <a:r>
              <a:rPr lang="en-US" sz="2200" dirty="0">
                <a:ea typeface="Calibri" panose="020F0502020204030204" pitchFamily="34" charset="0"/>
                <a:cs typeface="Arial"/>
              </a:rPr>
              <a:t>µW at 100 </a:t>
            </a:r>
            <a:r>
              <a:rPr lang="en-US" sz="2200" dirty="0" err="1" smtClean="0">
                <a:ea typeface="Calibri" panose="020F0502020204030204" pitchFamily="34" charset="0"/>
                <a:cs typeface="Arial"/>
              </a:rPr>
              <a:t>mK</a:t>
            </a:r>
            <a:endParaRPr lang="en-US" sz="2200" dirty="0" smtClean="0">
              <a:latin typeface="Arial"/>
              <a:ea typeface="Calibri" panose="020F0502020204030204" pitchFamily="34" charset="0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/>
                <a:ea typeface="Calibri" panose="020F0502020204030204" pitchFamily="34" charset="0"/>
                <a:cs typeface="Arial"/>
              </a:rPr>
              <a:t>Janis Research </a:t>
            </a:r>
            <a:r>
              <a:rPr lang="en-US" sz="2200" dirty="0">
                <a:latin typeface="Arial"/>
                <a:ea typeface="Calibri" panose="020F0502020204030204" pitchFamily="34" charset="0"/>
                <a:cs typeface="Arial"/>
              </a:rPr>
              <a:t>Company, Woburn, </a:t>
            </a:r>
            <a:r>
              <a:rPr lang="en-US" sz="2200" dirty="0" smtClean="0">
                <a:latin typeface="Arial"/>
                <a:ea typeface="Calibri" panose="020F0502020204030204" pitchFamily="34" charset="0"/>
                <a:cs typeface="Arial"/>
              </a:rPr>
              <a:t>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/>
                <a:ea typeface="Calibri" panose="020F0502020204030204" pitchFamily="34" charset="0"/>
                <a:cs typeface="Arial"/>
              </a:rPr>
              <a:t>Demonstrated at Janis and at UW.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828" y="412879"/>
            <a:ext cx="2853213" cy="567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34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DilFridgDw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343" y="1080053"/>
            <a:ext cx="4775957" cy="527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7650163" y="4206875"/>
            <a:ext cx="2022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pPr algn="ctr"/>
            <a:r>
              <a:rPr lang="en-US"/>
              <a:t>Cavity </a:t>
            </a:r>
          </a:p>
          <a:p>
            <a:pPr algn="ctr"/>
            <a:r>
              <a:rPr lang="en-US"/>
              <a:t>top plate</a:t>
            </a:r>
          </a:p>
        </p:txBody>
      </p:sp>
      <p:sp>
        <p:nvSpPr>
          <p:cNvPr id="24580" name="TextBox 5"/>
          <p:cNvSpPr txBox="1">
            <a:spLocks noChangeArrowheads="1"/>
          </p:cNvSpPr>
          <p:nvPr/>
        </p:nvSpPr>
        <p:spPr bwMode="auto">
          <a:xfrm>
            <a:off x="7783513" y="3179763"/>
            <a:ext cx="202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/>
              <a:t>1K plate</a:t>
            </a:r>
          </a:p>
        </p:txBody>
      </p:sp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7924800" y="1676400"/>
            <a:ext cx="1514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/>
              <a:t>LHe reservoir</a:t>
            </a:r>
          </a:p>
        </p:txBody>
      </p:sp>
      <p:pic>
        <p:nvPicPr>
          <p:cNvPr id="24582" name="Picture 2" descr="MixingChamber-Still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9" y="1117147"/>
            <a:ext cx="2925761" cy="52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Box 7"/>
          <p:cNvSpPr txBox="1">
            <a:spLocks noChangeArrowheads="1"/>
          </p:cNvSpPr>
          <p:nvPr/>
        </p:nvSpPr>
        <p:spPr bwMode="auto">
          <a:xfrm>
            <a:off x="3230949" y="2750943"/>
            <a:ext cx="1514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dirty="0"/>
              <a:t>1K pot</a:t>
            </a:r>
          </a:p>
        </p:txBody>
      </p:sp>
      <p:sp>
        <p:nvSpPr>
          <p:cNvPr id="24584" name="TextBox 8"/>
          <p:cNvSpPr txBox="1">
            <a:spLocks noChangeArrowheads="1"/>
          </p:cNvSpPr>
          <p:nvPr/>
        </p:nvSpPr>
        <p:spPr bwMode="auto">
          <a:xfrm>
            <a:off x="3332163" y="5181600"/>
            <a:ext cx="15128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/>
              <a:t>Mixing chamber</a:t>
            </a:r>
          </a:p>
        </p:txBody>
      </p:sp>
      <p:sp>
        <p:nvSpPr>
          <p:cNvPr id="24585" name="TextBox 9"/>
          <p:cNvSpPr txBox="1">
            <a:spLocks noChangeArrowheads="1"/>
          </p:cNvSpPr>
          <p:nvPr/>
        </p:nvSpPr>
        <p:spPr bwMode="auto">
          <a:xfrm>
            <a:off x="3352800" y="4165600"/>
            <a:ext cx="1514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/>
              <a:t>Still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 flipV="1">
            <a:off x="4195763" y="5143500"/>
            <a:ext cx="1062037" cy="2508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3921125" y="3830638"/>
            <a:ext cx="1057275" cy="55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1968500" y="2273300"/>
            <a:ext cx="1435101" cy="20351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1905000" y="4749800"/>
            <a:ext cx="1457326" cy="6350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4590" name="TextBox 2"/>
          <p:cNvSpPr txBox="1">
            <a:spLocks noChangeArrowheads="1"/>
          </p:cNvSpPr>
          <p:nvPr/>
        </p:nvSpPr>
        <p:spPr bwMode="auto">
          <a:xfrm>
            <a:off x="190500" y="5438775"/>
            <a:ext cx="2984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pPr algn="ctr"/>
            <a:r>
              <a:rPr lang="en-US" sz="1600" dirty="0"/>
              <a:t>ADMX </a:t>
            </a:r>
          </a:p>
          <a:p>
            <a:pPr algn="ctr"/>
            <a:r>
              <a:rPr lang="en-US" sz="1600" dirty="0"/>
              <a:t>Dilution Fridge </a:t>
            </a:r>
          </a:p>
          <a:p>
            <a:pPr algn="ctr"/>
            <a:r>
              <a:rPr lang="en-US" sz="1600" dirty="0"/>
              <a:t>at Janis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6781800" y="4440238"/>
            <a:ext cx="1406525" cy="7159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-12828"/>
            <a:ext cx="9144000" cy="89793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2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defTabSz="912813"/>
            <a:r>
              <a:rPr lang="en-US" altLang="en-US" sz="2800" dirty="0" smtClean="0"/>
              <a:t>Dilution Refrigerator: </a:t>
            </a:r>
          </a:p>
          <a:p>
            <a:pPr defTabSz="912813"/>
            <a:r>
              <a:rPr lang="en-US" altLang="en-US" sz="2800" dirty="0" smtClean="0"/>
              <a:t>Cold stage directly on cavity</a:t>
            </a:r>
          </a:p>
        </p:txBody>
      </p:sp>
    </p:spTree>
    <p:extLst>
      <p:ext uri="{BB962C8B-B14F-4D97-AF65-F5344CB8AC3E}">
        <p14:creationId xmlns:p14="http://schemas.microsoft.com/office/powerpoint/2010/main" val="69127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0" y="288639"/>
            <a:ext cx="8873797" cy="588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15206" y="6498911"/>
            <a:ext cx="29353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*Slide from George </a:t>
            </a:r>
            <a:r>
              <a:rPr lang="en-US" sz="1400" dirty="0" err="1" smtClean="0"/>
              <a:t>Raffelt</a:t>
            </a:r>
            <a:r>
              <a:rPr lang="en-US" sz="1400" dirty="0" smtClean="0"/>
              <a:t> (DESY)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51511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0"/>
            <a:ext cx="8943492" cy="55033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2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defTabSz="912813"/>
            <a:r>
              <a:rPr lang="en-US" altLang="en-US" sz="2800" dirty="0" smtClean="0"/>
              <a:t>Dilution Refrigerator: After installation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292" y="580862"/>
            <a:ext cx="4267142" cy="5687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190499" y="1030853"/>
            <a:ext cx="322206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endParaRPr lang="en-US" altLang="en-US" dirty="0" smtClean="0">
              <a:latin typeface="arial" charset="0"/>
            </a:endParaRPr>
          </a:p>
          <a:p>
            <a:endParaRPr lang="en-US" altLang="en-US" dirty="0">
              <a:latin typeface="arial" charset="0"/>
            </a:endParaRPr>
          </a:p>
          <a:p>
            <a:r>
              <a:rPr lang="en-US" altLang="en-US" dirty="0" smtClean="0">
                <a:latin typeface="arial" charset="0"/>
              </a:rPr>
              <a:t>Dilution refrigerator</a:t>
            </a:r>
          </a:p>
          <a:p>
            <a:endParaRPr lang="en-US" altLang="en-US" dirty="0" smtClean="0">
              <a:latin typeface="arial" charset="0"/>
            </a:endParaRPr>
          </a:p>
          <a:p>
            <a:r>
              <a:rPr lang="en-US" altLang="en-US" dirty="0" smtClean="0">
                <a:latin typeface="arial" charset="0"/>
              </a:rPr>
              <a:t>Rotary Gearboxes</a:t>
            </a:r>
          </a:p>
          <a:p>
            <a:endParaRPr lang="en-US" altLang="en-US" dirty="0" smtClean="0">
              <a:latin typeface="arial" charset="0"/>
            </a:endParaRPr>
          </a:p>
          <a:p>
            <a:r>
              <a:rPr lang="en-US" altLang="en-US" dirty="0" smtClean="0">
                <a:latin typeface="arial" charset="0"/>
              </a:rPr>
              <a:t>Main Cavity</a:t>
            </a:r>
          </a:p>
          <a:p>
            <a:endParaRPr lang="en-US" altLang="en-US" dirty="0" smtClean="0">
              <a:latin typeface="arial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2899395" y="2142223"/>
            <a:ext cx="2014182" cy="2565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2014182" y="2911884"/>
            <a:ext cx="1846618" cy="3266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2014182" y="3540441"/>
            <a:ext cx="2471890" cy="182512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70090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47332"/>
            <a:ext cx="8819445" cy="1820334"/>
          </a:xfrm>
        </p:spPr>
        <p:txBody>
          <a:bodyPr>
            <a:noAutofit/>
          </a:bodyPr>
          <a:lstStyle/>
          <a:p>
            <a:pPr defTabSz="912813" eaLnBrk="1" hangingPunct="1"/>
            <a:r>
              <a:rPr lang="en-US" altLang="en-US" sz="4000" dirty="0" smtClean="0"/>
              <a:t>Additional upgrades:</a:t>
            </a:r>
            <a:br>
              <a:rPr lang="en-US" altLang="en-US" sz="4000" dirty="0" smtClean="0"/>
            </a:br>
            <a:r>
              <a:rPr lang="en-US" altLang="en-US" sz="4000" dirty="0" smtClean="0"/>
              <a:t>multiple frequency channels</a:t>
            </a:r>
            <a:endParaRPr lang="en-US" altLang="en-US" sz="4000" dirty="0" smtClean="0">
              <a:latin typeface="Arial"/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7740753" y="6455934"/>
            <a:ext cx="1371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ADMX </a:t>
            </a:r>
            <a:fld id="{8038AAED-DE45-4AEC-8FB3-451C14C3D6B3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31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51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352550"/>
            <a:ext cx="6400800" cy="4543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Box 1"/>
          <p:cNvSpPr txBox="1">
            <a:spLocks noChangeArrowheads="1"/>
          </p:cNvSpPr>
          <p:nvPr/>
        </p:nvSpPr>
        <p:spPr bwMode="auto">
          <a:xfrm>
            <a:off x="6551009" y="1054100"/>
            <a:ext cx="2301494" cy="507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TM</a:t>
            </a:r>
            <a:r>
              <a:rPr lang="en-US" sz="1800" baseline="-25000" dirty="0"/>
              <a:t>020</a:t>
            </a:r>
            <a:r>
              <a:rPr lang="en-US" sz="1800" dirty="0"/>
              <a:t> Mode</a:t>
            </a:r>
          </a:p>
          <a:p>
            <a:pPr algn="ctr" eaLnBrk="1" hangingPunct="1"/>
            <a:r>
              <a:rPr lang="en-US" sz="1800" u="sng" dirty="0"/>
              <a:t>Relative Frequency</a:t>
            </a:r>
          </a:p>
          <a:p>
            <a:pPr algn="ctr" eaLnBrk="1" hangingPunct="1"/>
            <a:r>
              <a:rPr lang="en-US" sz="1800" dirty="0"/>
              <a:t> 2.3</a:t>
            </a:r>
          </a:p>
          <a:p>
            <a:pPr algn="ctr" eaLnBrk="1" hangingPunct="1"/>
            <a:endParaRPr lang="en-US" sz="1800" dirty="0"/>
          </a:p>
          <a:p>
            <a:pPr algn="ctr" eaLnBrk="1" hangingPunct="1"/>
            <a:r>
              <a:rPr lang="en-US" sz="1800" u="sng" dirty="0"/>
              <a:t>Tuning Range</a:t>
            </a:r>
            <a:r>
              <a:rPr lang="en-US" sz="1800" dirty="0"/>
              <a:t> </a:t>
            </a:r>
          </a:p>
          <a:p>
            <a:pPr algn="ctr" eaLnBrk="1" hangingPunct="1"/>
            <a:r>
              <a:rPr lang="en-US" sz="1800" dirty="0"/>
              <a:t>920-2,100 </a:t>
            </a:r>
            <a:r>
              <a:rPr lang="en-US" sz="1800" dirty="0" smtClean="0"/>
              <a:t>MHz</a:t>
            </a:r>
          </a:p>
          <a:p>
            <a:pPr algn="ctr" eaLnBrk="1" hangingPunct="1"/>
            <a:r>
              <a:rPr lang="en-US" sz="1800" dirty="0" smtClean="0">
                <a:solidFill>
                  <a:srgbClr val="0000FF"/>
                </a:solidFill>
              </a:rPr>
              <a:t>JPA</a:t>
            </a:r>
            <a:endParaRPr lang="en-US" sz="1800" dirty="0">
              <a:solidFill>
                <a:srgbClr val="0000FF"/>
              </a:solidFill>
            </a:endParaRPr>
          </a:p>
          <a:p>
            <a:pPr algn="ctr" eaLnBrk="1" hangingPunct="1"/>
            <a:endParaRPr lang="en-US" sz="1800" dirty="0"/>
          </a:p>
          <a:p>
            <a:pPr algn="ctr" eaLnBrk="1" hangingPunct="1"/>
            <a:r>
              <a:rPr lang="en-US" sz="1800" u="sng" dirty="0"/>
              <a:t>Relative Power</a:t>
            </a:r>
          </a:p>
          <a:p>
            <a:pPr algn="ctr" eaLnBrk="1" hangingPunct="1"/>
            <a:r>
              <a:rPr lang="en-US" sz="1800" dirty="0"/>
              <a:t>0.41</a:t>
            </a:r>
          </a:p>
          <a:p>
            <a:pPr algn="ctr" eaLnBrk="1" hangingPunct="1"/>
            <a:endParaRPr lang="en-US" sz="1800" dirty="0"/>
          </a:p>
          <a:p>
            <a:pPr algn="ctr" eaLnBrk="1" hangingPunct="1"/>
            <a:r>
              <a:rPr lang="en-US" sz="1800" dirty="0"/>
              <a:t>TM</a:t>
            </a:r>
            <a:r>
              <a:rPr lang="en-US" sz="1800" baseline="-25000" dirty="0"/>
              <a:t>010</a:t>
            </a:r>
            <a:r>
              <a:rPr lang="en-US" sz="1800" dirty="0"/>
              <a:t> Mode</a:t>
            </a:r>
          </a:p>
          <a:p>
            <a:pPr algn="ctr" eaLnBrk="1" hangingPunct="1"/>
            <a:r>
              <a:rPr lang="en-US" sz="1800" u="sng" dirty="0"/>
              <a:t>Relative Frequency</a:t>
            </a:r>
          </a:p>
          <a:p>
            <a:pPr algn="ctr" eaLnBrk="1" hangingPunct="1"/>
            <a:r>
              <a:rPr lang="en-US" sz="1800" dirty="0"/>
              <a:t>1.0</a:t>
            </a:r>
          </a:p>
          <a:p>
            <a:pPr algn="ctr" eaLnBrk="1" hangingPunct="1"/>
            <a:endParaRPr lang="en-US" sz="1800" dirty="0"/>
          </a:p>
          <a:p>
            <a:pPr algn="ctr" eaLnBrk="1" hangingPunct="1"/>
            <a:r>
              <a:rPr lang="en-US" sz="1800" u="sng" dirty="0"/>
              <a:t>Tuning Range</a:t>
            </a:r>
          </a:p>
          <a:p>
            <a:pPr algn="ctr" eaLnBrk="1" hangingPunct="1"/>
            <a:r>
              <a:rPr lang="en-US" sz="1800" dirty="0"/>
              <a:t>400-900 </a:t>
            </a:r>
            <a:r>
              <a:rPr lang="en-US" sz="1800" dirty="0" smtClean="0"/>
              <a:t>MHz</a:t>
            </a:r>
          </a:p>
          <a:p>
            <a:pPr algn="ctr" eaLnBrk="1" hangingPunct="1"/>
            <a:r>
              <a:rPr lang="en-US" sz="1800" dirty="0" err="1" smtClean="0">
                <a:solidFill>
                  <a:srgbClr val="0000FF"/>
                </a:solidFill>
              </a:rPr>
              <a:t>Microstrip</a:t>
            </a:r>
            <a:r>
              <a:rPr lang="en-US" sz="1800" dirty="0" smtClean="0">
                <a:solidFill>
                  <a:srgbClr val="0000FF"/>
                </a:solidFill>
              </a:rPr>
              <a:t> SQUID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0"/>
            <a:ext cx="9144000" cy="123145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2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defTabSz="912813"/>
            <a:r>
              <a:rPr lang="en-US" altLang="en-US" sz="2800" dirty="0" smtClean="0"/>
              <a:t>Higher order mode instrumented </a:t>
            </a:r>
          </a:p>
          <a:p>
            <a:pPr defTabSz="912813"/>
            <a:r>
              <a:rPr lang="en-US" altLang="en-US" sz="2200" dirty="0" err="1" smtClean="0">
                <a:solidFill>
                  <a:srgbClr val="000000"/>
                </a:solidFill>
              </a:rPr>
              <a:t>Ch</a:t>
            </a:r>
            <a:r>
              <a:rPr lang="en-US" altLang="en-US" sz="2200" dirty="0" smtClean="0">
                <a:solidFill>
                  <a:srgbClr val="000000"/>
                </a:solidFill>
              </a:rPr>
              <a:t> 1: TM</a:t>
            </a:r>
            <a:r>
              <a:rPr lang="en-US" altLang="en-US" sz="2200" baseline="-25000" dirty="0" smtClean="0">
                <a:solidFill>
                  <a:srgbClr val="000000"/>
                </a:solidFill>
              </a:rPr>
              <a:t>010</a:t>
            </a:r>
            <a:r>
              <a:rPr lang="en-US" altLang="en-US" sz="2200" dirty="0" smtClean="0">
                <a:solidFill>
                  <a:srgbClr val="000000"/>
                </a:solidFill>
              </a:rPr>
              <a:t> mode    </a:t>
            </a:r>
            <a:r>
              <a:rPr lang="en-US" altLang="en-US" sz="2200" dirty="0" err="1" smtClean="0">
                <a:solidFill>
                  <a:srgbClr val="000000"/>
                </a:solidFill>
              </a:rPr>
              <a:t>Ch</a:t>
            </a:r>
            <a:r>
              <a:rPr lang="en-US" altLang="en-US" sz="2200" dirty="0" smtClean="0">
                <a:solidFill>
                  <a:srgbClr val="000000"/>
                </a:solidFill>
              </a:rPr>
              <a:t> 2: TM</a:t>
            </a:r>
            <a:r>
              <a:rPr lang="en-US" altLang="en-US" sz="2200" baseline="-25000" dirty="0" smtClean="0">
                <a:solidFill>
                  <a:srgbClr val="000000"/>
                </a:solidFill>
              </a:rPr>
              <a:t>020</a:t>
            </a:r>
            <a:r>
              <a:rPr lang="en-US" altLang="en-US" sz="2200" dirty="0" smtClean="0">
                <a:solidFill>
                  <a:srgbClr val="000000"/>
                </a:solidFill>
              </a:rPr>
              <a:t> mode</a:t>
            </a:r>
          </a:p>
          <a:p>
            <a:pPr defTabSz="912813"/>
            <a:r>
              <a:rPr lang="en-US" altLang="en-US" sz="2200" dirty="0" smtClean="0">
                <a:solidFill>
                  <a:srgbClr val="000000"/>
                </a:solidFill>
              </a:rPr>
              <a:t>Take data concurrently at 2 different mass ranges</a:t>
            </a:r>
          </a:p>
        </p:txBody>
      </p:sp>
    </p:spTree>
    <p:extLst>
      <p:ext uri="{BB962C8B-B14F-4D97-AF65-F5344CB8AC3E}">
        <p14:creationId xmlns:p14="http://schemas.microsoft.com/office/powerpoint/2010/main" val="3457105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9628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Helvetica" charset="0"/>
                <a:ea typeface="ＭＳ Ｐゴシック" charset="0"/>
                <a:cs typeface="ＭＳ Ｐゴシック" charset="0"/>
              </a:rPr>
              <a:t>ADMX: Multi-mode </a:t>
            </a:r>
            <a:r>
              <a:rPr lang="en-US" sz="2800" dirty="0" smtClean="0">
                <a:latin typeface="Helvetica" charset="0"/>
                <a:ea typeface="ＭＳ Ｐゴシック" charset="0"/>
                <a:cs typeface="ＭＳ Ｐゴシック" charset="0"/>
              </a:rPr>
              <a:t>readout </a:t>
            </a:r>
            <a:br>
              <a:rPr lang="en-US" sz="28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latin typeface="Helvetica" charset="0"/>
                <a:ea typeface="ＭＳ Ｐゴシック" charset="0"/>
                <a:cs typeface="ＭＳ Ｐゴシック" charset="0"/>
              </a:rPr>
              <a:t>(low pass / high pass filters to prevent interference)</a:t>
            </a:r>
            <a:endParaRPr lang="en-US" sz="28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8786" name="Rectangle 10"/>
          <p:cNvSpPr>
            <a:spLocks noChangeArrowheads="1"/>
          </p:cNvSpPr>
          <p:nvPr/>
        </p:nvSpPr>
        <p:spPr bwMode="auto">
          <a:xfrm>
            <a:off x="2916238" y="1156827"/>
            <a:ext cx="923925" cy="4572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18787" name="TextBox 12"/>
          <p:cNvSpPr txBox="1">
            <a:spLocks noChangeArrowheads="1"/>
          </p:cNvSpPr>
          <p:nvPr/>
        </p:nvSpPr>
        <p:spPr bwMode="auto">
          <a:xfrm>
            <a:off x="3098800" y="1196515"/>
            <a:ext cx="620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latin typeface="Helvetica" charset="0"/>
                <a:sym typeface="Symbol" charset="0"/>
              </a:rPr>
              <a:t>filter</a:t>
            </a:r>
          </a:p>
        </p:txBody>
      </p:sp>
      <p:sp>
        <p:nvSpPr>
          <p:cNvPr id="118788" name="Rectangle 19"/>
          <p:cNvSpPr>
            <a:spLocks noChangeArrowheads="1"/>
          </p:cNvSpPr>
          <p:nvPr/>
        </p:nvSpPr>
        <p:spPr bwMode="auto">
          <a:xfrm>
            <a:off x="2916238" y="1817227"/>
            <a:ext cx="923925" cy="4572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18789" name="TextBox 20"/>
          <p:cNvSpPr txBox="1">
            <a:spLocks noChangeArrowheads="1"/>
          </p:cNvSpPr>
          <p:nvPr/>
        </p:nvSpPr>
        <p:spPr bwMode="auto">
          <a:xfrm>
            <a:off x="3098800" y="1856915"/>
            <a:ext cx="620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latin typeface="Helvetica" charset="0"/>
                <a:sym typeface="Symbol" charset="0"/>
              </a:rPr>
              <a:t>filter</a:t>
            </a:r>
          </a:p>
        </p:txBody>
      </p:sp>
      <p:cxnSp>
        <p:nvCxnSpPr>
          <p:cNvPr id="118790" name="Straight Connector 15"/>
          <p:cNvCxnSpPr>
            <a:cxnSpLocks noChangeShapeType="1"/>
          </p:cNvCxnSpPr>
          <p:nvPr/>
        </p:nvCxnSpPr>
        <p:spPr bwMode="auto">
          <a:xfrm flipV="1">
            <a:off x="1138238" y="139019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8791" name="Straight Connector 23"/>
          <p:cNvCxnSpPr>
            <a:cxnSpLocks noChangeShapeType="1"/>
          </p:cNvCxnSpPr>
          <p:nvPr/>
        </p:nvCxnSpPr>
        <p:spPr bwMode="auto">
          <a:xfrm flipV="1">
            <a:off x="2082800" y="2020427"/>
            <a:ext cx="0" cy="1198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8792" name="Straight Connector 17"/>
          <p:cNvCxnSpPr>
            <a:cxnSpLocks noChangeShapeType="1"/>
          </p:cNvCxnSpPr>
          <p:nvPr/>
        </p:nvCxnSpPr>
        <p:spPr bwMode="auto">
          <a:xfrm flipH="1" flipV="1">
            <a:off x="2082800" y="2020427"/>
            <a:ext cx="833438" cy="14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8793" name="Straight Connector 26"/>
          <p:cNvCxnSpPr>
            <a:cxnSpLocks noChangeShapeType="1"/>
          </p:cNvCxnSpPr>
          <p:nvPr/>
        </p:nvCxnSpPr>
        <p:spPr bwMode="auto">
          <a:xfrm flipH="1">
            <a:off x="1127125" y="1394952"/>
            <a:ext cx="17986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794" name="TextBox 32"/>
          <p:cNvSpPr txBox="1">
            <a:spLocks noChangeArrowheads="1"/>
          </p:cNvSpPr>
          <p:nvPr/>
        </p:nvSpPr>
        <p:spPr bwMode="auto">
          <a:xfrm>
            <a:off x="2103438" y="993315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latin typeface="Helvetica" charset="0"/>
                <a:sym typeface="Symbol" charset="0"/>
              </a:rPr>
              <a:t>TM</a:t>
            </a:r>
            <a:r>
              <a:rPr lang="en-US" sz="1800" baseline="-25000">
                <a:latin typeface="Helvetica" charset="0"/>
                <a:sym typeface="Symbol" charset="0"/>
              </a:rPr>
              <a:t>010</a:t>
            </a:r>
          </a:p>
        </p:txBody>
      </p:sp>
      <p:sp>
        <p:nvSpPr>
          <p:cNvPr id="118795" name="TextBox 33"/>
          <p:cNvSpPr txBox="1">
            <a:spLocks noChangeArrowheads="1"/>
          </p:cNvSpPr>
          <p:nvPr/>
        </p:nvSpPr>
        <p:spPr bwMode="auto">
          <a:xfrm>
            <a:off x="2092325" y="1623552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latin typeface="Helvetica" charset="0"/>
                <a:sym typeface="Symbol" charset="0"/>
              </a:rPr>
              <a:t>TM</a:t>
            </a:r>
            <a:r>
              <a:rPr lang="en-US" sz="1800" baseline="-25000">
                <a:latin typeface="Helvetica" charset="0"/>
                <a:sym typeface="Symbol" charset="0"/>
              </a:rPr>
              <a:t>020</a:t>
            </a:r>
          </a:p>
        </p:txBody>
      </p:sp>
      <p:sp>
        <p:nvSpPr>
          <p:cNvPr id="118796" name="Isosceles Triangle 27"/>
          <p:cNvSpPr>
            <a:spLocks noChangeArrowheads="1"/>
          </p:cNvSpPr>
          <p:nvPr/>
        </p:nvSpPr>
        <p:spPr bwMode="auto">
          <a:xfrm rot="5400000">
            <a:off x="4420394" y="1143334"/>
            <a:ext cx="568325" cy="490537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cxnSp>
        <p:nvCxnSpPr>
          <p:cNvPr id="118797" name="Straight Connector 29"/>
          <p:cNvCxnSpPr>
            <a:cxnSpLocks noChangeShapeType="1"/>
            <a:stCxn id="118786" idx="3"/>
            <a:endCxn id="118796" idx="3"/>
          </p:cNvCxnSpPr>
          <p:nvPr/>
        </p:nvCxnSpPr>
        <p:spPr bwMode="auto">
          <a:xfrm>
            <a:off x="3840163" y="1385427"/>
            <a:ext cx="61912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798" name="Isosceles Triangle 38"/>
          <p:cNvSpPr>
            <a:spLocks noChangeArrowheads="1"/>
          </p:cNvSpPr>
          <p:nvPr/>
        </p:nvSpPr>
        <p:spPr bwMode="auto">
          <a:xfrm rot="5400000">
            <a:off x="4420394" y="1803734"/>
            <a:ext cx="568325" cy="490537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cxnSp>
        <p:nvCxnSpPr>
          <p:cNvPr id="118799" name="Straight Connector 39"/>
          <p:cNvCxnSpPr>
            <a:cxnSpLocks noChangeShapeType="1"/>
            <a:endCxn id="118798" idx="3"/>
          </p:cNvCxnSpPr>
          <p:nvPr/>
        </p:nvCxnSpPr>
        <p:spPr bwMode="auto">
          <a:xfrm>
            <a:off x="3840163" y="2045827"/>
            <a:ext cx="61912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800" name="Rectangle 40"/>
          <p:cNvSpPr>
            <a:spLocks noChangeArrowheads="1"/>
          </p:cNvSpPr>
          <p:nvPr/>
        </p:nvSpPr>
        <p:spPr bwMode="auto">
          <a:xfrm>
            <a:off x="5557838" y="1156827"/>
            <a:ext cx="923925" cy="4572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18801" name="TextBox 41"/>
          <p:cNvSpPr txBox="1">
            <a:spLocks noChangeArrowheads="1"/>
          </p:cNvSpPr>
          <p:nvPr/>
        </p:nvSpPr>
        <p:spPr bwMode="auto">
          <a:xfrm>
            <a:off x="5516563" y="1186990"/>
            <a:ext cx="1006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latin typeface="Helvetica" charset="0"/>
                <a:sym typeface="Symbol" charset="0"/>
              </a:rPr>
              <a:t>receiver</a:t>
            </a:r>
          </a:p>
        </p:txBody>
      </p:sp>
      <p:cxnSp>
        <p:nvCxnSpPr>
          <p:cNvPr id="118802" name="Straight Connector 44"/>
          <p:cNvCxnSpPr>
            <a:cxnSpLocks noChangeShapeType="1"/>
          </p:cNvCxnSpPr>
          <p:nvPr/>
        </p:nvCxnSpPr>
        <p:spPr bwMode="auto">
          <a:xfrm>
            <a:off x="4948238" y="1394952"/>
            <a:ext cx="617537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803" name="Rectangle 45"/>
          <p:cNvSpPr>
            <a:spLocks noChangeArrowheads="1"/>
          </p:cNvSpPr>
          <p:nvPr/>
        </p:nvSpPr>
        <p:spPr bwMode="auto">
          <a:xfrm>
            <a:off x="5546725" y="1806115"/>
            <a:ext cx="925513" cy="4572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18804" name="TextBox 46"/>
          <p:cNvSpPr txBox="1">
            <a:spLocks noChangeArrowheads="1"/>
          </p:cNvSpPr>
          <p:nvPr/>
        </p:nvSpPr>
        <p:spPr bwMode="auto">
          <a:xfrm>
            <a:off x="5507038" y="1836277"/>
            <a:ext cx="10048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latin typeface="Helvetica" charset="0"/>
                <a:sym typeface="Symbol" charset="0"/>
              </a:rPr>
              <a:t>receiver</a:t>
            </a:r>
          </a:p>
        </p:txBody>
      </p:sp>
      <p:cxnSp>
        <p:nvCxnSpPr>
          <p:cNvPr id="118805" name="Straight Connector 47"/>
          <p:cNvCxnSpPr>
            <a:cxnSpLocks noChangeShapeType="1"/>
          </p:cNvCxnSpPr>
          <p:nvPr/>
        </p:nvCxnSpPr>
        <p:spPr bwMode="auto">
          <a:xfrm>
            <a:off x="4937125" y="2045827"/>
            <a:ext cx="61912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806" name="Rectangle 30"/>
          <p:cNvSpPr>
            <a:spLocks noChangeArrowheads="1"/>
          </p:cNvSpPr>
          <p:nvPr/>
        </p:nvSpPr>
        <p:spPr bwMode="auto">
          <a:xfrm>
            <a:off x="7102475" y="1166352"/>
            <a:ext cx="954088" cy="11080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cxnSp>
        <p:nvCxnSpPr>
          <p:cNvPr id="118807" name="Straight Connector 49"/>
          <p:cNvCxnSpPr>
            <a:cxnSpLocks noChangeShapeType="1"/>
          </p:cNvCxnSpPr>
          <p:nvPr/>
        </p:nvCxnSpPr>
        <p:spPr bwMode="auto">
          <a:xfrm>
            <a:off x="6492875" y="1394952"/>
            <a:ext cx="617538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8808" name="Straight Connector 50"/>
          <p:cNvCxnSpPr>
            <a:cxnSpLocks noChangeShapeType="1"/>
          </p:cNvCxnSpPr>
          <p:nvPr/>
        </p:nvCxnSpPr>
        <p:spPr bwMode="auto">
          <a:xfrm>
            <a:off x="6481763" y="2045827"/>
            <a:ext cx="61912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809" name="TextBox 51"/>
          <p:cNvSpPr txBox="1">
            <a:spLocks noChangeArrowheads="1"/>
          </p:cNvSpPr>
          <p:nvPr/>
        </p:nvSpPr>
        <p:spPr bwMode="auto">
          <a:xfrm>
            <a:off x="7234238" y="1542590"/>
            <a:ext cx="684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latin typeface="Helvetica" charset="0"/>
                <a:sym typeface="Symbol" charset="0"/>
              </a:rPr>
              <a:t>DAQ</a:t>
            </a:r>
          </a:p>
        </p:txBody>
      </p:sp>
      <p:cxnSp>
        <p:nvCxnSpPr>
          <p:cNvPr id="118810" name="Straight Connector 43008"/>
          <p:cNvCxnSpPr>
            <a:cxnSpLocks noChangeShapeType="1"/>
          </p:cNvCxnSpPr>
          <p:nvPr/>
        </p:nvCxnSpPr>
        <p:spPr bwMode="auto">
          <a:xfrm>
            <a:off x="5191125" y="780590"/>
            <a:ext cx="0" cy="2092325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811" name="Left Arrow 43009"/>
          <p:cNvSpPr>
            <a:spLocks noChangeArrowheads="1"/>
          </p:cNvSpPr>
          <p:nvPr/>
        </p:nvSpPr>
        <p:spPr bwMode="auto">
          <a:xfrm>
            <a:off x="4186238" y="2436352"/>
            <a:ext cx="660400" cy="385763"/>
          </a:xfrm>
          <a:prstGeom prst="leftArrow">
            <a:avLst>
              <a:gd name="adj1" fmla="val 50000"/>
              <a:gd name="adj2" fmla="val 5000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sp>
        <p:nvSpPr>
          <p:cNvPr id="118812" name="Left Arrow 55"/>
          <p:cNvSpPr>
            <a:spLocks noChangeArrowheads="1"/>
          </p:cNvSpPr>
          <p:nvPr/>
        </p:nvSpPr>
        <p:spPr bwMode="auto">
          <a:xfrm flipH="1">
            <a:off x="5527675" y="2436352"/>
            <a:ext cx="660400" cy="385763"/>
          </a:xfrm>
          <a:prstGeom prst="leftArrow">
            <a:avLst>
              <a:gd name="adj1" fmla="val 50000"/>
              <a:gd name="adj2" fmla="val 50042"/>
            </a:avLst>
          </a:prstGeom>
          <a:solidFill>
            <a:srgbClr val="FF6F6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pic>
        <p:nvPicPr>
          <p:cNvPr id="118813" name="Picture 56" descr="Cavity_5-26-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r="7678"/>
          <a:stretch>
            <a:fillRect/>
          </a:stretch>
        </p:blipFill>
        <p:spPr bwMode="auto">
          <a:xfrm>
            <a:off x="514350" y="4085765"/>
            <a:ext cx="2208213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814" name="Picture 57" descr="Plating lower RF cavity plate#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4906" r="7555" b="12613"/>
          <a:stretch>
            <a:fillRect/>
          </a:stretch>
        </p:blipFill>
        <p:spPr bwMode="auto">
          <a:xfrm>
            <a:off x="266700" y="2558590"/>
            <a:ext cx="2687638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815" name="TextBox 12"/>
          <p:cNvSpPr txBox="1">
            <a:spLocks noChangeArrowheads="1"/>
          </p:cNvSpPr>
          <p:nvPr/>
        </p:nvSpPr>
        <p:spPr bwMode="auto">
          <a:xfrm>
            <a:off x="4267200" y="2730040"/>
            <a:ext cx="608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latin typeface="Helvetica" charset="0"/>
                <a:sym typeface="Symbol" charset="0"/>
              </a:rPr>
              <a:t>cold</a:t>
            </a:r>
          </a:p>
        </p:txBody>
      </p:sp>
      <p:sp>
        <p:nvSpPr>
          <p:cNvPr id="118816" name="TextBox 12"/>
          <p:cNvSpPr txBox="1">
            <a:spLocks noChangeArrowheads="1"/>
          </p:cNvSpPr>
          <p:nvPr/>
        </p:nvSpPr>
        <p:spPr bwMode="auto">
          <a:xfrm>
            <a:off x="5465763" y="2730040"/>
            <a:ext cx="749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>
                <a:latin typeface="Helvetica" charset="0"/>
                <a:sym typeface="Symbol" charset="0"/>
              </a:rPr>
              <a:t>warm</a:t>
            </a:r>
          </a:p>
        </p:txBody>
      </p:sp>
      <p:pic>
        <p:nvPicPr>
          <p:cNvPr id="118817" name="Picture 2" descr="junk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11555" r="4556" b="10963"/>
          <a:stretch>
            <a:fillRect/>
          </a:stretch>
        </p:blipFill>
        <p:spPr bwMode="auto">
          <a:xfrm>
            <a:off x="3332163" y="3136491"/>
            <a:ext cx="5059362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8896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6220"/>
            <a:ext cx="8558510" cy="869628"/>
          </a:xfrm>
        </p:spPr>
        <p:txBody>
          <a:bodyPr/>
          <a:lstStyle/>
          <a:p>
            <a:r>
              <a:rPr lang="en-US" sz="2800" dirty="0" smtClean="0">
                <a:latin typeface="+mn-lt"/>
              </a:rPr>
              <a:t>3</a:t>
            </a:r>
            <a:r>
              <a:rPr lang="en-US" sz="2800" baseline="30000" dirty="0" smtClean="0">
                <a:latin typeface="+mn-lt"/>
              </a:rPr>
              <a:t>rd</a:t>
            </a:r>
            <a:r>
              <a:rPr lang="en-US" sz="2800" dirty="0" smtClean="0">
                <a:latin typeface="+mn-lt"/>
              </a:rPr>
              <a:t> instrumented channel: Sidecar cavity</a:t>
            </a:r>
            <a:endParaRPr 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2940"/>
            <a:ext cx="8442789" cy="4525963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Test new technologies </a:t>
            </a:r>
            <a:r>
              <a:rPr lang="en-US" sz="1800" b="1" u="sng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in-situ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and search in new frequency ranges (4-6 GHz) (piezoelectric motors, JPAs,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etc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)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Mounted directly above main cavity</a:t>
            </a:r>
          </a:p>
          <a:p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Piezos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to replace large bulky gearboxes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20" y="2507699"/>
            <a:ext cx="3857625" cy="3257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867" y="1082094"/>
            <a:ext cx="3387885" cy="45943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Shape 3"/>
          <p:cNvSpPr txBox="1"/>
          <p:nvPr/>
        </p:nvSpPr>
        <p:spPr>
          <a:xfrm>
            <a:off x="2124255" y="5747824"/>
            <a:ext cx="2074128" cy="6802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Rotary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drive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controls tuning rod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Shape 3"/>
          <p:cNvSpPr txBox="1"/>
          <p:nvPr/>
        </p:nvSpPr>
        <p:spPr>
          <a:xfrm>
            <a:off x="1499788" y="2699825"/>
            <a:ext cx="2341754" cy="68022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Linear drive controls antenna depth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Shape 7"/>
          <p:cNvSpPr txBox="1"/>
          <p:nvPr/>
        </p:nvSpPr>
        <p:spPr>
          <a:xfrm>
            <a:off x="4567188" y="5689083"/>
            <a:ext cx="4576811" cy="1424284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Piezos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compatible with high B-field (&gt;30 T), vacuum and cryogenic temperatures (10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mK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73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0" y="0"/>
            <a:ext cx="9144000" cy="55033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2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defTabSz="912813"/>
            <a:r>
              <a:rPr lang="en-US" altLang="en-US" sz="2800" dirty="0" smtClean="0"/>
              <a:t>Installed ADMX insert for cold commissioning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676" y="469751"/>
            <a:ext cx="4323378" cy="5764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1" y="750178"/>
            <a:ext cx="454153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June install followed by systems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Long, slow initial cool down to monitor for any 3He/4He leaks in the dilution refrigerator (2 months).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Subsequent cool downs ~ 3 weeks.</a:t>
            </a:r>
          </a:p>
          <a:p>
            <a:endParaRPr lang="en-US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Magnet ramp, 9 Aug to 2 Tesla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Later brought to 5.5 Tesla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evidence of vibration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heating from motion in field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evidence of cavity heating from motion control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Dilution refrigerator stable (~200 </a:t>
            </a:r>
            <a:r>
              <a:rPr lang="en-US" sz="2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mK</a:t>
            </a: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46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828"/>
            <a:ext cx="8941235" cy="57075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Example DAQ: Sidecar Mode Map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0434" y="1442030"/>
            <a:ext cx="2252937" cy="48550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70913" y="1442030"/>
            <a:ext cx="2242457" cy="48550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flipV="1">
            <a:off x="6738256" y="2933372"/>
            <a:ext cx="2318658" cy="14695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8600" y="1409373"/>
            <a:ext cx="6226629" cy="41039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8" idx="1"/>
            <a:endCxn id="10" idx="3"/>
          </p:cNvCxnSpPr>
          <p:nvPr/>
        </p:nvCxnSpPr>
        <p:spPr>
          <a:xfrm flipH="1" flipV="1">
            <a:off x="6455229" y="3461330"/>
            <a:ext cx="283027" cy="2068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071" y="1453447"/>
            <a:ext cx="6207018" cy="404878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055005" y="550197"/>
            <a:ext cx="168378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Dots are live data taken from wide scan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1514" y="875971"/>
            <a:ext cx="381769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 mode map in blue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Arrow Connector 28"/>
          <p:cNvCxnSpPr>
            <a:stCxn id="28" idx="2"/>
          </p:cNvCxnSpPr>
          <p:nvPr/>
        </p:nvCxnSpPr>
        <p:spPr>
          <a:xfrm>
            <a:off x="2050362" y="1214525"/>
            <a:ext cx="351929" cy="1678491"/>
          </a:xfrm>
          <a:prstGeom prst="straightConnector1">
            <a:avLst/>
          </a:prstGeom>
          <a:ln>
            <a:solidFill>
              <a:schemeClr val="tx2">
                <a:lumMod val="40000"/>
                <a:lumOff val="6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3537858" y="1637973"/>
            <a:ext cx="348343" cy="642256"/>
          </a:xfrm>
          <a:prstGeom prst="ellipse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3779467" y="1074305"/>
            <a:ext cx="1417001" cy="9653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371601" y="3379685"/>
            <a:ext cx="34507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Simulated mode map in yellow</a:t>
            </a:r>
            <a:endParaRPr lang="en-US" sz="1600" dirty="0">
              <a:solidFill>
                <a:srgbClr val="FFFF00"/>
              </a:solidFill>
            </a:endParaRPr>
          </a:p>
        </p:txBody>
      </p:sp>
      <p:cxnSp>
        <p:nvCxnSpPr>
          <p:cNvPr id="38" name="Straight Arrow Connector 37"/>
          <p:cNvCxnSpPr>
            <a:stCxn id="37" idx="0"/>
          </p:cNvCxnSpPr>
          <p:nvPr/>
        </p:nvCxnSpPr>
        <p:spPr>
          <a:xfrm flipH="1" flipV="1">
            <a:off x="2492829" y="3064001"/>
            <a:ext cx="604158" cy="31568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833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4" descr="firstresults-2014_aps_rybk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5" t="31944" b="27875"/>
          <a:stretch>
            <a:fillRect/>
          </a:stretch>
        </p:blipFill>
        <p:spPr bwMode="auto">
          <a:xfrm>
            <a:off x="150309" y="1026214"/>
            <a:ext cx="8804460" cy="534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00559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+mj-lt"/>
                <a:ea typeface="ＭＳ Ｐゴシック" charset="0"/>
                <a:cs typeface="ＭＳ Ｐゴシック" charset="0"/>
              </a:rPr>
              <a:t>Raw </a:t>
            </a:r>
            <a:r>
              <a:rPr lang="en-US" sz="2800" dirty="0">
                <a:latin typeface="+mj-lt"/>
                <a:ea typeface="ＭＳ Ｐゴシック" charset="0"/>
                <a:cs typeface="ＭＳ Ｐゴシック" charset="0"/>
              </a:rPr>
              <a:t>data and hardware synthetic </a:t>
            </a:r>
            <a:r>
              <a:rPr lang="en-US" sz="2800" dirty="0" err="1">
                <a:latin typeface="+mj-lt"/>
                <a:ea typeface="ＭＳ Ｐゴシック" charset="0"/>
                <a:cs typeface="ＭＳ Ｐゴシック" charset="0"/>
              </a:rPr>
              <a:t>axion</a:t>
            </a:r>
            <a:r>
              <a:rPr lang="en-US" sz="2800" dirty="0">
                <a:latin typeface="+mj-lt"/>
                <a:ea typeface="ＭＳ Ｐゴシック" charset="0"/>
                <a:cs typeface="ＭＳ Ｐゴシック" charset="0"/>
              </a:rPr>
              <a:t> (</a:t>
            </a:r>
            <a:r>
              <a:rPr lang="en-US" sz="2800" dirty="0">
                <a:latin typeface="+mj-lt"/>
                <a:ea typeface="ＭＳ Ｐゴシック" charset="0"/>
                <a:cs typeface="Zapf Dingbats" charset="0"/>
                <a:sym typeface="Zapf Dingbats" charset="0"/>
              </a:rPr>
              <a:t>✕</a:t>
            </a:r>
            <a:r>
              <a:rPr lang="en-US" sz="2800" dirty="0">
                <a:latin typeface="+mj-lt"/>
                <a:ea typeface="ＭＳ Ｐゴシック" charset="0"/>
                <a:cs typeface="ＭＳ Ｐゴシック" charset="0"/>
              </a:rPr>
              <a:t>100</a:t>
            </a:r>
            <a:r>
              <a:rPr lang="en-US" sz="2800" dirty="0" smtClean="0">
                <a:latin typeface="+mj-lt"/>
                <a:ea typeface="ＭＳ Ｐゴシック" charset="0"/>
                <a:cs typeface="ＭＳ Ｐゴシック" charset="0"/>
              </a:rPr>
              <a:t>)</a:t>
            </a:r>
            <a:br>
              <a:rPr lang="en-US" sz="2800" dirty="0" smtClean="0">
                <a:latin typeface="+mj-lt"/>
                <a:ea typeface="ＭＳ Ｐゴシック" charset="0"/>
                <a:cs typeface="ＭＳ Ｐゴシック" charset="0"/>
              </a:rPr>
            </a:br>
            <a:r>
              <a:rPr lang="en-US" sz="2200" dirty="0" smtClean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Able to inject custom </a:t>
            </a:r>
            <a:r>
              <a:rPr lang="en-US" sz="2200" dirty="0" err="1" smtClean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lineshape</a:t>
            </a:r>
            <a:r>
              <a:rPr lang="en-US" sz="2200" dirty="0" smtClean="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rPr>
              <a:t> through weak port (blinded)</a:t>
            </a:r>
            <a:endParaRPr lang="en-US" sz="2200" dirty="0">
              <a:solidFill>
                <a:schemeClr val="tx1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65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44574" cy="869628"/>
          </a:xfrm>
        </p:spPr>
        <p:txBody>
          <a:bodyPr/>
          <a:lstStyle/>
          <a:p>
            <a:r>
              <a:rPr lang="en-US" sz="2800" dirty="0" smtClean="0"/>
              <a:t>ADMX recent commissioning run (B ~ 2 T &amp; 5.5 T)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605019"/>
            <a:ext cx="9017000" cy="5441950"/>
          </a:xfrm>
        </p:spPr>
        <p:txBody>
          <a:bodyPr/>
          <a:lstStyle/>
          <a:p>
            <a:r>
              <a:rPr lang="is-I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Took data from Aug 9</a:t>
            </a:r>
            <a:r>
              <a:rPr lang="is-IS" sz="1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is-I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Oct 3</a:t>
            </a:r>
            <a:r>
              <a:rPr lang="is-IS" sz="18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</a:p>
          <a:p>
            <a:r>
              <a:rPr lang="is-I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Dilution refrigerator maintained stable operations @ &lt; 200 mK </a:t>
            </a:r>
          </a:p>
          <a:p>
            <a:pPr lvl="1"/>
            <a:r>
              <a:rPr lang="is-I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Not at design temp yet (150 mK). </a:t>
            </a:r>
          </a:p>
          <a:p>
            <a:pPr lvl="1"/>
            <a:r>
              <a:rPr lang="is-I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Confident it can be recified with additional heat sinking </a:t>
            </a:r>
          </a:p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Took data with SQUID amp ~ 700 MHz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2.85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μeV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Sidecar cavity took data ~ 5.5 GHz (22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μeV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75" y="1571990"/>
            <a:ext cx="2584173" cy="45096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1" y="3244196"/>
            <a:ext cx="4008628" cy="2541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681" y="3575583"/>
            <a:ext cx="3920400" cy="25303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255804" y="6044825"/>
            <a:ext cx="2545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Sidecar frequency vs time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916450"/>
            <a:ext cx="2226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Ch1 frequency vs time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5047" y="6019167"/>
            <a:ext cx="1061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Ch1 DAQ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1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8" y="165100"/>
            <a:ext cx="8275600" cy="685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dirty="0" smtClean="0">
                <a:latin typeface="Arial"/>
                <a:cs typeface="Arial"/>
              </a:rPr>
              <a:t>ADMX Science Prospects: Year 1 (0.5 – 1 GHz)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800" dirty="0" smtClean="0"/>
              <a:t>Anticipate production data taking: Jan 2017</a:t>
            </a:r>
            <a:endParaRPr lang="en-US" sz="2800" dirty="0" smtClean="0">
              <a:latin typeface="Arial"/>
              <a:cs typeface="Arial"/>
            </a:endParaRPr>
          </a:p>
        </p:txBody>
      </p:sp>
      <p:pic>
        <p:nvPicPr>
          <p:cNvPr id="337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888" y="985838"/>
            <a:ext cx="7578850" cy="5311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2" descr="cavity_with_tuning_rod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9275" y="4144963"/>
            <a:ext cx="3241675" cy="2430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395913" y="6492875"/>
            <a:ext cx="374808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F327B45-35F2-7740-9DCD-A798552A4EF0}" type="slidenum">
              <a:rPr lang="en-US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124075" y="5260975"/>
            <a:ext cx="24032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1800" dirty="0" smtClean="0"/>
              <a:t>Current cavity system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5639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812800"/>
          </a:xfrm>
        </p:spPr>
        <p:txBody>
          <a:bodyPr/>
          <a:lstStyle/>
          <a:p>
            <a:r>
              <a:rPr lang="en-US" sz="2800" dirty="0" err="1" smtClean="0">
                <a:latin typeface="Arial"/>
                <a:cs typeface="Arial"/>
              </a:rPr>
              <a:t>Peccei</a:t>
            </a:r>
            <a:r>
              <a:rPr lang="en-US" sz="2800" dirty="0" smtClean="0">
                <a:latin typeface="Arial"/>
                <a:cs typeface="Arial"/>
              </a:rPr>
              <a:t>-Quinn solution to the strong-CP problem</a:t>
            </a:r>
            <a:br>
              <a:rPr lang="en-US" sz="2800" dirty="0" smtClean="0">
                <a:latin typeface="Arial"/>
                <a:cs typeface="Arial"/>
              </a:rPr>
            </a:br>
            <a:r>
              <a:rPr lang="en-US" sz="2800" dirty="0" smtClean="0"/>
              <a:t>(1977)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912444"/>
            <a:ext cx="9044573" cy="2321810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+mj-lt"/>
              </a:rPr>
              <a:t>Postulate a new U(1) symmetry that would </a:t>
            </a:r>
            <a:r>
              <a:rPr lang="en-US" sz="1800" smtClean="0">
                <a:latin typeface="+mj-lt"/>
              </a:rPr>
              <a:t>be spontaneously </a:t>
            </a:r>
            <a:r>
              <a:rPr lang="en-US" sz="1800" dirty="0" smtClean="0">
                <a:latin typeface="+mj-lt"/>
              </a:rPr>
              <a:t>broken.</a:t>
            </a:r>
          </a:p>
          <a:p>
            <a:r>
              <a:rPr lang="en-US" sz="1800" dirty="0" smtClean="0">
                <a:latin typeface="+mj-lt"/>
              </a:rPr>
              <a:t>A new Goldstone boson (the </a:t>
            </a:r>
            <a:r>
              <a:rPr lang="en-US" sz="1800" dirty="0" err="1" smtClean="0">
                <a:latin typeface="+mj-lt"/>
              </a:rPr>
              <a:t>axion</a:t>
            </a:r>
            <a:r>
              <a:rPr lang="en-US" sz="1800" dirty="0" smtClean="0">
                <a:latin typeface="+mj-lt"/>
              </a:rPr>
              <a:t>)</a:t>
            </a:r>
          </a:p>
          <a:p>
            <a:r>
              <a:rPr lang="en-US" sz="1800" dirty="0" smtClean="0">
                <a:latin typeface="+mj-lt"/>
              </a:rPr>
              <a:t>Remnant </a:t>
            </a:r>
            <a:r>
              <a:rPr lang="en-US" sz="1800" dirty="0" err="1">
                <a:latin typeface="+mj-lt"/>
              </a:rPr>
              <a:t>axion</a:t>
            </a:r>
            <a:r>
              <a:rPr lang="en-US" sz="1800" dirty="0">
                <a:latin typeface="+mj-lt"/>
              </a:rPr>
              <a:t> VEV nulls QCD CP violation</a:t>
            </a:r>
            <a:r>
              <a:rPr lang="en-US" sz="1800" dirty="0" smtClean="0">
                <a:latin typeface="+mj-lt"/>
              </a:rPr>
              <a:t>.</a:t>
            </a:r>
          </a:p>
          <a:p>
            <a:r>
              <a:rPr lang="en-US" sz="1800" dirty="0" smtClean="0">
                <a:latin typeface="+mj-lt"/>
              </a:rPr>
              <a:t>Only free parameter: symmetry breaking scale (</a:t>
            </a:r>
            <a:r>
              <a:rPr lang="en-US" sz="1800" dirty="0" err="1" smtClean="0">
                <a:latin typeface="+mj-lt"/>
              </a:rPr>
              <a:t>f</a:t>
            </a:r>
            <a:r>
              <a:rPr lang="en-US" sz="1800" baseline="-25000" dirty="0" err="1" smtClean="0">
                <a:latin typeface="+mj-lt"/>
              </a:rPr>
              <a:t>a</a:t>
            </a:r>
            <a:r>
              <a:rPr lang="en-US" sz="1800" dirty="0" smtClean="0">
                <a:latin typeface="+mj-lt"/>
              </a:rPr>
              <a:t>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92441" y="1816477"/>
            <a:ext cx="2399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Awarded Dirac Medal</a:t>
            </a:r>
          </a:p>
          <a:p>
            <a:r>
              <a:rPr lang="en-US" sz="1800" dirty="0" smtClean="0">
                <a:latin typeface="Arial"/>
                <a:cs typeface="Arial"/>
              </a:rPr>
              <a:t>(2000)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8169" y="1334010"/>
            <a:ext cx="2018942" cy="230159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512" y="1308609"/>
            <a:ext cx="2017538" cy="235379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064061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031844" cy="685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dirty="0" smtClean="0">
                <a:latin typeface="Arial"/>
                <a:cs typeface="Arial"/>
              </a:rPr>
              <a:t>ADMX Science Prospects: Year 2 (1 – 2 GHz)</a:t>
            </a:r>
          </a:p>
        </p:txBody>
      </p:sp>
      <p:pic>
        <p:nvPicPr>
          <p:cNvPr id="348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188" y="988873"/>
            <a:ext cx="7588250" cy="530570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395913" y="6492875"/>
            <a:ext cx="374808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FAC6206-1169-A044-AADC-8252D2F15FE3}" type="slidenum">
              <a:rPr lang="en-US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124075" y="5260975"/>
            <a:ext cx="15696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1800" dirty="0" smtClean="0"/>
              <a:t>4-cavity array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733" y="3592070"/>
            <a:ext cx="2085278" cy="303362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69857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583" y="985838"/>
            <a:ext cx="7567460" cy="5311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2124075" y="5260975"/>
            <a:ext cx="19287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1800" dirty="0" smtClean="0"/>
              <a:t>Multi-cavity array</a:t>
            </a:r>
            <a:endParaRPr lang="en-US" sz="1800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8634" y="2642837"/>
            <a:ext cx="1422631" cy="3795217"/>
          </a:xfr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288" y="4114798"/>
            <a:ext cx="1124228" cy="1448781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6200" y="165100"/>
            <a:ext cx="8915400" cy="685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dirty="0" smtClean="0">
                <a:latin typeface="Arial"/>
                <a:cs typeface="Arial"/>
              </a:rPr>
              <a:t>ADMX Science Prospects: Year 3 (2 – 4 GHz</a:t>
            </a:r>
            <a:r>
              <a:rPr lang="en-US" sz="2800" dirty="0">
                <a:latin typeface="Arial"/>
                <a:cs typeface="Arial"/>
              </a:rPr>
              <a:t>)</a:t>
            </a:r>
            <a:br>
              <a:rPr lang="en-US" sz="2800" dirty="0">
                <a:latin typeface="Arial"/>
                <a:cs typeface="Arial"/>
              </a:rPr>
            </a:br>
            <a:endParaRPr lang="en-US" sz="28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2207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188" y="988533"/>
            <a:ext cx="7588250" cy="53063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2124075" y="5260975"/>
            <a:ext cx="19287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1800" dirty="0" smtClean="0"/>
              <a:t>Multi-cavity array</a:t>
            </a:r>
            <a:endParaRPr lang="en-US" sz="1800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8634" y="2642837"/>
            <a:ext cx="1422631" cy="3795217"/>
          </a:xfr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820" y="4192859"/>
            <a:ext cx="1265696" cy="114264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6200" y="165100"/>
            <a:ext cx="8915400" cy="685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dirty="0" smtClean="0">
                <a:cs typeface="Arial"/>
              </a:rPr>
              <a:t>ADMX Science Prospects: Year 4 (4 – 6 GHz</a:t>
            </a:r>
            <a:r>
              <a:rPr lang="en-US" sz="2800" dirty="0">
                <a:cs typeface="Arial"/>
              </a:rPr>
              <a:t>)</a:t>
            </a:r>
            <a:br>
              <a:rPr lang="en-US" sz="2800" dirty="0">
                <a:cs typeface="Arial"/>
              </a:rPr>
            </a:br>
            <a:endParaRPr lang="en-US" sz="2800" dirty="0" smtClean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6189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870" y="985838"/>
            <a:ext cx="7566886" cy="5311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395913" y="6492875"/>
            <a:ext cx="374808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3C7E33-001F-1446-8B7D-2B3E65457B42}" type="slidenum">
              <a:rPr lang="en-US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37892" name="Picture 9" descr="cavity zoom fron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5138" y="3086100"/>
            <a:ext cx="1608137" cy="3214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TextBox 2"/>
          <p:cNvSpPr txBox="1">
            <a:spLocks noChangeArrowheads="1"/>
          </p:cNvSpPr>
          <p:nvPr/>
        </p:nvSpPr>
        <p:spPr bwMode="auto">
          <a:xfrm>
            <a:off x="2124075" y="5260975"/>
            <a:ext cx="29418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1800" dirty="0"/>
              <a:t>Photonic bandgap cavities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200" y="165100"/>
            <a:ext cx="8915400" cy="685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dirty="0" smtClean="0">
                <a:cs typeface="Arial"/>
              </a:rPr>
              <a:t>ADMX Science Prospects: Year 5 (6 – 8 GHz</a:t>
            </a:r>
            <a:r>
              <a:rPr lang="en-US" sz="2800" dirty="0">
                <a:cs typeface="Arial"/>
              </a:rPr>
              <a:t>)</a:t>
            </a:r>
            <a:br>
              <a:rPr lang="en-US" sz="2800" dirty="0">
                <a:cs typeface="Arial"/>
              </a:rPr>
            </a:br>
            <a:endParaRPr lang="en-US" sz="2800" dirty="0" smtClean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441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870" y="992707"/>
            <a:ext cx="7566886" cy="52980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5395913" y="6492875"/>
            <a:ext cx="374808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3C7E33-001F-1446-8B7D-2B3E65457B42}" type="slidenum">
              <a:rPr lang="en-US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37892" name="Picture 9" descr="cavity zoom fron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5138" y="3086100"/>
            <a:ext cx="1608137" cy="3214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TextBox 2"/>
          <p:cNvSpPr txBox="1">
            <a:spLocks noChangeArrowheads="1"/>
          </p:cNvSpPr>
          <p:nvPr/>
        </p:nvSpPr>
        <p:spPr bwMode="auto">
          <a:xfrm>
            <a:off x="2124075" y="5260975"/>
            <a:ext cx="2877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1800" dirty="0"/>
              <a:t>Photonic bandgap </a:t>
            </a:r>
            <a:r>
              <a:rPr lang="en-US" sz="1800" dirty="0" smtClean="0"/>
              <a:t>cavities</a:t>
            </a:r>
            <a:endParaRPr lang="en-US" sz="18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200" y="165100"/>
            <a:ext cx="9067800" cy="685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dirty="0" smtClean="0">
                <a:cs typeface="Arial"/>
              </a:rPr>
              <a:t>ADMX Science Prospects: Year 6 (8 – 10 GHz</a:t>
            </a:r>
            <a:r>
              <a:rPr lang="en-US" sz="2800" dirty="0">
                <a:cs typeface="Arial"/>
              </a:rPr>
              <a:t>)</a:t>
            </a:r>
            <a:br>
              <a:rPr lang="en-US" sz="2800" dirty="0">
                <a:cs typeface="Arial"/>
              </a:rPr>
            </a:br>
            <a:endParaRPr lang="en-US" sz="2800" dirty="0" smtClean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6394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059" y="985838"/>
            <a:ext cx="7586507" cy="5311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low_freq_cavity_sim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1475" y="3944938"/>
            <a:ext cx="2862263" cy="231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5" descr="low_freq_cavity_spectra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5141" y="4806419"/>
            <a:ext cx="1379576" cy="7585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8" name="Picture 3" descr="low_freq_cavity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7263" y="4627756"/>
            <a:ext cx="1281943" cy="964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9" name="TextBox 2"/>
          <p:cNvSpPr txBox="1">
            <a:spLocks noChangeArrowheads="1"/>
          </p:cNvSpPr>
          <p:nvPr/>
        </p:nvSpPr>
        <p:spPr bwMode="auto">
          <a:xfrm>
            <a:off x="4324195" y="6288088"/>
            <a:ext cx="40815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1600" dirty="0">
                <a:latin typeface="+mj-lt"/>
              </a:rPr>
              <a:t>Slow-wave </a:t>
            </a:r>
            <a:r>
              <a:rPr lang="en-US" sz="1600" dirty="0" smtClean="0">
                <a:latin typeface="+mj-lt"/>
              </a:rPr>
              <a:t>cavity with alumina tuning rods</a:t>
            </a:r>
            <a:endParaRPr lang="en-US" sz="1600" dirty="0">
              <a:latin typeface="+mj-lt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65100"/>
            <a:ext cx="9144000" cy="685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dirty="0" smtClean="0">
                <a:latin typeface="Arial"/>
                <a:cs typeface="Arial"/>
              </a:rPr>
              <a:t>ADMX Science Prospects: Out-Years (&lt;0.5 GHz</a:t>
            </a:r>
            <a:r>
              <a:rPr lang="en-US" sz="2800" dirty="0">
                <a:latin typeface="Arial"/>
                <a:cs typeface="Arial"/>
              </a:rPr>
              <a:t>)</a:t>
            </a:r>
            <a:br>
              <a:rPr lang="en-US" sz="2800" dirty="0">
                <a:latin typeface="Arial"/>
                <a:cs typeface="Arial"/>
              </a:rPr>
            </a:br>
            <a:endParaRPr lang="en-US" sz="28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0828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65100"/>
            <a:ext cx="9144000" cy="685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dirty="0" smtClean="0">
                <a:latin typeface="Arial"/>
                <a:cs typeface="Arial"/>
              </a:rPr>
              <a:t>Other groups: ADMX-Hig</a:t>
            </a:r>
            <a:r>
              <a:rPr lang="en-US" sz="2800" dirty="0" smtClean="0"/>
              <a:t>h Frequency </a:t>
            </a:r>
            <a:br>
              <a:rPr lang="en-US" sz="2800" dirty="0" smtClean="0"/>
            </a:br>
            <a:r>
              <a:rPr lang="en-US" sz="2800" dirty="0" smtClean="0"/>
              <a:t>Separate collaboration at Yale U.</a:t>
            </a:r>
            <a:endParaRPr lang="en-US" sz="2800" dirty="0" smtClean="0">
              <a:latin typeface="Arial"/>
              <a:cs typeface="Arial"/>
            </a:endParaRPr>
          </a:p>
        </p:txBody>
      </p:sp>
      <p:pic>
        <p:nvPicPr>
          <p:cNvPr id="2" name="Picture 1" descr="ADMX-HF_layou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9" y="991646"/>
            <a:ext cx="8489712" cy="52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57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65100"/>
            <a:ext cx="9144000" cy="685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dirty="0" smtClean="0">
                <a:latin typeface="Arial"/>
                <a:cs typeface="Arial"/>
              </a:rPr>
              <a:t>ADMX-Hig</a:t>
            </a:r>
            <a:r>
              <a:rPr lang="en-US" sz="2800" dirty="0" smtClean="0"/>
              <a:t>h Frequency: Recent data run</a:t>
            </a:r>
            <a:endParaRPr lang="en-US" sz="2800" dirty="0" smtClean="0">
              <a:latin typeface="Arial"/>
              <a:cs typeface="Arial"/>
            </a:endParaRPr>
          </a:p>
        </p:txBody>
      </p:sp>
      <p:pic>
        <p:nvPicPr>
          <p:cNvPr id="3" name="Picture 2" descr="ADMX-HF_recent_resul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7" y="1167319"/>
            <a:ext cx="9038808" cy="44383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6388" y="5733974"/>
            <a:ext cx="5000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Recently submitted to PRL (</a:t>
            </a:r>
            <a:r>
              <a:rPr lang="nb-NO" dirty="0">
                <a:hlinkClick r:id="rId4" tooltip="Abstract"/>
              </a:rPr>
              <a:t>arXiv:</a:t>
            </a:r>
            <a:r>
              <a:rPr lang="nb-NO" dirty="0" smtClean="0">
                <a:hlinkClick r:id="rId4" tooltip="Abstract"/>
              </a:rPr>
              <a:t>1610.02580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8005410" y="833799"/>
            <a:ext cx="0" cy="744006"/>
          </a:xfrm>
          <a:prstGeom prst="straightConnector1">
            <a:avLst/>
          </a:prstGeom>
          <a:ln w="317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874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47332"/>
            <a:ext cx="8819445" cy="1820334"/>
          </a:xfrm>
        </p:spPr>
        <p:txBody>
          <a:bodyPr>
            <a:noAutofit/>
          </a:bodyPr>
          <a:lstStyle/>
          <a:p>
            <a:pPr defTabSz="912813" eaLnBrk="1" hangingPunct="1"/>
            <a:r>
              <a:rPr lang="en-US" altLang="en-US" sz="4000" dirty="0" smtClean="0">
                <a:latin typeface="Arial"/>
              </a:rPr>
              <a:t>Going beyond </a:t>
            </a:r>
            <a:r>
              <a:rPr lang="en-US" altLang="en-US" sz="4000" dirty="0" smtClean="0"/>
              <a:t>10 GHz (40 </a:t>
            </a:r>
            <a:r>
              <a:rPr lang="en-US" altLang="en-US" sz="4000" dirty="0" err="1" smtClean="0"/>
              <a:t>μeV</a:t>
            </a:r>
            <a:r>
              <a:rPr lang="en-US" altLang="en-US" sz="4000" dirty="0" smtClean="0"/>
              <a:t>)</a:t>
            </a:r>
            <a:r>
              <a:rPr lang="is-IS" altLang="en-US" sz="4000" dirty="0" smtClean="0"/>
              <a:t>… </a:t>
            </a:r>
            <a:endParaRPr lang="en-US" altLang="en-US" sz="4000" dirty="0" smtClean="0">
              <a:latin typeface="Arial"/>
            </a:endParaRP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>
          <a:xfrm>
            <a:off x="7740753" y="6455934"/>
            <a:ext cx="1371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ADMX </a:t>
            </a:r>
            <a:fld id="{8038AAED-DE45-4AEC-8FB3-451C14C3D6B3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48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6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6962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New Magnet Systems: Maximize B</a:t>
            </a:r>
            <a:r>
              <a:rPr lang="en-US" baseline="30000" dirty="0" smtClean="0"/>
              <a:t>2</a:t>
            </a:r>
            <a:r>
              <a:rPr lang="en-US" dirty="0" smtClean="0"/>
              <a:t>V</a:t>
            </a:r>
            <a:endParaRPr lang="en-US" dirty="0"/>
          </a:p>
        </p:txBody>
      </p:sp>
      <p:sp>
        <p:nvSpPr>
          <p:cNvPr id="46082" name="Content Placeholder 2"/>
          <p:cNvSpPr>
            <a:spLocks noGrp="1"/>
          </p:cNvSpPr>
          <p:nvPr>
            <p:ph idx="1"/>
          </p:nvPr>
        </p:nvSpPr>
        <p:spPr bwMode="auto">
          <a:xfrm>
            <a:off x="0" y="708660"/>
            <a:ext cx="7165621" cy="614934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2400" dirty="0" smtClean="0">
                <a:latin typeface="+mj-lt"/>
                <a:ea typeface="ＭＳ Ｐゴシック" charset="0"/>
                <a:cs typeface="Arial" charset="0"/>
              </a:rPr>
              <a:t>Magnet technology continues to improve</a:t>
            </a:r>
          </a:p>
          <a:p>
            <a:pPr>
              <a:defRPr/>
            </a:pPr>
            <a:r>
              <a:rPr lang="en-US" sz="2400" dirty="0" smtClean="0">
                <a:latin typeface="+mj-lt"/>
                <a:ea typeface="ＭＳ Ｐゴシック" charset="0"/>
                <a:cs typeface="Arial" charset="0"/>
              </a:rPr>
              <a:t>Large solenoid fields (&gt; 22 T) now possible</a:t>
            </a:r>
          </a:p>
          <a:p>
            <a:pPr>
              <a:defRPr/>
            </a:pPr>
            <a:r>
              <a:rPr lang="en-US" sz="2400" dirty="0" smtClean="0">
                <a:latin typeface="+mj-lt"/>
                <a:ea typeface="ＭＳ Ｐゴシック" charset="0"/>
                <a:cs typeface="Arial" charset="0"/>
              </a:rPr>
              <a:t>Scan Rate ~ B</a:t>
            </a:r>
            <a:r>
              <a:rPr lang="en-US" sz="2400" baseline="30000" dirty="0" smtClean="0">
                <a:latin typeface="+mj-lt"/>
                <a:ea typeface="ＭＳ Ｐゴシック" charset="0"/>
                <a:cs typeface="Arial" charset="0"/>
              </a:rPr>
              <a:t>4</a:t>
            </a:r>
            <a:r>
              <a:rPr lang="en-US" sz="2400" dirty="0" smtClean="0">
                <a:latin typeface="+mj-lt"/>
                <a:ea typeface="ＭＳ Ｐゴシック" charset="0"/>
                <a:cs typeface="Arial" charset="0"/>
              </a:rPr>
              <a:t>V</a:t>
            </a:r>
            <a:r>
              <a:rPr lang="en-US" sz="2400" baseline="30000" dirty="0" smtClean="0">
                <a:latin typeface="+mj-lt"/>
                <a:ea typeface="ＭＳ Ｐゴシック" charset="0"/>
                <a:cs typeface="Arial" charset="0"/>
              </a:rPr>
              <a:t>2</a:t>
            </a:r>
          </a:p>
          <a:p>
            <a:pPr>
              <a:defRPr/>
            </a:pPr>
            <a:r>
              <a:rPr lang="en-US" sz="2400" dirty="0" smtClean="0">
                <a:latin typeface="+mj-lt"/>
                <a:ea typeface="ＭＳ Ｐゴシック" charset="0"/>
                <a:cs typeface="Arial" charset="0"/>
              </a:rPr>
              <a:t>Prudent to invest here to broaden search</a:t>
            </a:r>
            <a:endParaRPr lang="en-US" sz="2400" dirty="0">
              <a:latin typeface="+mj-lt"/>
              <a:ea typeface="ＭＳ Ｐゴシック" charset="0"/>
              <a:cs typeface="Arial" charset="0"/>
            </a:endParaRPr>
          </a:p>
          <a:p>
            <a:pPr>
              <a:defRPr/>
            </a:pPr>
            <a:r>
              <a:rPr lang="en-US" sz="2400" dirty="0" smtClean="0">
                <a:latin typeface="+mj-lt"/>
                <a:ea typeface="ＭＳ Ｐゴシック" charset="0"/>
                <a:cs typeface="Arial" charset="0"/>
              </a:rPr>
              <a:t>Multiple frequencies scanned at same time</a:t>
            </a:r>
            <a:endParaRPr lang="en-US" sz="1600" dirty="0" smtClean="0">
              <a:latin typeface="+mj-lt"/>
              <a:ea typeface="ＭＳ Ｐゴシック" charset="0"/>
              <a:cs typeface="Arial" charset="0"/>
            </a:endParaRPr>
          </a:p>
          <a:p>
            <a:pPr>
              <a:defRPr/>
            </a:pPr>
            <a:endParaRPr lang="en-US" sz="1600" dirty="0" smtClean="0">
              <a:latin typeface="+mj-lt"/>
              <a:ea typeface="ＭＳ Ｐゴシック" charset="0"/>
              <a:cs typeface="Arial" charset="0"/>
            </a:endParaRPr>
          </a:p>
          <a:p>
            <a:pPr marL="119062" indent="0">
              <a:buNone/>
              <a:defRPr/>
            </a:pPr>
            <a:endParaRPr lang="en-US" sz="1600" dirty="0" smtClean="0">
              <a:latin typeface="+mj-lt"/>
              <a:ea typeface="ＭＳ Ｐゴシック" charset="0"/>
              <a:cs typeface="Arial" charset="0"/>
            </a:endParaRPr>
          </a:p>
          <a:p>
            <a:pPr>
              <a:defRPr/>
            </a:pPr>
            <a:endParaRPr lang="en-US" sz="1600" dirty="0" smtClean="0">
              <a:latin typeface="+mj-lt"/>
              <a:ea typeface="ＭＳ Ｐゴシック" charset="0"/>
              <a:cs typeface="Arial" charset="0"/>
            </a:endParaRPr>
          </a:p>
          <a:p>
            <a:pPr marL="119062" indent="0">
              <a:buNone/>
              <a:defRPr/>
            </a:pPr>
            <a:endParaRPr lang="en-US" sz="1600" dirty="0" smtClean="0">
              <a:latin typeface="+mj-lt"/>
              <a:ea typeface="ＭＳ Ｐゴシック" charset="0"/>
              <a:cs typeface="Arial" charset="0"/>
            </a:endParaRPr>
          </a:p>
        </p:txBody>
      </p:sp>
      <p:pic>
        <p:nvPicPr>
          <p:cNvPr id="53251" name="Picture 2" descr="admx_magnet_phot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297" y="1452254"/>
            <a:ext cx="2557815" cy="427209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4" descr="A_11dd471c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52" y="3619625"/>
            <a:ext cx="5806440" cy="25304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3" name="TextBox 5"/>
          <p:cNvSpPr txBox="1">
            <a:spLocks noChangeArrowheads="1"/>
          </p:cNvSpPr>
          <p:nvPr/>
        </p:nvSpPr>
        <p:spPr bwMode="auto">
          <a:xfrm>
            <a:off x="4414520" y="3652591"/>
            <a:ext cx="1714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pPr algn="ctr"/>
            <a:r>
              <a:rPr lang="en-US" sz="1400" dirty="0"/>
              <a:t>ADMX magnet</a:t>
            </a:r>
          </a:p>
          <a:p>
            <a:pPr algn="ctr"/>
            <a:r>
              <a:rPr lang="en-US" sz="1400" dirty="0"/>
              <a:t>8 T with 0.5 m bore</a:t>
            </a:r>
          </a:p>
        </p:txBody>
      </p:sp>
      <p:sp>
        <p:nvSpPr>
          <p:cNvPr id="53254" name="TextBox 7"/>
          <p:cNvSpPr txBox="1">
            <a:spLocks noChangeArrowheads="1"/>
          </p:cNvSpPr>
          <p:nvPr/>
        </p:nvSpPr>
        <p:spPr bwMode="auto">
          <a:xfrm>
            <a:off x="-155222" y="3723922"/>
            <a:ext cx="2973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pPr algn="ctr"/>
            <a:r>
              <a:rPr lang="en-US" sz="1400" dirty="0"/>
              <a:t>Bruker NMR magnet</a:t>
            </a:r>
          </a:p>
          <a:p>
            <a:pPr algn="ctr"/>
            <a:r>
              <a:rPr lang="en-US" sz="1400" dirty="0"/>
              <a:t>23.5 T with 5.4 cm bore</a:t>
            </a:r>
          </a:p>
        </p:txBody>
      </p:sp>
    </p:spTree>
    <p:extLst>
      <p:ext uri="{BB962C8B-B14F-4D97-AF65-F5344CB8AC3E}">
        <p14:creationId xmlns:p14="http://schemas.microsoft.com/office/powerpoint/2010/main" val="1273383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5" descr="coupling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955675"/>
            <a:ext cx="361632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4300" y="-63500"/>
            <a:ext cx="8229600" cy="869628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Helvetica" charset="0"/>
                <a:ea typeface="ＭＳ Ｐゴシック" charset="0"/>
                <a:cs typeface="ＭＳ Ｐゴシック" charset="0"/>
              </a:rPr>
              <a:t>What’</a:t>
            </a:r>
            <a:r>
              <a:rPr lang="en-US" altLang="ja-JP" sz="2800" dirty="0">
                <a:latin typeface="Helvetica" charset="0"/>
                <a:ea typeface="ＭＳ Ｐゴシック" charset="0"/>
                <a:cs typeface="ＭＳ Ｐゴシック" charset="0"/>
              </a:rPr>
              <a:t>s an </a:t>
            </a:r>
            <a:r>
              <a:rPr lang="en-US" altLang="ja-JP" sz="2800" dirty="0" err="1">
                <a:latin typeface="Helvetica" charset="0"/>
                <a:ea typeface="ＭＳ Ｐゴシック" charset="0"/>
                <a:cs typeface="ＭＳ Ｐゴシック" charset="0"/>
              </a:rPr>
              <a:t>axion</a:t>
            </a:r>
            <a:r>
              <a:rPr lang="en-US" altLang="ja-JP" sz="2800" dirty="0">
                <a:latin typeface="Helvetica" charset="0"/>
                <a:ea typeface="ＭＳ Ｐゴシック" charset="0"/>
                <a:cs typeface="ＭＳ Ｐゴシック" charset="0"/>
              </a:rPr>
              <a:t>?</a:t>
            </a:r>
            <a:endParaRPr lang="en-US" sz="28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4515" name="Rectangle 1026"/>
          <p:cNvSpPr txBox="1">
            <a:spLocks noChangeArrowheads="1"/>
          </p:cNvSpPr>
          <p:nvPr/>
        </p:nvSpPr>
        <p:spPr bwMode="auto">
          <a:xfrm>
            <a:off x="190500" y="254000"/>
            <a:ext cx="8966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 b="1" u="sng" dirty="0">
                <a:solidFill>
                  <a:schemeClr val="tx2"/>
                </a:solidFill>
                <a:latin typeface="Helvetica" charset="0"/>
              </a:rPr>
              <a:t>Selected </a:t>
            </a:r>
            <a:r>
              <a:rPr lang="en-US" sz="2200" b="1" u="sng" dirty="0" err="1">
                <a:solidFill>
                  <a:schemeClr val="tx2"/>
                </a:solidFill>
                <a:latin typeface="Helvetica" charset="0"/>
              </a:rPr>
              <a:t>axion</a:t>
            </a:r>
            <a:r>
              <a:rPr lang="en-US" sz="2200" b="1" u="sng" dirty="0">
                <a:solidFill>
                  <a:schemeClr val="tx2"/>
                </a:solidFill>
                <a:latin typeface="Helvetica" charset="0"/>
              </a:rPr>
              <a:t> </a:t>
            </a:r>
            <a:r>
              <a:rPr lang="en-US" sz="2200" b="1" u="sng" dirty="0" smtClean="0">
                <a:solidFill>
                  <a:schemeClr val="tx2"/>
                </a:solidFill>
                <a:latin typeface="Helvetica" charset="0"/>
              </a:rPr>
              <a:t>couplings &amp; </a:t>
            </a:r>
            <a:r>
              <a:rPr lang="en-US" sz="2200" b="1" u="sng" dirty="0">
                <a:solidFill>
                  <a:schemeClr val="tx2"/>
                </a:solidFill>
                <a:latin typeface="Helvetica" charset="0"/>
              </a:rPr>
              <a:t>the important two-photon coupling</a:t>
            </a:r>
          </a:p>
        </p:txBody>
      </p:sp>
      <p:sp>
        <p:nvSpPr>
          <p:cNvPr id="64516" name="Oval 6"/>
          <p:cNvSpPr>
            <a:spLocks noChangeArrowheads="1"/>
          </p:cNvSpPr>
          <p:nvPr/>
        </p:nvSpPr>
        <p:spPr bwMode="auto">
          <a:xfrm>
            <a:off x="393700" y="2006600"/>
            <a:ext cx="1816100" cy="1816100"/>
          </a:xfrm>
          <a:prstGeom prst="ellips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7" name="Oval 7"/>
          <p:cNvSpPr>
            <a:spLocks noChangeArrowheads="1"/>
          </p:cNvSpPr>
          <p:nvPr/>
        </p:nvSpPr>
        <p:spPr bwMode="auto">
          <a:xfrm>
            <a:off x="431800" y="3416300"/>
            <a:ext cx="1816100" cy="1816100"/>
          </a:xfrm>
          <a:prstGeom prst="ellips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64518" name="Straight Connector 10"/>
          <p:cNvCxnSpPr>
            <a:cxnSpLocks noChangeShapeType="1"/>
          </p:cNvCxnSpPr>
          <p:nvPr/>
        </p:nvCxnSpPr>
        <p:spPr bwMode="auto">
          <a:xfrm rot="10800000" flipV="1">
            <a:off x="2159000" y="1689100"/>
            <a:ext cx="2705100" cy="965200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519" name="Straight Connector 11"/>
          <p:cNvCxnSpPr>
            <a:cxnSpLocks noChangeShapeType="1"/>
            <a:stCxn id="64520" idx="1"/>
          </p:cNvCxnSpPr>
          <p:nvPr/>
        </p:nvCxnSpPr>
        <p:spPr bwMode="auto">
          <a:xfrm flipH="1" flipV="1">
            <a:off x="2209800" y="4622800"/>
            <a:ext cx="2717800" cy="529432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520" name="TextBox 12"/>
          <p:cNvSpPr txBox="1">
            <a:spLocks noChangeArrowheads="1"/>
          </p:cNvSpPr>
          <p:nvPr/>
        </p:nvSpPr>
        <p:spPr bwMode="auto">
          <a:xfrm>
            <a:off x="4927600" y="4737100"/>
            <a:ext cx="42259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latin typeface="Helvetica" charset="0"/>
                <a:cs typeface="Helvetica" charset="0"/>
              </a:rPr>
              <a:t>A process with large model uncertainty</a:t>
            </a:r>
          </a:p>
          <a:p>
            <a:r>
              <a:rPr lang="en-US" sz="1600">
                <a:latin typeface="Helvetica" charset="0"/>
                <a:cs typeface="Helvetica" charset="0"/>
              </a:rPr>
              <a:t>Can occur, e.g., in the Sun</a:t>
            </a:r>
          </a:p>
          <a:p>
            <a:r>
              <a:rPr lang="en-US" sz="1600">
                <a:latin typeface="Helvetica" charset="0"/>
                <a:cs typeface="Helvetica" charset="0"/>
              </a:rPr>
              <a:t>Contains unknown U(1)</a:t>
            </a:r>
            <a:r>
              <a:rPr lang="en-US" sz="1600" baseline="-25000">
                <a:latin typeface="Helvetica" charset="0"/>
                <a:cs typeface="Helvetica" charset="0"/>
              </a:rPr>
              <a:t>PQ</a:t>
            </a:r>
            <a:r>
              <a:rPr lang="en-US" sz="1600">
                <a:latin typeface="Helvetica" charset="0"/>
                <a:cs typeface="Helvetica" charset="0"/>
              </a:rPr>
              <a:t> charge of electron</a:t>
            </a:r>
          </a:p>
        </p:txBody>
      </p:sp>
      <p:sp>
        <p:nvSpPr>
          <p:cNvPr id="64521" name="TextBox 13"/>
          <p:cNvSpPr txBox="1">
            <a:spLocks noChangeArrowheads="1"/>
          </p:cNvSpPr>
          <p:nvPr/>
        </p:nvSpPr>
        <p:spPr bwMode="auto">
          <a:xfrm>
            <a:off x="4914900" y="1066800"/>
            <a:ext cx="37877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Helvetica" charset="0"/>
                <a:cs typeface="Helvetica" charset="0"/>
              </a:rPr>
              <a:t>A process with small model uncertainty</a:t>
            </a:r>
          </a:p>
          <a:p>
            <a:r>
              <a:rPr lang="en-US" sz="1600" dirty="0">
                <a:latin typeface="Helvetica" charset="0"/>
                <a:cs typeface="Helvetica" charset="0"/>
              </a:rPr>
              <a:t>Exploited in certain terrestrial searches</a:t>
            </a:r>
          </a:p>
          <a:p>
            <a:r>
              <a:rPr lang="en-US" sz="1600" dirty="0">
                <a:latin typeface="Helvetica" charset="0"/>
                <a:cs typeface="Helvetica" charset="0"/>
              </a:rPr>
              <a:t>Easily calculable</a:t>
            </a:r>
          </a:p>
        </p:txBody>
      </p:sp>
      <p:sp>
        <p:nvSpPr>
          <p:cNvPr id="64522" name="TextBox 14"/>
          <p:cNvSpPr txBox="1">
            <a:spLocks noChangeArrowheads="1"/>
          </p:cNvSpPr>
          <p:nvPr/>
        </p:nvSpPr>
        <p:spPr bwMode="auto">
          <a:xfrm>
            <a:off x="4927600" y="2044700"/>
            <a:ext cx="34464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latin typeface="Helvetica" charset="0"/>
                <a:cs typeface="Helvetica" charset="0"/>
              </a:rPr>
              <a:t>Rate depends on </a:t>
            </a:r>
            <a:r>
              <a:rPr lang="ja-JP" altLang="en-US" sz="1600">
                <a:latin typeface="Helvetica" charset="0"/>
                <a:cs typeface="Helvetica" charset="0"/>
              </a:rPr>
              <a:t>“</a:t>
            </a:r>
            <a:r>
              <a:rPr lang="en-US" altLang="ja-JP" sz="1600">
                <a:latin typeface="Helvetica" charset="0"/>
                <a:cs typeface="Helvetica" charset="0"/>
              </a:rPr>
              <a:t>unification group</a:t>
            </a:r>
            <a:r>
              <a:rPr lang="ja-JP" altLang="en-US" sz="1600">
                <a:latin typeface="Helvetica" charset="0"/>
                <a:cs typeface="Helvetica" charset="0"/>
              </a:rPr>
              <a:t>”</a:t>
            </a:r>
            <a:endParaRPr lang="en-US" altLang="ja-JP" sz="1600">
              <a:latin typeface="Helvetica" charset="0"/>
              <a:cs typeface="Helvetica" charset="0"/>
            </a:endParaRPr>
          </a:p>
          <a:p>
            <a:r>
              <a:rPr lang="en-US" sz="1600">
                <a:latin typeface="Helvetica" charset="0"/>
                <a:cs typeface="Helvetica" charset="0"/>
              </a:rPr>
              <a:t>(that is, the particles in the loops),</a:t>
            </a:r>
          </a:p>
          <a:p>
            <a:r>
              <a:rPr lang="en-US" sz="1600">
                <a:latin typeface="Helvetica" charset="0"/>
                <a:cs typeface="Helvetica" charset="0"/>
              </a:rPr>
              <a:t>ratio of u/d quark masses,</a:t>
            </a:r>
          </a:p>
          <a:p>
            <a:r>
              <a:rPr lang="en-US" sz="1600">
                <a:latin typeface="Helvetica" charset="0"/>
                <a:cs typeface="Helvetica" charset="0"/>
              </a:rPr>
              <a:t>and mostly f</a:t>
            </a:r>
            <a:r>
              <a:rPr lang="en-US" sz="1600" baseline="-25000">
                <a:latin typeface="Helvetica" charset="0"/>
                <a:cs typeface="Helvetica" charset="0"/>
              </a:rPr>
              <a:t>PQ</a:t>
            </a:r>
          </a:p>
        </p:txBody>
      </p:sp>
      <p:graphicFrame>
        <p:nvGraphicFramePr>
          <p:cNvPr id="6452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383470"/>
              </p:ext>
            </p:extLst>
          </p:nvPr>
        </p:nvGraphicFramePr>
        <p:xfrm>
          <a:off x="5016500" y="3270250"/>
          <a:ext cx="190500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6" name="Equation" r:id="rId5" imgW="1244600" imgH="419100" progId="Equation.3">
                  <p:embed/>
                </p:oleObj>
              </mc:Choice>
              <mc:Fallback>
                <p:oleObj name="Equation" r:id="rId5" imgW="12446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6500" y="3270250"/>
                        <a:ext cx="1905000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24" name="TextBox 1"/>
          <p:cNvSpPr txBox="1">
            <a:spLocks noChangeArrowheads="1"/>
          </p:cNvSpPr>
          <p:nvPr/>
        </p:nvSpPr>
        <p:spPr bwMode="auto">
          <a:xfrm>
            <a:off x="1905000" y="4978400"/>
            <a:ext cx="1597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  <a:latin typeface="Helvetica" charset="0"/>
              </a:rPr>
              <a:t>Kolb &amp; Turner</a:t>
            </a:r>
          </a:p>
        </p:txBody>
      </p:sp>
    </p:spTree>
    <p:extLst>
      <p:ext uri="{BB962C8B-B14F-4D97-AF65-F5344CB8AC3E}">
        <p14:creationId xmlns:p14="http://schemas.microsoft.com/office/powerpoint/2010/main" val="3026890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9628"/>
          </a:xfrm>
        </p:spPr>
        <p:txBody>
          <a:bodyPr/>
          <a:lstStyle/>
          <a:p>
            <a:r>
              <a:rPr lang="en-US" dirty="0" smtClean="0"/>
              <a:t>New Geometries: beyond cylinder in solenoid</a:t>
            </a:r>
            <a:endParaRPr lang="en-US" dirty="0"/>
          </a:p>
        </p:txBody>
      </p:sp>
      <p:pic>
        <p:nvPicPr>
          <p:cNvPr id="3" name="Picture 2" descr="E-field_coupl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600"/>
            <a:ext cx="9144000" cy="537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9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69628"/>
          </a:xfrm>
        </p:spPr>
        <p:txBody>
          <a:bodyPr/>
          <a:lstStyle/>
          <a:p>
            <a:r>
              <a:rPr lang="en-US" dirty="0" smtClean="0"/>
              <a:t>New Geometries: Open Resonator R&amp;D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3567" y="832956"/>
            <a:ext cx="8692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Open resonators may access frequencies too high to reach with closed cavities </a:t>
            </a:r>
          </a:p>
          <a:p>
            <a:r>
              <a:rPr lang="en-US" sz="1800" dirty="0" smtClean="0"/>
              <a:t>could expand ADMX reach to highest possible dark matter </a:t>
            </a:r>
            <a:r>
              <a:rPr lang="en-US" sz="1800" dirty="0" err="1" smtClean="0"/>
              <a:t>axion</a:t>
            </a:r>
            <a:r>
              <a:rPr lang="en-US" sz="1800" dirty="0" smtClean="0"/>
              <a:t> masses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8" y="3654778"/>
            <a:ext cx="3657600" cy="2706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1756218"/>
            <a:ext cx="4189505" cy="29642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8" y="1499090"/>
            <a:ext cx="3657600" cy="23283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52141" y="1537855"/>
            <a:ext cx="18288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Prototype Model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52230" y="4017508"/>
            <a:ext cx="340249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UW Undergraduate project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318000" y="4924778"/>
            <a:ext cx="4291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PhysRevD.</a:t>
            </a:r>
            <a:r>
              <a:rPr lang="en-US" sz="1600" dirty="0" smtClean="0"/>
              <a:t>91.011701</a:t>
            </a:r>
          </a:p>
          <a:p>
            <a:endParaRPr lang="en-US" sz="1600" dirty="0" smtClean="0"/>
          </a:p>
          <a:p>
            <a:r>
              <a:rPr lang="en-US" sz="1600" dirty="0" smtClean="0"/>
              <a:t>System potentially good to much higher frequencies (40 GHz or more)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71642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69628"/>
          </a:xfrm>
        </p:spPr>
        <p:txBody>
          <a:bodyPr/>
          <a:lstStyle/>
          <a:p>
            <a:r>
              <a:rPr lang="en-US" dirty="0" smtClean="0"/>
              <a:t>Open Resonator R&amp;D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3567" y="832956"/>
            <a:ext cx="8692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Open resonators may access frequencies too high to reach with closed cavities </a:t>
            </a:r>
          </a:p>
          <a:p>
            <a:r>
              <a:rPr lang="en-US" sz="1800" dirty="0" smtClean="0"/>
              <a:t>could expand ADMX reach to highest possible dark matter </a:t>
            </a:r>
            <a:r>
              <a:rPr lang="en-US" sz="1800" dirty="0" err="1" smtClean="0"/>
              <a:t>axion</a:t>
            </a:r>
            <a:r>
              <a:rPr lang="en-US" sz="1800" dirty="0" smtClean="0"/>
              <a:t> masses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8" y="3654778"/>
            <a:ext cx="3657600" cy="2706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1565991"/>
            <a:ext cx="4189505" cy="3344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8" y="1499090"/>
            <a:ext cx="3657600" cy="23283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11022" y="1563511"/>
            <a:ext cx="18288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Prototype Model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52230" y="4017508"/>
            <a:ext cx="340249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UW Undergraduate project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318000" y="4924778"/>
            <a:ext cx="4291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PhysRevD.</a:t>
            </a:r>
            <a:r>
              <a:rPr lang="en-US" sz="1600" dirty="0" smtClean="0"/>
              <a:t>91.011701</a:t>
            </a:r>
          </a:p>
          <a:p>
            <a:endParaRPr lang="en-US" sz="1600" dirty="0" smtClean="0"/>
          </a:p>
          <a:p>
            <a:r>
              <a:rPr lang="en-US" sz="1600" dirty="0" smtClean="0"/>
              <a:t>System potentially good to much higher frequencies (40 GHz or more)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8869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69628"/>
          </a:xfrm>
        </p:spPr>
        <p:txBody>
          <a:bodyPr/>
          <a:lstStyle/>
          <a:p>
            <a:r>
              <a:rPr lang="en-US" dirty="0" smtClean="0"/>
              <a:t>Open Resonator R&amp;D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3567" y="832956"/>
            <a:ext cx="8692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Open resonators may access frequencies too high to reach with closed cavities </a:t>
            </a:r>
          </a:p>
          <a:p>
            <a:r>
              <a:rPr lang="en-US" sz="1800" dirty="0" smtClean="0"/>
              <a:t>could expand ADMX reach to highest possible dark matter </a:t>
            </a:r>
            <a:r>
              <a:rPr lang="en-US" sz="1800" dirty="0" err="1" smtClean="0"/>
              <a:t>axion</a:t>
            </a:r>
            <a:r>
              <a:rPr lang="en-US" sz="1800" dirty="0" smtClean="0"/>
              <a:t> masses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8" y="3654778"/>
            <a:ext cx="3657600" cy="27066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0" y="1565991"/>
            <a:ext cx="4189505" cy="3344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8" y="1499090"/>
            <a:ext cx="3657600" cy="23283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11022" y="1563511"/>
            <a:ext cx="182880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Prototype Model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52230" y="4017508"/>
            <a:ext cx="3402496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UW Undergraduate project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318000" y="4924778"/>
            <a:ext cx="42917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PhysRevD.</a:t>
            </a:r>
            <a:r>
              <a:rPr lang="en-US" sz="1600" dirty="0" smtClean="0"/>
              <a:t>91.011701</a:t>
            </a:r>
          </a:p>
          <a:p>
            <a:endParaRPr lang="en-US" sz="1600" dirty="0" smtClean="0"/>
          </a:p>
          <a:p>
            <a:r>
              <a:rPr lang="en-US" sz="1600" dirty="0" smtClean="0"/>
              <a:t>System potentially good to much higher frequencies (40 GHz or more) </a:t>
            </a:r>
            <a:endParaRPr lang="en-US" sz="16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5503333" y="1718734"/>
            <a:ext cx="2370667" cy="2257820"/>
            <a:chOff x="5503333" y="1718734"/>
            <a:chExt cx="2370667" cy="2257820"/>
          </a:xfrm>
        </p:grpSpPr>
        <p:grpSp>
          <p:nvGrpSpPr>
            <p:cNvPr id="17" name="Group 16"/>
            <p:cNvGrpSpPr/>
            <p:nvPr/>
          </p:nvGrpSpPr>
          <p:grpSpPr>
            <a:xfrm>
              <a:off x="5503333" y="1718734"/>
              <a:ext cx="2370667" cy="1569155"/>
              <a:chOff x="5503333" y="1718734"/>
              <a:chExt cx="2370667" cy="156915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503333" y="1735667"/>
                <a:ext cx="0" cy="1552222"/>
              </a:xfrm>
              <a:prstGeom prst="line">
                <a:avLst/>
              </a:prstGeom>
              <a:ln w="317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7857066" y="1718734"/>
                <a:ext cx="0" cy="1552222"/>
              </a:xfrm>
              <a:prstGeom prst="line">
                <a:avLst/>
              </a:prstGeom>
              <a:ln w="317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 flipV="1">
                <a:off x="5511800" y="3282245"/>
                <a:ext cx="2362200" cy="5644"/>
              </a:xfrm>
              <a:prstGeom prst="line">
                <a:avLst/>
              </a:prstGeom>
              <a:ln w="317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/>
            <p:cNvSpPr txBox="1"/>
            <p:nvPr/>
          </p:nvSpPr>
          <p:spPr>
            <a:xfrm>
              <a:off x="5587999" y="3330223"/>
              <a:ext cx="20573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Current R&amp;D work</a:t>
              </a:r>
            </a:p>
            <a:p>
              <a:pPr algn="ctr"/>
              <a:r>
                <a:rPr lang="en-US" dirty="0" smtClean="0"/>
                <a:t>(cryogenic test)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1655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978041"/>
              </p:ext>
            </p:extLst>
          </p:nvPr>
        </p:nvGraphicFramePr>
        <p:xfrm>
          <a:off x="5270500" y="916652"/>
          <a:ext cx="2190751" cy="574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6" name="Equation" r:id="rId3" imgW="774700" imgH="203200" progId="Equation.3">
                  <p:embed/>
                </p:oleObj>
              </mc:Choice>
              <mc:Fallback>
                <p:oleObj name="Equation" r:id="rId3" imgW="7747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0" y="916652"/>
                        <a:ext cx="2190751" cy="5746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0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5208487"/>
              </p:ext>
            </p:extLst>
          </p:nvPr>
        </p:nvGraphicFramePr>
        <p:xfrm>
          <a:off x="1936750" y="950553"/>
          <a:ext cx="1619251" cy="551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7" name="Equation" r:id="rId5" imgW="596900" imgH="203200" progId="Equation.3">
                  <p:embed/>
                </p:oleObj>
              </mc:Choice>
              <mc:Fallback>
                <p:oleObj name="Equation" r:id="rId5" imgW="5969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6750" y="950553"/>
                        <a:ext cx="1619251" cy="5512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831678" y="911609"/>
            <a:ext cx="10938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FreightSans Pro Medium"/>
                <a:cs typeface="FreightSans Pro Medium"/>
              </a:rPr>
              <a:t>where</a:t>
            </a:r>
            <a:endParaRPr lang="en-US" sz="2800" dirty="0">
              <a:latin typeface="FreightSans Pro Medium"/>
              <a:cs typeface="FreightSans Pro Medium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104664"/>
              </p:ext>
            </p:extLst>
          </p:nvPr>
        </p:nvGraphicFramePr>
        <p:xfrm>
          <a:off x="1079499" y="1539401"/>
          <a:ext cx="7119057" cy="23036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3019"/>
                <a:gridCol w="2373019"/>
                <a:gridCol w="2373019"/>
              </a:tblGrid>
              <a:tr h="62756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Symbol" charset="2"/>
                          <a:cs typeface="Symbol" charset="2"/>
                        </a:rPr>
                        <a:t>n </a:t>
                      </a:r>
                      <a:r>
                        <a:rPr lang="en-US" sz="2000" dirty="0" smtClean="0">
                          <a:latin typeface="FreightSans Pro Medium"/>
                          <a:cs typeface="FreightSans Pro Medium"/>
                        </a:rPr>
                        <a:t>[ GHz ]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eightSans Pro Medium"/>
                          <a:cs typeface="FreightSans Pro Medium"/>
                        </a:rPr>
                        <a:t>m</a:t>
                      </a:r>
                      <a:r>
                        <a:rPr lang="en-US" sz="3600" baseline="-25000" dirty="0" smtClean="0">
                          <a:latin typeface="FreightSans Pro Medium"/>
                          <a:cs typeface="FreightSans Pro Medium"/>
                        </a:rPr>
                        <a:t>a</a:t>
                      </a:r>
                      <a:r>
                        <a:rPr lang="en-US" sz="2400" dirty="0" smtClean="0">
                          <a:latin typeface="FreightSans Pro Medium"/>
                          <a:cs typeface="FreightSans Pro Medium"/>
                        </a:rPr>
                        <a:t> </a:t>
                      </a:r>
                      <a:r>
                        <a:rPr lang="en-US" sz="2000" dirty="0" smtClean="0">
                          <a:latin typeface="FreightSans Pro Medium"/>
                          <a:cs typeface="FreightSans Pro Medium"/>
                        </a:rPr>
                        <a:t>[ </a:t>
                      </a:r>
                      <a:r>
                        <a:rPr lang="en-US" sz="200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2000" dirty="0" smtClean="0">
                          <a:latin typeface="FreightSans Pro Medium"/>
                          <a:cs typeface="FreightSans Pro Medium"/>
                        </a:rPr>
                        <a:t>eV ]</a:t>
                      </a:r>
                      <a:r>
                        <a:rPr lang="en-US" sz="2400" dirty="0" smtClean="0">
                          <a:latin typeface="FreightSans Pro Medium"/>
                          <a:cs typeface="FreightSans Pro Medium"/>
                        </a:rPr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FreightSans Pro Medium"/>
                          <a:cs typeface="FreightSans Pro Medium"/>
                        </a:rPr>
                        <a:t>T</a:t>
                      </a:r>
                      <a:r>
                        <a:rPr lang="en-US" sz="2800" baseline="-25000" dirty="0" smtClean="0">
                          <a:latin typeface="FreightSans Pro Medium"/>
                          <a:cs typeface="FreightSans Pro Medium"/>
                        </a:rPr>
                        <a:t>SQL</a:t>
                      </a:r>
                      <a:r>
                        <a:rPr lang="en-US" sz="2400" dirty="0" smtClean="0">
                          <a:latin typeface="FreightSans Pro Medium"/>
                          <a:cs typeface="FreightSans Pro Medium"/>
                        </a:rPr>
                        <a:t> </a:t>
                      </a:r>
                      <a:r>
                        <a:rPr lang="en-US" sz="2000" dirty="0" smtClean="0">
                          <a:latin typeface="FreightSans Pro Medium"/>
                          <a:cs typeface="FreightSans Pro Medium"/>
                        </a:rPr>
                        <a:t>[ mK ]</a:t>
                      </a:r>
                      <a:r>
                        <a:rPr lang="en-US" sz="2400" dirty="0" smtClean="0">
                          <a:latin typeface="FreightSans Pro Medium"/>
                          <a:cs typeface="FreightSans Pro Medium"/>
                        </a:rPr>
                        <a:t> </a:t>
                      </a:r>
                      <a:endParaRPr lang="en-US" sz="2000" dirty="0"/>
                    </a:p>
                  </a:txBody>
                  <a:tcPr/>
                </a:tc>
              </a:tr>
              <a:tr h="55868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24</a:t>
                      </a:r>
                      <a:endParaRPr lang="en-US" sz="2000" dirty="0"/>
                    </a:p>
                  </a:txBody>
                  <a:tcPr/>
                </a:tc>
              </a:tr>
              <a:tr h="55868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20.7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240</a:t>
                      </a:r>
                      <a:endParaRPr lang="en-US" sz="2000" dirty="0"/>
                    </a:p>
                  </a:txBody>
                  <a:tcPr/>
                </a:tc>
              </a:tr>
              <a:tr h="55868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82.8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960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753655" y="3995678"/>
            <a:ext cx="80927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spcAft>
                <a:spcPts val="1800"/>
              </a:spcAft>
            </a:pPr>
            <a:r>
              <a:rPr lang="en-US" sz="2400" dirty="0" smtClean="0">
                <a:latin typeface="FreightSans Pro Medium"/>
                <a:cs typeface="FreightSans Pro Medium"/>
              </a:rPr>
              <a:t>The SQL can be evaded by:</a:t>
            </a:r>
          </a:p>
          <a:p>
            <a:pPr marL="457200" indent="-457200">
              <a:spcAft>
                <a:spcPts val="1800"/>
              </a:spcAft>
              <a:buBlip>
                <a:blip r:embed="rId7"/>
              </a:buBlip>
            </a:pPr>
            <a:r>
              <a:rPr lang="en-US" sz="2400" dirty="0" smtClean="0">
                <a:latin typeface="FreightSans Pro Medium"/>
                <a:cs typeface="FreightSans Pro Medium"/>
              </a:rPr>
              <a:t>Squeezed-vacuum state receiver (e.g. GEO, LIGO)</a:t>
            </a:r>
          </a:p>
          <a:p>
            <a:pPr marL="457200" indent="-457200">
              <a:spcAft>
                <a:spcPts val="1800"/>
              </a:spcAft>
              <a:buBlip>
                <a:blip r:embed="rId7"/>
              </a:buBlip>
            </a:pPr>
            <a:r>
              <a:rPr lang="en-US" sz="2400" dirty="0" smtClean="0">
                <a:latin typeface="FreightSans Pro Medium"/>
                <a:cs typeface="FreightSans Pro Medium"/>
              </a:rPr>
              <a:t>Single-photon detectors (e.g. qubits, bolometers)</a:t>
            </a:r>
          </a:p>
          <a:p>
            <a:pPr marL="457200" indent="-457200">
              <a:spcAft>
                <a:spcPts val="1800"/>
              </a:spcAft>
              <a:buBlip>
                <a:blip r:embed="rId7"/>
              </a:buBlip>
            </a:pPr>
            <a:r>
              <a:rPr lang="en-US" sz="2400" dirty="0" smtClean="0">
                <a:latin typeface="FreightSans Pro Medium"/>
                <a:cs typeface="FreightSans Pro Medium"/>
              </a:rPr>
              <a:t>Currently focus of R&amp;D (LLNL, FNAL, UC Berkeley)</a:t>
            </a:r>
          </a:p>
          <a:p>
            <a:pPr marL="457200" indent="-457200"/>
            <a:endParaRPr lang="en-US" sz="2400" dirty="0">
              <a:latin typeface="FreightSans Pro Medium"/>
              <a:cs typeface="FreightSans Pro Medium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3999" cy="903112"/>
          </a:xfrm>
        </p:spPr>
        <p:txBody>
          <a:bodyPr>
            <a:noAutofit/>
          </a:bodyPr>
          <a:lstStyle/>
          <a:p>
            <a:pPr defTabSz="912813"/>
            <a:r>
              <a:rPr lang="en-US" sz="2800" dirty="0">
                <a:solidFill>
                  <a:srgbClr val="0F4F97"/>
                </a:solidFill>
              </a:rPr>
              <a:t>Linear </a:t>
            </a:r>
            <a:r>
              <a:rPr lang="en-US" sz="2800" dirty="0" smtClean="0">
                <a:solidFill>
                  <a:srgbClr val="0F4F97"/>
                </a:solidFill>
              </a:rPr>
              <a:t>amps subject </a:t>
            </a:r>
            <a:r>
              <a:rPr lang="en-US" sz="2800" dirty="0">
                <a:solidFill>
                  <a:srgbClr val="0F4F97"/>
                </a:solidFill>
              </a:rPr>
              <a:t>to the Standard Quantum Limit</a:t>
            </a:r>
            <a:endParaRPr lang="en-US" altLang="en-US" sz="2800" dirty="0" smtClean="0">
              <a:solidFill>
                <a:srgbClr val="0F4F97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43111" y="6319189"/>
            <a:ext cx="254548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•"/>
            </a:pPr>
            <a:r>
              <a:rPr lang="en-US" sz="1600" dirty="0" smtClean="0"/>
              <a:t>S.K. </a:t>
            </a:r>
            <a:r>
              <a:rPr lang="en-US" sz="1600" dirty="0" err="1" smtClean="0"/>
              <a:t>Lamoreaux</a:t>
            </a:r>
            <a:r>
              <a:rPr lang="en-US" sz="1600" dirty="0" smtClean="0"/>
              <a:t> et al</a:t>
            </a:r>
            <a:r>
              <a:rPr lang="en-US" sz="1600" dirty="0"/>
              <a:t>. </a:t>
            </a:r>
            <a:endParaRPr lang="en-US" sz="1600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(</a:t>
            </a:r>
            <a:r>
              <a:rPr lang="en-US" sz="1600" dirty="0"/>
              <a:t>PhysRevD.</a:t>
            </a:r>
            <a:r>
              <a:rPr lang="en-US" sz="1600" dirty="0" smtClean="0"/>
              <a:t>88.035020)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70210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80425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ADMX Generation 3</a:t>
            </a:r>
          </a:p>
        </p:txBody>
      </p:sp>
      <p:sp>
        <p:nvSpPr>
          <p:cNvPr id="55298" name="TextBox 3"/>
          <p:cNvSpPr txBox="1">
            <a:spLocks noChangeArrowheads="1"/>
          </p:cNvSpPr>
          <p:nvPr/>
        </p:nvSpPr>
        <p:spPr bwMode="auto">
          <a:xfrm>
            <a:off x="0" y="709261"/>
            <a:ext cx="9009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dirty="0"/>
              <a:t>Long term goal is to detect or rule out </a:t>
            </a:r>
            <a:r>
              <a:rPr lang="en-US" dirty="0" err="1"/>
              <a:t>axion</a:t>
            </a:r>
            <a:r>
              <a:rPr lang="en-US" dirty="0"/>
              <a:t> as primary dark matter candidate. </a:t>
            </a:r>
          </a:p>
        </p:txBody>
      </p:sp>
      <p:pic>
        <p:nvPicPr>
          <p:cNvPr id="5529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1179" y="1250069"/>
            <a:ext cx="7193642" cy="5035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0" name="Right Triangle 3"/>
          <p:cNvSpPr>
            <a:spLocks noChangeArrowheads="1"/>
          </p:cNvSpPr>
          <p:nvPr/>
        </p:nvSpPr>
        <p:spPr bwMode="auto">
          <a:xfrm rot="10800000" flipH="1">
            <a:off x="4741333" y="3097234"/>
            <a:ext cx="3308494" cy="1142697"/>
          </a:xfrm>
          <a:prstGeom prst="rtTriangle">
            <a:avLst/>
          </a:prstGeom>
          <a:solidFill>
            <a:srgbClr val="FF0000">
              <a:alpha val="3686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00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 flipV="1">
            <a:off x="6213652" y="3892902"/>
            <a:ext cx="411162" cy="355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5395913" y="6492875"/>
            <a:ext cx="374808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3BAA37-1B3A-9A47-9339-B97CE5E1820E}" type="slidenum">
              <a:rPr lang="en-US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55303" name="TextBox 7"/>
          <p:cNvSpPr txBox="1">
            <a:spLocks noChangeArrowheads="1"/>
          </p:cNvSpPr>
          <p:nvPr/>
        </p:nvSpPr>
        <p:spPr bwMode="auto">
          <a:xfrm>
            <a:off x="5748867" y="4347280"/>
            <a:ext cx="1695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u="sng" dirty="0"/>
              <a:t>ADMX Gen 3</a:t>
            </a:r>
          </a:p>
        </p:txBody>
      </p:sp>
    </p:spTree>
    <p:extLst>
      <p:ext uri="{BB962C8B-B14F-4D97-AF65-F5344CB8AC3E}">
        <p14:creationId xmlns:p14="http://schemas.microsoft.com/office/powerpoint/2010/main" val="4184544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9628"/>
          </a:xfrm>
        </p:spPr>
        <p:txBody>
          <a:bodyPr/>
          <a:lstStyle/>
          <a:p>
            <a:r>
              <a:rPr lang="en-US" sz="2800" dirty="0" smtClean="0">
                <a:latin typeface="Arial"/>
                <a:cs typeface="Arial"/>
              </a:rPr>
              <a:t>Can obtain </a:t>
            </a:r>
            <a:r>
              <a:rPr lang="en-US" sz="2800" dirty="0" err="1" smtClean="0">
                <a:latin typeface="Arial"/>
                <a:cs typeface="Arial"/>
              </a:rPr>
              <a:t>axion</a:t>
            </a:r>
            <a:r>
              <a:rPr lang="en-US" sz="2800" dirty="0" smtClean="0">
                <a:latin typeface="Arial"/>
                <a:cs typeface="Arial"/>
              </a:rPr>
              <a:t> phase space distribution immediately after discovery + reconfirmation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252" y="5776508"/>
            <a:ext cx="8850313" cy="58477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For 2x frequency resolution, need 2x sample time.  Half-power in each bin requires 4x samples. </a:t>
            </a:r>
          </a:p>
          <a:p>
            <a:r>
              <a:rPr lang="en-US" sz="1600" dirty="0" smtClean="0">
                <a:latin typeface="Arial"/>
                <a:cs typeface="Arial"/>
              </a:rPr>
              <a:t>Total 8x integration time is easy!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500"/>
            <a:ext cx="4553766" cy="3314700"/>
          </a:xfrm>
          <a:prstGeom prst="rect">
            <a:avLst/>
          </a:prstGeom>
        </p:spPr>
      </p:pic>
      <p:pic>
        <p:nvPicPr>
          <p:cNvPr id="4" name="Picture 3" descr="romulus_sol_frm_freq_spec_640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2462779"/>
            <a:ext cx="4368800" cy="327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10300" y="3860800"/>
            <a:ext cx="2517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frequency = ½ m</a:t>
            </a:r>
            <a:r>
              <a:rPr lang="en-US" sz="1800" baseline="-25000" dirty="0" smtClean="0">
                <a:latin typeface="Arial"/>
                <a:cs typeface="Arial"/>
              </a:rPr>
              <a:t>a</a:t>
            </a:r>
            <a:r>
              <a:rPr lang="en-US" sz="1800" dirty="0" smtClean="0">
                <a:latin typeface="Arial"/>
                <a:cs typeface="Arial"/>
              </a:rPr>
              <a:t>v</a:t>
            </a:r>
            <a:r>
              <a:rPr lang="en-US" sz="1800" baseline="30000" dirty="0" smtClean="0">
                <a:latin typeface="Arial"/>
                <a:cs typeface="Arial"/>
              </a:rPr>
              <a:t>2</a:t>
            </a:r>
            <a:r>
              <a:rPr lang="en-US" sz="1800" dirty="0" smtClean="0">
                <a:latin typeface="Arial"/>
                <a:cs typeface="Arial"/>
              </a:rPr>
              <a:t> / h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22800" y="1003300"/>
            <a:ext cx="4406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For example:  </a:t>
            </a:r>
          </a:p>
          <a:p>
            <a:r>
              <a:rPr lang="en-US" sz="1800" dirty="0" smtClean="0">
                <a:latin typeface="Arial"/>
                <a:cs typeface="Arial"/>
              </a:rPr>
              <a:t>Test N-body simulations from T. Quinn predicting long-suspected co-rotating galactic DM  </a:t>
            </a:r>
            <a:r>
              <a:rPr lang="en-US" sz="1800" dirty="0" smtClean="0">
                <a:latin typeface="Arial"/>
                <a:cs typeface="Arial"/>
                <a:sym typeface="Wingdings"/>
              </a:rPr>
              <a:t> Softer spectrum? </a:t>
            </a:r>
            <a:endParaRPr lang="en-US" sz="1800" dirty="0">
              <a:latin typeface="Arial"/>
              <a:cs typeface="Arial"/>
              <a:sym typeface="Wingdings"/>
            </a:endParaRPr>
          </a:p>
          <a:p>
            <a:r>
              <a:rPr lang="en-US" sz="1800" dirty="0" smtClean="0">
                <a:latin typeface="Arial"/>
                <a:cs typeface="Arial"/>
                <a:sym typeface="Wingdings"/>
              </a:rPr>
              <a:t>Narrower line = better Signal/Noise?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299" y="6498911"/>
            <a:ext cx="2689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*Slide from Aaron Chou (FNAL)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07622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447800"/>
            <a:ext cx="4967294" cy="396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9628"/>
          </a:xfrm>
        </p:spPr>
        <p:txBody>
          <a:bodyPr/>
          <a:lstStyle/>
          <a:p>
            <a:r>
              <a:rPr lang="en-US" sz="2800" dirty="0" smtClean="0">
                <a:latin typeface="Arial"/>
                <a:cs typeface="Arial"/>
              </a:rPr>
              <a:t>Test models of debris flow, narrowband caustic structure from recent </a:t>
            </a:r>
            <a:r>
              <a:rPr lang="en-US" sz="2800" dirty="0" err="1" smtClean="0">
                <a:latin typeface="Arial"/>
                <a:cs typeface="Arial"/>
              </a:rPr>
              <a:t>infalls</a:t>
            </a:r>
            <a:r>
              <a:rPr lang="en-US" sz="2800" dirty="0" smtClean="0">
                <a:latin typeface="Arial"/>
                <a:cs typeface="Arial"/>
              </a:rPr>
              <a:t>, etc.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67833" y="1189041"/>
            <a:ext cx="2644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Via </a:t>
            </a:r>
            <a:r>
              <a:rPr lang="en-US" sz="1800" dirty="0" err="1" smtClean="0">
                <a:latin typeface="Arial"/>
                <a:cs typeface="Arial"/>
              </a:rPr>
              <a:t>Lactea</a:t>
            </a:r>
            <a:r>
              <a:rPr lang="en-US" sz="1800" dirty="0" smtClean="0">
                <a:latin typeface="Arial"/>
                <a:cs typeface="Arial"/>
              </a:rPr>
              <a:t> 2 simulation,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38883" y="1655670"/>
            <a:ext cx="2649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/>
                <a:cs typeface="Arial"/>
              </a:rPr>
              <a:t>Kuhlen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err="1">
                <a:latin typeface="Arial"/>
                <a:cs typeface="Arial"/>
              </a:rPr>
              <a:t>Lisanti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err="1">
                <a:latin typeface="Arial"/>
                <a:cs typeface="Arial"/>
              </a:rPr>
              <a:t>Spergel</a:t>
            </a:r>
            <a:r>
              <a:rPr lang="en-US" sz="1400" dirty="0">
                <a:latin typeface="Arial"/>
                <a:cs typeface="Arial"/>
              </a:rPr>
              <a:t> (2012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-1512" t="-6602" r="14140" b="51228"/>
          <a:stretch/>
        </p:blipFill>
        <p:spPr>
          <a:xfrm>
            <a:off x="5120215" y="1866900"/>
            <a:ext cx="4023785" cy="2730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86600" y="1485900"/>
            <a:ext cx="1954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Caustics (</a:t>
            </a:r>
            <a:r>
              <a:rPr lang="en-US" sz="1800" dirty="0" err="1" smtClean="0">
                <a:latin typeface="Arial"/>
                <a:cs typeface="Arial"/>
              </a:rPr>
              <a:t>Sikivie</a:t>
            </a:r>
            <a:r>
              <a:rPr lang="en-US" sz="1800" dirty="0" smtClean="0">
                <a:latin typeface="Arial"/>
                <a:cs typeface="Arial"/>
              </a:rPr>
              <a:t>)</a:t>
            </a:r>
            <a:endParaRPr lang="en-US" sz="1800" dirty="0">
              <a:latin typeface="Arial"/>
              <a:cs typeface="Arial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7823200" y="1917700"/>
            <a:ext cx="520700" cy="889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028700" y="5702300"/>
            <a:ext cx="713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If dark matter is multicomponent,  these measurements could also provide valuable input to WIMP detection experiments.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33299" y="6498911"/>
            <a:ext cx="2689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*Slide from Aaron Chou (FNAL)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33952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869628"/>
          </a:xfrm>
        </p:spPr>
        <p:txBody>
          <a:bodyPr/>
          <a:lstStyle/>
          <a:p>
            <a:r>
              <a:rPr lang="en-US" sz="2800" dirty="0" smtClean="0">
                <a:latin typeface="Arial"/>
                <a:cs typeface="Arial"/>
              </a:rPr>
              <a:t>Annual modulation is also easy</a:t>
            </a:r>
            <a:endParaRPr lang="en-US" sz="28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326" b="5674"/>
          <a:stretch/>
        </p:blipFill>
        <p:spPr>
          <a:xfrm>
            <a:off x="1044454" y="1691365"/>
            <a:ext cx="6075325" cy="46839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43723" y="6054627"/>
            <a:ext cx="928962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dirty="0" err="1" smtClean="0"/>
              <a:t>Δf</a:t>
            </a:r>
            <a:r>
              <a:rPr lang="en-US" dirty="0" smtClean="0"/>
              <a:t> (kHz)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071435" y="3690856"/>
            <a:ext cx="3473680" cy="373659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en-US" dirty="0" smtClean="0"/>
              <a:t>Power spectral density (</a:t>
            </a:r>
            <a:r>
              <a:rPr lang="en-US" dirty="0" err="1" smtClean="0"/>
              <a:t>arb</a:t>
            </a:r>
            <a:r>
              <a:rPr lang="en-US" dirty="0" smtClean="0"/>
              <a:t>. Units)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44601" y="997191"/>
            <a:ext cx="7416800" cy="646323"/>
          </a:xfrm>
          <a:prstGeom prst="rect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txBody>
          <a:bodyPr wrap="square" lIns="91430" tIns="45716" rIns="91430" bIns="45716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Annual modulation </a:t>
            </a:r>
            <a:r>
              <a:rPr lang="en-US" sz="1800" dirty="0" err="1" smtClean="0">
                <a:latin typeface="Arial"/>
                <a:cs typeface="Arial"/>
              </a:rPr>
              <a:t>δv</a:t>
            </a:r>
            <a:r>
              <a:rPr lang="en-US" sz="1800" dirty="0" smtClean="0">
                <a:latin typeface="Arial"/>
                <a:cs typeface="Arial"/>
              </a:rPr>
              <a:t>/</a:t>
            </a:r>
            <a:r>
              <a:rPr lang="en-US" sz="1800" dirty="0" err="1" smtClean="0">
                <a:latin typeface="Arial"/>
                <a:cs typeface="Arial"/>
              </a:rPr>
              <a:t>Δv</a:t>
            </a:r>
            <a:r>
              <a:rPr lang="en-US" sz="1800" dirty="0" smtClean="0">
                <a:latin typeface="Arial"/>
                <a:cs typeface="Arial"/>
              </a:rPr>
              <a:t> = (60 km/s) / (300 km/s) = 20% of </a:t>
            </a:r>
            <a:r>
              <a:rPr lang="en-US" sz="1800" dirty="0" err="1" smtClean="0">
                <a:latin typeface="Arial"/>
                <a:cs typeface="Arial"/>
              </a:rPr>
              <a:t>linewidth</a:t>
            </a:r>
            <a:r>
              <a:rPr lang="en-US" sz="1800" dirty="0" smtClean="0">
                <a:latin typeface="Arial"/>
                <a:cs typeface="Arial"/>
              </a:rPr>
              <a:t>.</a:t>
            </a:r>
          </a:p>
          <a:p>
            <a:r>
              <a:rPr lang="en-US" sz="1800" dirty="0" smtClean="0">
                <a:latin typeface="Arial"/>
                <a:cs typeface="Arial"/>
              </a:rPr>
              <a:t>Resolve frequency shift with 5x integration time = few 10’s minutes. 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33299" y="6498911"/>
            <a:ext cx="2689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*Slide from Aaron Chou (FNAL)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79932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65100"/>
            <a:ext cx="8480425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Summary &amp; Conclusions</a:t>
            </a:r>
          </a:p>
        </p:txBody>
      </p:sp>
      <p:sp>
        <p:nvSpPr>
          <p:cNvPr id="60418" name="TextBox 3"/>
          <p:cNvSpPr txBox="1">
            <a:spLocks noChangeArrowheads="1"/>
          </p:cNvSpPr>
          <p:nvPr/>
        </p:nvSpPr>
        <p:spPr bwMode="auto">
          <a:xfrm>
            <a:off x="0" y="799068"/>
            <a:ext cx="9144000" cy="53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dirty="0" err="1" smtClean="0"/>
              <a:t>Axions</a:t>
            </a:r>
            <a:r>
              <a:rPr lang="en-US" dirty="0" smtClean="0"/>
              <a:t>: solve the Strong-CP problem and are a compelling DM candidate</a:t>
            </a:r>
          </a:p>
          <a:p>
            <a:endParaRPr lang="en-US" dirty="0"/>
          </a:p>
          <a:p>
            <a:r>
              <a:rPr lang="en-US" dirty="0" smtClean="0"/>
              <a:t>The ADMX Gen 2 project </a:t>
            </a:r>
            <a:r>
              <a:rPr lang="en-US" u="sng" dirty="0" smtClean="0"/>
              <a:t>A narrow band experiment with concurrent R&amp;D</a:t>
            </a:r>
          </a:p>
          <a:p>
            <a:r>
              <a:rPr lang="en-US" dirty="0"/>
              <a:t>	</a:t>
            </a:r>
            <a:r>
              <a:rPr lang="en-US" dirty="0" smtClean="0"/>
              <a:t>Takes data in one mass range while developing systems for higher masses.</a:t>
            </a:r>
          </a:p>
          <a:p>
            <a:r>
              <a:rPr lang="en-US" dirty="0"/>
              <a:t>	</a:t>
            </a:r>
            <a:r>
              <a:rPr lang="en-US" dirty="0" smtClean="0"/>
              <a:t>Finished commission run. </a:t>
            </a:r>
          </a:p>
          <a:p>
            <a:r>
              <a:rPr lang="en-US" dirty="0"/>
              <a:t>	</a:t>
            </a:r>
            <a:r>
              <a:rPr lang="en-US" dirty="0" smtClean="0"/>
              <a:t>Anticipate 6 year data taking run starting Jan 2017.</a:t>
            </a:r>
          </a:p>
          <a:p>
            <a:endParaRPr lang="en-US" b="1" dirty="0" smtClean="0"/>
          </a:p>
          <a:p>
            <a:r>
              <a:rPr lang="en-US" sz="1800" u="sng" dirty="0" smtClean="0"/>
              <a:t>Technologies that are under active development (</a:t>
            </a:r>
            <a:r>
              <a:rPr lang="en-US" sz="1800" u="sng" dirty="0" err="1" smtClean="0"/>
              <a:t>haloscopes</a:t>
            </a:r>
            <a:r>
              <a:rPr lang="en-US" sz="1800" u="sng" dirty="0" smtClean="0"/>
              <a:t>):</a:t>
            </a:r>
          </a:p>
          <a:p>
            <a:pPr marL="457200" indent="-457200">
              <a:buAutoNum type="arabicPeriod"/>
            </a:pPr>
            <a:r>
              <a:rPr lang="en-US" sz="1800" dirty="0" smtClean="0"/>
              <a:t>Microwave Cavities: </a:t>
            </a:r>
          </a:p>
          <a:p>
            <a:pPr marL="1085850" lvl="1" indent="-342900">
              <a:buFont typeface="Arial"/>
              <a:buChar char="•"/>
            </a:pPr>
            <a:r>
              <a:rPr lang="en-US" sz="1800" dirty="0" smtClean="0"/>
              <a:t>High-Frequency, Large-Volume Tunable Systems with high Q</a:t>
            </a:r>
          </a:p>
          <a:p>
            <a:pPr marL="1085850" lvl="1" indent="-342900">
              <a:buFont typeface="Arial"/>
              <a:buChar char="•"/>
            </a:pPr>
            <a:endParaRPr lang="en-US" sz="1800" dirty="0" smtClean="0"/>
          </a:p>
          <a:p>
            <a:pPr marL="457200" indent="-457200">
              <a:buAutoNum type="arabicPeriod"/>
            </a:pPr>
            <a:r>
              <a:rPr lang="en-US" sz="1800" dirty="0" smtClean="0"/>
              <a:t>RF Detectors: Quantum Limited (0.25 – 10 GHz): SQUIDs &amp; JPAs</a:t>
            </a:r>
          </a:p>
          <a:p>
            <a:pPr marL="457200" indent="-457200">
              <a:buAutoNum type="arabicPeriod"/>
            </a:pPr>
            <a:endParaRPr lang="en-US" sz="1800" dirty="0" smtClean="0"/>
          </a:p>
          <a:p>
            <a:pPr marL="457200" indent="-457200">
              <a:buAutoNum type="arabicPeriod"/>
            </a:pPr>
            <a:r>
              <a:rPr lang="en-US" sz="1800" dirty="0" smtClean="0"/>
              <a:t>Beyond several GHz the standard quantum limit begins to dominate</a:t>
            </a:r>
          </a:p>
          <a:p>
            <a:pPr marL="1085850" lvl="1" indent="-342900">
              <a:buFont typeface="Arial"/>
              <a:buChar char="•"/>
            </a:pPr>
            <a:r>
              <a:rPr lang="en-US" sz="1800" dirty="0" smtClean="0"/>
              <a:t>Employ Squeezed States and Eventually Single-Photon-Counters</a:t>
            </a:r>
          </a:p>
          <a:p>
            <a:pPr lvl="1" indent="0"/>
            <a:endParaRPr lang="en-US" sz="1800" dirty="0" smtClean="0"/>
          </a:p>
          <a:p>
            <a:pPr marL="457200" indent="-457200">
              <a:buAutoNum type="arabicPeriod"/>
            </a:pPr>
            <a:r>
              <a:rPr lang="en-US" sz="1800" dirty="0" smtClean="0"/>
              <a:t>Large Magnets can increase </a:t>
            </a:r>
            <a:r>
              <a:rPr lang="en-US" sz="1800" dirty="0" err="1" smtClean="0"/>
              <a:t>axion</a:t>
            </a:r>
            <a:r>
              <a:rPr lang="en-US" sz="1800" dirty="0" smtClean="0"/>
              <a:t> conversion signal.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99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060585" cy="578290"/>
          </a:xfrm>
        </p:spPr>
        <p:txBody>
          <a:bodyPr/>
          <a:lstStyle/>
          <a:p>
            <a:r>
              <a:rPr lang="en-US" sz="2800" dirty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smtClean="0">
                <a:latin typeface="+mj-lt"/>
                <a:ea typeface="ＭＳ Ｐゴシック" charset="0"/>
              </a:rPr>
              <a:t>The “classic” </a:t>
            </a:r>
            <a:r>
              <a:rPr lang="en-US" sz="2800" dirty="0" err="1" smtClean="0">
                <a:latin typeface="+mj-lt"/>
                <a:ea typeface="ＭＳ Ｐゴシック" charset="0"/>
              </a:rPr>
              <a:t>axion</a:t>
            </a:r>
            <a:r>
              <a:rPr lang="en-US" sz="2800" dirty="0" smtClean="0">
                <a:latin typeface="+mj-lt"/>
                <a:ea typeface="ＭＳ Ｐゴシック" charset="0"/>
              </a:rPr>
              <a:t> window</a:t>
            </a:r>
            <a:endParaRPr lang="en-US" sz="2800" dirty="0">
              <a:latin typeface="+mj-lt"/>
              <a:ea typeface="ＭＳ Ｐゴシック" charset="0"/>
            </a:endParaRPr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5613" eaLnBrk="1" hangingPunct="1"/>
            <a:r>
              <a:rPr lang="en-US" sz="1200" smtClean="0">
                <a:latin typeface="Calibri" charset="0"/>
              </a:rPr>
              <a:t>Aaron S. Chou (FNAL)</a:t>
            </a:r>
            <a:endParaRPr lang="en-US" sz="1200">
              <a:latin typeface="Calibri" charset="0"/>
            </a:endParaRPr>
          </a:p>
        </p:txBody>
      </p:sp>
      <p:pic>
        <p:nvPicPr>
          <p:cNvPr id="22533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72"/>
          <a:stretch/>
        </p:blipFill>
        <p:spPr bwMode="auto">
          <a:xfrm>
            <a:off x="152400" y="1066800"/>
            <a:ext cx="6232525" cy="478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1331913" y="3086100"/>
            <a:ext cx="4416025" cy="1587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4496594" y="3328194"/>
            <a:ext cx="455613" cy="3175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202934" y="3980587"/>
            <a:ext cx="122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NN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NNa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37789" y="5914699"/>
            <a:ext cx="8460875" cy="923330"/>
          </a:xfrm>
          <a:prstGeom prst="rect">
            <a:avLst/>
          </a:prstGeom>
          <a:solidFill>
            <a:srgbClr val="CCFFCC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Excluded by “naturalness.”  </a:t>
            </a:r>
            <a:r>
              <a:rPr lang="en-US" sz="1800" dirty="0" err="1" smtClean="0">
                <a:latin typeface="Arial"/>
                <a:cs typeface="Arial"/>
              </a:rPr>
              <a:t>Axion</a:t>
            </a:r>
            <a:r>
              <a:rPr lang="en-US" sz="1800" dirty="0" smtClean="0">
                <a:latin typeface="Arial"/>
                <a:cs typeface="Arial"/>
              </a:rPr>
              <a:t> potential energy decays at time 1/H = 1/m</a:t>
            </a:r>
            <a:r>
              <a:rPr lang="en-US" sz="1800" baseline="-25000" dirty="0" smtClean="0">
                <a:latin typeface="Arial"/>
                <a:cs typeface="Arial"/>
              </a:rPr>
              <a:t>a</a:t>
            </a:r>
            <a:r>
              <a:rPr lang="en-US" sz="1800" dirty="0" smtClean="0">
                <a:latin typeface="Arial"/>
                <a:cs typeface="Arial"/>
              </a:rPr>
              <a:t>.  If this is too late in cosmological time, dark matter can be </a:t>
            </a:r>
            <a:r>
              <a:rPr lang="en-US" sz="1800" b="1" dirty="0" smtClean="0">
                <a:latin typeface="Arial"/>
                <a:cs typeface="Arial"/>
              </a:rPr>
              <a:t>overproduced</a:t>
            </a:r>
            <a:r>
              <a:rPr lang="en-US" sz="1800" dirty="0" smtClean="0">
                <a:latin typeface="Arial"/>
                <a:cs typeface="Arial"/>
              </a:rPr>
              <a:t> relative to the photons which have </a:t>
            </a:r>
            <a:r>
              <a:rPr lang="en-US" sz="1800" dirty="0" err="1" smtClean="0">
                <a:latin typeface="Arial"/>
                <a:cs typeface="Arial"/>
              </a:rPr>
              <a:t>redshifted</a:t>
            </a:r>
            <a:r>
              <a:rPr lang="en-US" sz="1800" dirty="0" smtClean="0">
                <a:latin typeface="Arial"/>
                <a:cs typeface="Arial"/>
              </a:rPr>
              <a:t> away. </a:t>
            </a:r>
            <a:endParaRPr lang="en-US" sz="1800" dirty="0">
              <a:latin typeface="Arial"/>
              <a:cs typeface="Arial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506117" y="5395925"/>
            <a:ext cx="0" cy="594974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381" y="1670419"/>
            <a:ext cx="2540000" cy="10655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55902" y="2762917"/>
            <a:ext cx="23229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o</a:t>
            </a:r>
            <a:r>
              <a:rPr lang="en-US" sz="1800" dirty="0" smtClean="0">
                <a:latin typeface="Arial"/>
                <a:cs typeface="Arial"/>
              </a:rPr>
              <a:t>r even more due to cosmic string decay. </a:t>
            </a:r>
          </a:p>
          <a:p>
            <a:endParaRPr lang="en-US" sz="1800" dirty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PQ model + local energy conservation </a:t>
            </a:r>
            <a:r>
              <a:rPr lang="en-US" sz="1800" b="1" dirty="0" smtClean="0">
                <a:latin typeface="Arial"/>
                <a:cs typeface="Arial"/>
              </a:rPr>
              <a:t>guarantees</a:t>
            </a:r>
            <a:r>
              <a:rPr lang="en-US" sz="1800" dirty="0" smtClean="0">
                <a:latin typeface="Arial"/>
                <a:cs typeface="Arial"/>
              </a:rPr>
              <a:t> the existence of dark matter </a:t>
            </a:r>
            <a:r>
              <a:rPr lang="en-US" sz="1800" dirty="0" err="1" smtClean="0">
                <a:latin typeface="Arial"/>
                <a:cs typeface="Arial"/>
              </a:rPr>
              <a:t>axions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54767" y="5536835"/>
            <a:ext cx="2689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*Slide from Aaron Chou (FNAL)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8934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65100"/>
            <a:ext cx="8480425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Summary &amp; Conclusions</a:t>
            </a:r>
          </a:p>
        </p:txBody>
      </p:sp>
      <p:sp>
        <p:nvSpPr>
          <p:cNvPr id="60418" name="TextBox 3"/>
          <p:cNvSpPr txBox="1">
            <a:spLocks noChangeArrowheads="1"/>
          </p:cNvSpPr>
          <p:nvPr/>
        </p:nvSpPr>
        <p:spPr bwMode="auto">
          <a:xfrm>
            <a:off x="0" y="799068"/>
            <a:ext cx="9144000" cy="594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dirty="0" err="1" smtClean="0">
                <a:latin typeface="Arial"/>
                <a:cs typeface="Arial"/>
              </a:rPr>
              <a:t>Axions</a:t>
            </a:r>
            <a:r>
              <a:rPr lang="en-US" dirty="0" smtClean="0">
                <a:latin typeface="Arial"/>
                <a:cs typeface="Arial"/>
              </a:rPr>
              <a:t>: solve the Strong-CP problem and are a compelling DM candidate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The ADMX Gen 2 project </a:t>
            </a:r>
            <a:r>
              <a:rPr lang="en-US" u="sng" dirty="0" smtClean="0">
                <a:latin typeface="Arial"/>
                <a:cs typeface="Arial"/>
              </a:rPr>
              <a:t>A narrow band experiment with concurrent R&amp;D</a:t>
            </a:r>
          </a:p>
          <a:p>
            <a:r>
              <a:rPr lang="en-US" dirty="0">
                <a:latin typeface="Arial"/>
                <a:cs typeface="Arial"/>
              </a:rPr>
              <a:t>	</a:t>
            </a:r>
            <a:r>
              <a:rPr lang="en-US" dirty="0" smtClean="0">
                <a:latin typeface="Arial"/>
                <a:cs typeface="Arial"/>
              </a:rPr>
              <a:t>Takes data in one mass range while developing systems for higher masses.</a:t>
            </a:r>
          </a:p>
          <a:p>
            <a:r>
              <a:rPr lang="en-US" dirty="0">
                <a:latin typeface="Arial"/>
                <a:cs typeface="Arial"/>
              </a:rPr>
              <a:t>	</a:t>
            </a:r>
            <a:r>
              <a:rPr lang="en-US" dirty="0" smtClean="0">
                <a:latin typeface="Arial"/>
                <a:cs typeface="Arial"/>
              </a:rPr>
              <a:t>Finished commission run. </a:t>
            </a:r>
          </a:p>
          <a:p>
            <a:r>
              <a:rPr lang="en-US" dirty="0">
                <a:latin typeface="Arial"/>
                <a:cs typeface="Arial"/>
              </a:rPr>
              <a:t>	</a:t>
            </a:r>
            <a:r>
              <a:rPr lang="en-US" dirty="0" smtClean="0">
                <a:latin typeface="Arial"/>
                <a:cs typeface="Arial"/>
              </a:rPr>
              <a:t>Anticipate 6 year data taking run starting Jan 2017.</a:t>
            </a:r>
          </a:p>
          <a:p>
            <a:endParaRPr lang="en-US" b="1" dirty="0" smtClean="0">
              <a:latin typeface="Arial"/>
              <a:cs typeface="Arial"/>
            </a:endParaRPr>
          </a:p>
          <a:p>
            <a:r>
              <a:rPr lang="en-US" sz="1800" u="sng" dirty="0" smtClean="0">
                <a:latin typeface="Arial"/>
                <a:cs typeface="Arial"/>
              </a:rPr>
              <a:t>Technologies that are under active development (</a:t>
            </a:r>
            <a:r>
              <a:rPr lang="en-US" sz="1800" u="sng" dirty="0" err="1" smtClean="0">
                <a:latin typeface="Arial"/>
                <a:cs typeface="Arial"/>
              </a:rPr>
              <a:t>haloscopes</a:t>
            </a:r>
            <a:r>
              <a:rPr lang="en-US" sz="1800" u="sng" dirty="0" smtClean="0">
                <a:latin typeface="Arial"/>
                <a:cs typeface="Arial"/>
              </a:rPr>
              <a:t>):</a:t>
            </a:r>
          </a:p>
          <a:p>
            <a:pPr marL="457200" indent="-457200">
              <a:buAutoNum type="arabicPeriod"/>
            </a:pPr>
            <a:r>
              <a:rPr lang="en-US" sz="1800" dirty="0" smtClean="0">
                <a:latin typeface="Arial"/>
                <a:cs typeface="Arial"/>
              </a:rPr>
              <a:t>Microwave Cavities: </a:t>
            </a:r>
          </a:p>
          <a:p>
            <a:pPr marL="1085850" lvl="1" indent="-342900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High-Frequency, Large-Volume Tunable Systems with high Q</a:t>
            </a:r>
          </a:p>
          <a:p>
            <a:pPr marL="1085850" lvl="1" indent="-342900">
              <a:buFont typeface="Arial"/>
              <a:buChar char="•"/>
            </a:pPr>
            <a:endParaRPr lang="en-US" sz="1800" dirty="0" smtClean="0">
              <a:latin typeface="Arial"/>
              <a:cs typeface="Arial"/>
            </a:endParaRPr>
          </a:p>
          <a:p>
            <a:pPr marL="457200" indent="-457200">
              <a:buAutoNum type="arabicPeriod"/>
            </a:pPr>
            <a:r>
              <a:rPr lang="en-US" sz="1800" dirty="0" smtClean="0">
                <a:latin typeface="Arial"/>
                <a:cs typeface="Arial"/>
              </a:rPr>
              <a:t>RF Detectors: Quantum Limited (0.25 – 10 GHz): SQUIDs &amp; JPAs</a:t>
            </a:r>
          </a:p>
          <a:p>
            <a:pPr marL="457200" indent="-457200">
              <a:buAutoNum type="arabicPeriod"/>
            </a:pPr>
            <a:endParaRPr lang="en-US" sz="1800" dirty="0" smtClean="0">
              <a:latin typeface="Arial"/>
              <a:cs typeface="Arial"/>
            </a:endParaRPr>
          </a:p>
          <a:p>
            <a:pPr marL="457200" indent="-457200">
              <a:buAutoNum type="arabicPeriod"/>
            </a:pPr>
            <a:r>
              <a:rPr lang="en-US" sz="1800" dirty="0" smtClean="0">
                <a:latin typeface="Arial"/>
                <a:cs typeface="Arial"/>
              </a:rPr>
              <a:t>Beyond several GHz the standard quantum limit begins to dominate</a:t>
            </a:r>
          </a:p>
          <a:p>
            <a:pPr marL="1085850" lvl="1" indent="-342900">
              <a:buFont typeface="Arial"/>
              <a:buChar char="•"/>
            </a:pPr>
            <a:r>
              <a:rPr lang="en-US" sz="1800" dirty="0" smtClean="0">
                <a:latin typeface="Arial"/>
                <a:cs typeface="Arial"/>
              </a:rPr>
              <a:t>Employ Squeezed States and Eventually Single-Photon-Counters</a:t>
            </a:r>
          </a:p>
          <a:p>
            <a:pPr lvl="1" indent="0"/>
            <a:endParaRPr lang="en-US" sz="1800" dirty="0" smtClean="0">
              <a:latin typeface="Arial"/>
              <a:cs typeface="Arial"/>
            </a:endParaRPr>
          </a:p>
          <a:p>
            <a:pPr marL="457200" indent="-457200">
              <a:buAutoNum type="arabicPeriod"/>
            </a:pPr>
            <a:r>
              <a:rPr lang="en-US" sz="1800" dirty="0" smtClean="0">
                <a:latin typeface="Arial"/>
                <a:cs typeface="Arial"/>
              </a:rPr>
              <a:t>Large Magnets can increase </a:t>
            </a:r>
            <a:r>
              <a:rPr lang="en-US" sz="1800" dirty="0" err="1" smtClean="0">
                <a:latin typeface="Arial"/>
                <a:cs typeface="Arial"/>
              </a:rPr>
              <a:t>axion</a:t>
            </a:r>
            <a:r>
              <a:rPr lang="en-US" sz="1800" dirty="0" smtClean="0">
                <a:latin typeface="Arial"/>
                <a:cs typeface="Arial"/>
              </a:rPr>
              <a:t> conversion signal.</a:t>
            </a:r>
          </a:p>
          <a:p>
            <a:pPr marL="457200" indent="-457200">
              <a:buAutoNum type="arabicPeriod"/>
            </a:pPr>
            <a:endParaRPr lang="en-US" dirty="0">
              <a:latin typeface="Arial"/>
              <a:cs typeface="Arial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See Ben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Safdi’s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talk next for exciting new ideas to probe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nano-eV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axions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0366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65100"/>
            <a:ext cx="8480425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Plug for upcoming workshop</a:t>
            </a:r>
            <a:r>
              <a:rPr lang="is-IS" dirty="0" smtClean="0">
                <a:cs typeface="+mj-cs"/>
              </a:rPr>
              <a:t>…</a:t>
            </a:r>
            <a:endParaRPr lang="en-US" dirty="0" smtClean="0">
              <a:cs typeface="+mj-cs"/>
            </a:endParaRPr>
          </a:p>
        </p:txBody>
      </p:sp>
      <p:pic>
        <p:nvPicPr>
          <p:cNvPr id="3" name="Picture 2" descr="cavity-workshop-plu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892"/>
            <a:ext cx="9144000" cy="8024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9805" y="1731736"/>
            <a:ext cx="873038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January 9-12</a:t>
            </a:r>
            <a:r>
              <a:rPr lang="en-US" u="sng" baseline="30000" dirty="0" smtClean="0"/>
              <a:t>th</a:t>
            </a:r>
            <a:r>
              <a:rPr lang="en-US" u="sng" dirty="0" smtClean="0"/>
              <a:t>, 2017 at the Lawrence Livermore National Laboratory Open Campus</a:t>
            </a:r>
          </a:p>
          <a:p>
            <a:endParaRPr lang="en-US" u="sng" dirty="0"/>
          </a:p>
          <a:p>
            <a:r>
              <a:rPr lang="en-US" u="sng" dirty="0" smtClean="0"/>
              <a:t>Funded by </a:t>
            </a:r>
            <a:r>
              <a:rPr lang="en-US" u="sng" dirty="0" err="1" smtClean="0"/>
              <a:t>Heising</a:t>
            </a:r>
            <a:r>
              <a:rPr lang="en-US" u="sng" dirty="0" smtClean="0"/>
              <a:t>-Simons Foundation (funds for travel &amp; lodging)</a:t>
            </a:r>
          </a:p>
          <a:p>
            <a:endParaRPr lang="en-US" u="sng" dirty="0"/>
          </a:p>
          <a:p>
            <a:r>
              <a:rPr lang="en-US" u="sng" dirty="0" smtClean="0">
                <a:hlinkClick r:id="rId3"/>
              </a:rPr>
              <a:t>http://indico.fnal.gov</a:t>
            </a:r>
            <a:r>
              <a:rPr lang="en-US" u="sng" dirty="0" smtClean="0"/>
              <a:t> (search under “</a:t>
            </a:r>
            <a:r>
              <a:rPr lang="en-US" u="sng" dirty="0" err="1" smtClean="0"/>
              <a:t>axions</a:t>
            </a:r>
            <a:r>
              <a:rPr lang="en-US" u="sng" dirty="0" smtClean="0"/>
              <a:t>” and you’ll see this one and last years)</a:t>
            </a:r>
          </a:p>
          <a:p>
            <a:endParaRPr lang="en-US" u="sng" dirty="0" smtClean="0"/>
          </a:p>
          <a:p>
            <a:endParaRPr lang="en-US" u="sng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10" y="3232949"/>
            <a:ext cx="4651060" cy="310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05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72"/>
          <a:stretch/>
        </p:blipFill>
        <p:spPr bwMode="auto">
          <a:xfrm>
            <a:off x="152400" y="1066800"/>
            <a:ext cx="6232525" cy="4786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1331913" y="3086100"/>
            <a:ext cx="4416025" cy="1587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4496594" y="3328194"/>
            <a:ext cx="455613" cy="3175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202934" y="3980587"/>
            <a:ext cx="1221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NN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NNa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38900" y="2013576"/>
            <a:ext cx="2679700" cy="2862323"/>
          </a:xfrm>
          <a:prstGeom prst="rect">
            <a:avLst/>
          </a:prstGeom>
          <a:solidFill>
            <a:srgbClr val="CCFFCC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Arial"/>
                <a:cs typeface="Arial"/>
              </a:rPr>
              <a:t>Excluded by SN1987A</a:t>
            </a:r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If 1/</a:t>
            </a:r>
            <a:r>
              <a:rPr lang="en-US" sz="1800" dirty="0" err="1" smtClean="0">
                <a:latin typeface="Arial"/>
                <a:cs typeface="Arial"/>
              </a:rPr>
              <a:t>f</a:t>
            </a:r>
            <a:r>
              <a:rPr lang="en-US" sz="1800" baseline="-25000" dirty="0" err="1" smtClean="0">
                <a:latin typeface="Arial"/>
                <a:cs typeface="Arial"/>
              </a:rPr>
              <a:t>a</a:t>
            </a:r>
            <a:r>
              <a:rPr lang="en-US" sz="1800" dirty="0" smtClean="0">
                <a:latin typeface="Arial"/>
                <a:cs typeface="Arial"/>
              </a:rPr>
              <a:t> couplings are too strong, then </a:t>
            </a:r>
            <a:r>
              <a:rPr lang="en-US" sz="1800" dirty="0" err="1" smtClean="0">
                <a:latin typeface="Arial"/>
                <a:cs typeface="Arial"/>
              </a:rPr>
              <a:t>axion</a:t>
            </a:r>
            <a:r>
              <a:rPr lang="en-US" sz="1800" dirty="0" smtClean="0">
                <a:latin typeface="Arial"/>
                <a:cs typeface="Arial"/>
              </a:rPr>
              <a:t> emission becomes the dominant loss mechanism in supernovae.  Not compatible with duration of observed neutrino burst.</a:t>
            </a:r>
            <a:endParaRPr lang="en-US" sz="1800" dirty="0">
              <a:latin typeface="Arial"/>
              <a:cs typeface="Arial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624388" y="2906615"/>
            <a:ext cx="1827213" cy="0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733299" y="6498911"/>
            <a:ext cx="2689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*Slide from Aaron Chou (FNAL)</a:t>
            </a:r>
            <a:endParaRPr lang="en-US" sz="140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060585" cy="578290"/>
          </a:xfrm>
        </p:spPr>
        <p:txBody>
          <a:bodyPr/>
          <a:lstStyle/>
          <a:p>
            <a:r>
              <a:rPr lang="en-US" sz="2800" dirty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 smtClean="0">
                <a:latin typeface="+mj-lt"/>
                <a:ea typeface="ＭＳ Ｐゴシック" charset="0"/>
              </a:rPr>
              <a:t>The “classic” </a:t>
            </a:r>
            <a:r>
              <a:rPr lang="en-US" sz="2800" dirty="0" err="1" smtClean="0">
                <a:latin typeface="+mj-lt"/>
                <a:ea typeface="ＭＳ Ｐゴシック" charset="0"/>
              </a:rPr>
              <a:t>axion</a:t>
            </a:r>
            <a:r>
              <a:rPr lang="en-US" sz="2800" dirty="0" smtClean="0">
                <a:latin typeface="+mj-lt"/>
                <a:ea typeface="ＭＳ Ｐゴシック" charset="0"/>
              </a:rPr>
              <a:t> window</a:t>
            </a:r>
            <a:endParaRPr lang="en-US" sz="2800" dirty="0">
              <a:latin typeface="+mj-lt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175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10064"/>
            <a:ext cx="8686800" cy="869628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+mj-lt"/>
                <a:ea typeface="ＭＳ Ｐゴシック" charset="0"/>
                <a:cs typeface="ＭＳ Ｐゴシック" charset="0"/>
              </a:rPr>
              <a:t>Variety of experiments</a:t>
            </a:r>
            <a:r>
              <a:rPr lang="en-US" sz="2800" dirty="0">
                <a:solidFill>
                  <a:srgbClr val="FF1512"/>
                </a:solidFill>
                <a:latin typeface="+mj-lt"/>
                <a:ea typeface="ＭＳ Ｐゴシック" charset="0"/>
                <a:cs typeface="ＭＳ Ｐゴシック" charset="0"/>
              </a:rPr>
              <a:t>*</a:t>
            </a:r>
            <a:r>
              <a:rPr lang="en-US" sz="2800" dirty="0">
                <a:latin typeface="+mj-lt"/>
                <a:ea typeface="ＭＳ Ｐゴシック" charset="0"/>
                <a:cs typeface="ＭＳ Ｐゴシック" charset="0"/>
              </a:rPr>
              <a:t>…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558416"/>
            <a:ext cx="9144000" cy="6032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b="1" u="sng" dirty="0" smtClean="0">
                <a:latin typeface="Times" charset="0"/>
                <a:ea typeface="ＭＳ Ｐゴシック" charset="0"/>
                <a:cs typeface="ＭＳ Ｐゴシック" charset="0"/>
              </a:rPr>
              <a:t>Dark Matter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>
                <a:latin typeface="Times" charset="0"/>
                <a:ea typeface="ＭＳ Ｐゴシック" charset="0"/>
              </a:rPr>
              <a:t>Microwave cavities: Linear amps (</a:t>
            </a:r>
            <a:r>
              <a:rPr lang="en-US" sz="2000" b="1" dirty="0" smtClean="0">
                <a:solidFill>
                  <a:srgbClr val="CC0000"/>
                </a:solidFill>
                <a:latin typeface="Times" charset="0"/>
                <a:ea typeface="ＭＳ Ｐゴシック" charset="0"/>
              </a:rPr>
              <a:t>ADMX</a:t>
            </a:r>
            <a:r>
              <a:rPr lang="en-US" sz="2000" dirty="0" smtClean="0">
                <a:latin typeface="Times" charset="0"/>
                <a:ea typeface="ＭＳ Ｐゴシック" charset="0"/>
              </a:rPr>
              <a:t>) and Rubidium Atoms (</a:t>
            </a:r>
            <a:r>
              <a:rPr lang="en-US" sz="2000" b="1" dirty="0" smtClean="0">
                <a:solidFill>
                  <a:srgbClr val="CC0000"/>
                </a:solidFill>
                <a:latin typeface="Times" charset="0"/>
                <a:ea typeface="ＭＳ Ｐゴシック" charset="0"/>
              </a:rPr>
              <a:t>CARRACK</a:t>
            </a:r>
            <a:r>
              <a:rPr lang="en-US" sz="2000" dirty="0" smtClean="0">
                <a:latin typeface="Times" charset="0"/>
                <a:ea typeface="ＭＳ Ｐゴシック" charset="0"/>
              </a:rPr>
              <a:t>)</a:t>
            </a:r>
            <a:endParaRPr lang="en-US" sz="2000" dirty="0">
              <a:latin typeface="Times" charset="0"/>
              <a:ea typeface="ＭＳ Ｐゴシック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sz="1800" dirty="0">
                <a:solidFill>
                  <a:srgbClr val="0000FF"/>
                </a:solidFill>
                <a:latin typeface="Times" charset="0"/>
                <a:ea typeface="ＭＳ Ｐゴシック" charset="0"/>
              </a:rPr>
              <a:t>Look for dark matter </a:t>
            </a:r>
            <a:r>
              <a:rPr lang="en-US" sz="1800" dirty="0" err="1">
                <a:solidFill>
                  <a:srgbClr val="0000FF"/>
                </a:solidFill>
                <a:latin typeface="Times" charset="0"/>
                <a:ea typeface="ＭＳ Ｐゴシック" charset="0"/>
              </a:rPr>
              <a:t>axions</a:t>
            </a:r>
            <a:r>
              <a:rPr lang="en-US" sz="1800" dirty="0">
                <a:solidFill>
                  <a:srgbClr val="0000FF"/>
                </a:solidFill>
                <a:latin typeface="Times" charset="0"/>
                <a:ea typeface="ＭＳ Ｐゴシック" charset="0"/>
              </a:rPr>
              <a:t> (low mass) converting to photons in B-Field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b="1" dirty="0" smtClean="0">
                <a:solidFill>
                  <a:srgbClr val="0000FF"/>
                </a:solidFill>
                <a:latin typeface="Times" charset="0"/>
                <a:ea typeface="ＭＳ Ｐゴシック" charset="0"/>
              </a:rPr>
              <a:t>New techniques: </a:t>
            </a:r>
            <a:r>
              <a:rPr lang="en-US" sz="1800" b="1" dirty="0" err="1" smtClean="0">
                <a:solidFill>
                  <a:srgbClr val="0000FF"/>
                </a:solidFill>
                <a:latin typeface="Times" charset="0"/>
                <a:ea typeface="ＭＳ Ｐゴシック" charset="0"/>
              </a:rPr>
              <a:t>Ultralight</a:t>
            </a:r>
            <a:r>
              <a:rPr lang="en-US" sz="1800" b="1" dirty="0" smtClean="0">
                <a:solidFill>
                  <a:srgbClr val="0000FF"/>
                </a:solidFill>
                <a:latin typeface="Times" charset="0"/>
                <a:ea typeface="ＭＳ Ｐゴシック" charset="0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Times" charset="0"/>
                <a:ea typeface="ＭＳ Ｐゴシック" charset="0"/>
              </a:rPr>
              <a:t>axions</a:t>
            </a:r>
            <a:r>
              <a:rPr lang="en-US" sz="1800" b="1" dirty="0" smtClean="0">
                <a:solidFill>
                  <a:srgbClr val="0000FF"/>
                </a:solidFill>
                <a:latin typeface="Times" charset="0"/>
                <a:ea typeface="ＭＳ Ｐゴシック" charset="0"/>
              </a:rPr>
              <a:t> (</a:t>
            </a:r>
            <a:r>
              <a:rPr lang="en-US" sz="1800" b="1" dirty="0" err="1" smtClean="0">
                <a:solidFill>
                  <a:srgbClr val="0000FF"/>
                </a:solidFill>
                <a:latin typeface="Times" charset="0"/>
                <a:ea typeface="ＭＳ Ｐゴシック" charset="0"/>
              </a:rPr>
              <a:t>nano-eV</a:t>
            </a:r>
            <a:r>
              <a:rPr lang="en-US" sz="1800" b="1" dirty="0" smtClean="0">
                <a:solidFill>
                  <a:srgbClr val="0000FF"/>
                </a:solidFill>
                <a:latin typeface="Times" charset="0"/>
                <a:ea typeface="ＭＳ Ｐゴシック" charset="0"/>
              </a:rPr>
              <a:t>)</a:t>
            </a:r>
          </a:p>
          <a:p>
            <a:pPr marL="684213" lvl="2" indent="0" eaLnBrk="1" hangingPunct="1">
              <a:lnSpc>
                <a:spcPct val="90000"/>
              </a:lnSpc>
              <a:buNone/>
            </a:pPr>
            <a:r>
              <a:rPr lang="en-US" sz="1800" b="1" dirty="0" smtClean="0">
                <a:solidFill>
                  <a:srgbClr val="0000FF"/>
                </a:solidFill>
                <a:latin typeface="Times" charset="0"/>
                <a:ea typeface="ＭＳ Ｐゴシック" charset="0"/>
              </a:rPr>
              <a:t>NMR, LC-circuit, Toroid magnet (</a:t>
            </a:r>
            <a:r>
              <a:rPr lang="en-US" sz="1800" b="1" dirty="0" smtClea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Ben </a:t>
            </a:r>
            <a:r>
              <a:rPr lang="en-US" sz="1800" b="1" dirty="0" err="1" smtClea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Safdi</a:t>
            </a:r>
            <a:r>
              <a:rPr lang="en-US" sz="1800" b="1" dirty="0" smtClean="0">
                <a:solidFill>
                  <a:srgbClr val="FF0000"/>
                </a:solidFill>
                <a:latin typeface="Times" charset="0"/>
                <a:ea typeface="ＭＳ Ｐゴシック" charset="0"/>
              </a:rPr>
              <a:t> talk</a:t>
            </a:r>
            <a:r>
              <a:rPr lang="en-US" sz="1800" b="1" dirty="0" smtClean="0">
                <a:solidFill>
                  <a:srgbClr val="0000FF"/>
                </a:solidFill>
                <a:latin typeface="Times" charset="0"/>
                <a:ea typeface="ＭＳ Ｐゴシック" charset="0"/>
              </a:rPr>
              <a:t>)</a:t>
            </a:r>
          </a:p>
          <a:p>
            <a:pPr marL="684213" lvl="2" indent="0" eaLnBrk="1" hangingPunct="1">
              <a:lnSpc>
                <a:spcPct val="90000"/>
              </a:lnSpc>
              <a:buNone/>
            </a:pPr>
            <a:endParaRPr lang="en-US" sz="1800" b="1" dirty="0">
              <a:solidFill>
                <a:srgbClr val="0000FF"/>
              </a:solidFill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u="sng" dirty="0">
                <a:latin typeface="Times" charset="0"/>
                <a:ea typeface="ＭＳ Ｐゴシック" charset="0"/>
                <a:cs typeface="ＭＳ Ｐゴシック" charset="0"/>
              </a:rPr>
              <a:t>Solar Observatories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Times" charset="0"/>
                <a:ea typeface="ＭＳ Ｐゴシック" charset="0"/>
              </a:rPr>
              <a:t>X-Ray (</a:t>
            </a:r>
            <a:r>
              <a:rPr lang="en-US" sz="2000" b="1" dirty="0" smtClean="0">
                <a:solidFill>
                  <a:srgbClr val="CC0000"/>
                </a:solidFill>
                <a:latin typeface="Times" charset="0"/>
                <a:ea typeface="ＭＳ Ｐゴシック" charset="0"/>
              </a:rPr>
              <a:t>CAST, IAXO</a:t>
            </a:r>
            <a:r>
              <a:rPr lang="en-US" sz="2000" dirty="0" smtClean="0">
                <a:latin typeface="Times" charset="0"/>
                <a:ea typeface="ＭＳ Ｐゴシック" charset="0"/>
              </a:rPr>
              <a:t>) </a:t>
            </a:r>
            <a:r>
              <a:rPr lang="en-US" sz="2000" dirty="0">
                <a:latin typeface="Times" charset="0"/>
                <a:ea typeface="ＭＳ Ｐゴシック" charset="0"/>
              </a:rPr>
              <a:t>and Germanium detectors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>
                <a:solidFill>
                  <a:srgbClr val="0000FF"/>
                </a:solidFill>
                <a:latin typeface="Times" charset="0"/>
                <a:ea typeface="ＭＳ Ｐゴシック" charset="0"/>
              </a:rPr>
              <a:t>Look for </a:t>
            </a:r>
            <a:r>
              <a:rPr lang="en-US" sz="1800" dirty="0" err="1">
                <a:solidFill>
                  <a:srgbClr val="0000FF"/>
                </a:solidFill>
                <a:latin typeface="Times" charset="0"/>
                <a:ea typeface="ＭＳ Ｐゴシック" charset="0"/>
              </a:rPr>
              <a:t>axions</a:t>
            </a:r>
            <a:r>
              <a:rPr lang="en-US" sz="1800" dirty="0">
                <a:solidFill>
                  <a:srgbClr val="0000FF"/>
                </a:solidFill>
                <a:latin typeface="Times" charset="0"/>
                <a:ea typeface="ＭＳ Ｐゴシック" charset="0"/>
              </a:rPr>
              <a:t> generated from the sun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>
                <a:latin typeface="Times" charset="0"/>
                <a:ea typeface="ＭＳ Ｐゴシック" charset="0"/>
              </a:rPr>
              <a:t>Higher coupling required than for DM </a:t>
            </a:r>
            <a:r>
              <a:rPr lang="en-US" sz="1800" dirty="0" err="1">
                <a:latin typeface="Times" charset="0"/>
                <a:ea typeface="ＭＳ Ｐゴシック" charset="0"/>
              </a:rPr>
              <a:t>axions</a:t>
            </a:r>
            <a:r>
              <a:rPr lang="en-US" sz="1800" dirty="0" smtClean="0">
                <a:latin typeface="Times" charset="0"/>
                <a:ea typeface="ＭＳ Ｐゴシック" charset="0"/>
              </a:rPr>
              <a:t>.</a:t>
            </a:r>
            <a:endParaRPr lang="en-US" sz="1800" dirty="0">
              <a:latin typeface="Times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u="sng" dirty="0">
                <a:latin typeface="Times" charset="0"/>
                <a:ea typeface="ＭＳ Ｐゴシック" charset="0"/>
                <a:cs typeface="ＭＳ Ｐゴシック" charset="0"/>
              </a:rPr>
              <a:t>Lab experiments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Times" charset="0"/>
                <a:ea typeface="ＭＳ Ｐゴシック" charset="0"/>
              </a:rPr>
              <a:t>Photon regeneration and polarization changes (</a:t>
            </a:r>
            <a:r>
              <a:rPr lang="en-US" sz="2000" b="1" dirty="0" smtClean="0">
                <a:solidFill>
                  <a:srgbClr val="CC0000"/>
                </a:solidFill>
                <a:latin typeface="Times" charset="0"/>
                <a:ea typeface="ＭＳ Ｐゴシック" charset="0"/>
              </a:rPr>
              <a:t>PVLAS, ALPS</a:t>
            </a:r>
            <a:r>
              <a:rPr lang="en-US" sz="2000" dirty="0" smtClean="0">
                <a:latin typeface="Times" charset="0"/>
                <a:ea typeface="ＭＳ Ｐゴシック" charset="0"/>
              </a:rPr>
              <a:t>)</a:t>
            </a:r>
            <a:endParaRPr lang="en-US" sz="2000" dirty="0">
              <a:latin typeface="Times" charset="0"/>
              <a:ea typeface="ＭＳ Ｐゴシック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sz="1800" dirty="0">
                <a:solidFill>
                  <a:srgbClr val="0000FF"/>
                </a:solidFill>
                <a:latin typeface="Times" charset="0"/>
                <a:ea typeface="ＭＳ Ｐゴシック" charset="0"/>
              </a:rPr>
              <a:t>Look for production of </a:t>
            </a:r>
            <a:r>
              <a:rPr lang="en-US" sz="1800" dirty="0" err="1">
                <a:solidFill>
                  <a:srgbClr val="0000FF"/>
                </a:solidFill>
                <a:latin typeface="Times" charset="0"/>
                <a:ea typeface="ＭＳ Ｐゴシック" charset="0"/>
              </a:rPr>
              <a:t>axions</a:t>
            </a:r>
            <a:r>
              <a:rPr lang="en-US" sz="1800" dirty="0">
                <a:solidFill>
                  <a:srgbClr val="0000FF"/>
                </a:solidFill>
                <a:latin typeface="Times" charset="0"/>
                <a:ea typeface="ＭＳ Ｐゴシック" charset="0"/>
              </a:rPr>
              <a:t> from light passing through B-field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>
                <a:latin typeface="Times" charset="0"/>
                <a:ea typeface="ＭＳ Ｐゴシック" charset="0"/>
              </a:rPr>
              <a:t>Higher coupling required</a:t>
            </a:r>
            <a:r>
              <a:rPr lang="en-US" sz="1800" dirty="0" smtClean="0">
                <a:latin typeface="Times" charset="0"/>
                <a:ea typeface="ＭＳ Ｐゴシック" charset="0"/>
              </a:rPr>
              <a:t>.</a:t>
            </a:r>
          </a:p>
          <a:p>
            <a:pPr marL="684213" lvl="2" indent="0" eaLnBrk="1" hangingPunct="1">
              <a:lnSpc>
                <a:spcPct val="90000"/>
              </a:lnSpc>
              <a:buNone/>
            </a:pPr>
            <a:endParaRPr lang="en-US" sz="1800" dirty="0">
              <a:latin typeface="Times" charset="0"/>
              <a:ea typeface="ＭＳ Ｐゴシック" charset="0"/>
            </a:endParaRPr>
          </a:p>
        </p:txBody>
      </p:sp>
      <p:sp>
        <p:nvSpPr>
          <p:cNvPr id="99332" name="Line 60"/>
          <p:cNvSpPr>
            <a:spLocks noChangeShapeType="1"/>
          </p:cNvSpPr>
          <p:nvPr/>
        </p:nvSpPr>
        <p:spPr bwMode="auto">
          <a:xfrm>
            <a:off x="5105400" y="3333750"/>
            <a:ext cx="781050" cy="10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9333" name="Group 64"/>
          <p:cNvGrpSpPr>
            <a:grpSpLocks/>
          </p:cNvGrpSpPr>
          <p:nvPr/>
        </p:nvGrpSpPr>
        <p:grpSpPr bwMode="auto">
          <a:xfrm>
            <a:off x="5948363" y="3408363"/>
            <a:ext cx="2930525" cy="1109662"/>
            <a:chOff x="3681" y="2219"/>
            <a:chExt cx="1984" cy="807"/>
          </a:xfrm>
        </p:grpSpPr>
        <p:grpSp>
          <p:nvGrpSpPr>
            <p:cNvPr id="99338" name="Group 59"/>
            <p:cNvGrpSpPr>
              <a:grpSpLocks/>
            </p:cNvGrpSpPr>
            <p:nvPr/>
          </p:nvGrpSpPr>
          <p:grpSpPr bwMode="auto">
            <a:xfrm>
              <a:off x="3681" y="2219"/>
              <a:ext cx="1984" cy="807"/>
              <a:chOff x="3681" y="2033"/>
              <a:chExt cx="1984" cy="903"/>
            </a:xfrm>
          </p:grpSpPr>
          <p:pic>
            <p:nvPicPr>
              <p:cNvPr id="99340" name="Picture 54" descr="EMagnet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1" y="2064"/>
                <a:ext cx="1984" cy="872"/>
              </a:xfrm>
              <a:prstGeom prst="rect">
                <a:avLst/>
              </a:prstGeom>
              <a:noFill/>
              <a:ln w="57150" cmpd="thinThick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9341" name="Line 55"/>
              <p:cNvSpPr>
                <a:spLocks noChangeShapeType="1"/>
              </p:cNvSpPr>
              <p:nvPr/>
            </p:nvSpPr>
            <p:spPr bwMode="auto">
              <a:xfrm>
                <a:off x="3870" y="2118"/>
                <a:ext cx="684" cy="72"/>
              </a:xfrm>
              <a:prstGeom prst="line">
                <a:avLst/>
              </a:prstGeom>
              <a:noFill/>
              <a:ln w="25400">
                <a:solidFill>
                  <a:schemeClr val="bg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42" name="Line 56"/>
              <p:cNvSpPr>
                <a:spLocks noChangeShapeType="1"/>
              </p:cNvSpPr>
              <p:nvPr/>
            </p:nvSpPr>
            <p:spPr bwMode="auto">
              <a:xfrm>
                <a:off x="4548" y="2190"/>
                <a:ext cx="660" cy="7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43" name="Text Box 57"/>
              <p:cNvSpPr txBox="1">
                <a:spLocks noChangeArrowheads="1"/>
              </p:cNvSpPr>
              <p:nvPr/>
            </p:nvSpPr>
            <p:spPr bwMode="auto">
              <a:xfrm>
                <a:off x="4077" y="2033"/>
                <a:ext cx="305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800" b="1">
                    <a:solidFill>
                      <a:schemeClr val="bg1"/>
                    </a:solidFill>
                  </a:rPr>
                  <a:t>axion</a:t>
                </a:r>
              </a:p>
            </p:txBody>
          </p:sp>
          <p:sp>
            <p:nvSpPr>
              <p:cNvPr id="99344" name="Text Box 58"/>
              <p:cNvSpPr txBox="1">
                <a:spLocks noChangeArrowheads="1"/>
              </p:cNvSpPr>
              <p:nvPr/>
            </p:nvSpPr>
            <p:spPr bwMode="auto">
              <a:xfrm>
                <a:off x="4568" y="2063"/>
                <a:ext cx="297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r>
                  <a:rPr lang="en-US" sz="800" b="1">
                    <a:solidFill>
                      <a:srgbClr val="FF1512"/>
                    </a:solidFill>
                  </a:rPr>
                  <a:t>X-ray</a:t>
                </a:r>
              </a:p>
            </p:txBody>
          </p:sp>
        </p:grpSp>
        <p:sp>
          <p:nvSpPr>
            <p:cNvPr id="99339" name="Text Box 61"/>
            <p:cNvSpPr txBox="1">
              <a:spLocks noChangeArrowheads="1"/>
            </p:cNvSpPr>
            <p:nvPr/>
          </p:nvSpPr>
          <p:spPr bwMode="auto">
            <a:xfrm>
              <a:off x="4328" y="2570"/>
              <a:ext cx="498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 b="1" u="sng" dirty="0">
                  <a:solidFill>
                    <a:schemeClr val="bg1"/>
                  </a:solidFill>
                </a:rPr>
                <a:t>CAST</a:t>
              </a:r>
            </a:p>
          </p:txBody>
        </p:sp>
      </p:grpSp>
      <p:pic>
        <p:nvPicPr>
          <p:cNvPr id="99334" name="Picture 63" descr="Carra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1721234"/>
            <a:ext cx="2574925" cy="1600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5" name="Text Box 66"/>
          <p:cNvSpPr txBox="1">
            <a:spLocks noChangeArrowheads="1"/>
          </p:cNvSpPr>
          <p:nvPr/>
        </p:nvSpPr>
        <p:spPr bwMode="auto">
          <a:xfrm>
            <a:off x="6007100" y="2944813"/>
            <a:ext cx="10556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u="sng" dirty="0"/>
              <a:t>CARRACK</a:t>
            </a:r>
          </a:p>
        </p:txBody>
      </p:sp>
      <p:pic>
        <p:nvPicPr>
          <p:cNvPr id="99336" name="Picture 67" descr="PVLAS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14" y="5570554"/>
            <a:ext cx="2630487" cy="792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7" name="Picture 68" descr="PVLAS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975" y="5259350"/>
            <a:ext cx="1916392" cy="107994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220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61" y="536173"/>
            <a:ext cx="8522748" cy="58135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3325"/>
          </a:xfrm>
        </p:spPr>
        <p:txBody>
          <a:bodyPr/>
          <a:lstStyle/>
          <a:p>
            <a:r>
              <a:rPr lang="en-US" sz="2800" dirty="0" smtClean="0"/>
              <a:t>Experimentally constrained parameter space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178342" y="6029690"/>
            <a:ext cx="1841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Graham, </a:t>
            </a:r>
            <a:r>
              <a:rPr lang="en-US" sz="1400" dirty="0" err="1" smtClean="0">
                <a:latin typeface="Arial"/>
                <a:cs typeface="Arial"/>
              </a:rPr>
              <a:t>et.al</a:t>
            </a:r>
            <a:r>
              <a:rPr lang="en-US" sz="1400" dirty="0" smtClean="0">
                <a:latin typeface="Arial"/>
                <a:cs typeface="Arial"/>
              </a:rPr>
              <a:t> (2016)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263423" y="4746736"/>
            <a:ext cx="5537396" cy="923330"/>
            <a:chOff x="3263423" y="4746736"/>
            <a:chExt cx="5537396" cy="923330"/>
          </a:xfrm>
        </p:grpSpPr>
        <p:sp>
          <p:nvSpPr>
            <p:cNvPr id="5" name="TextBox 4"/>
            <p:cNvSpPr txBox="1"/>
            <p:nvPr/>
          </p:nvSpPr>
          <p:spPr>
            <a:xfrm>
              <a:off x="5448301" y="4746736"/>
              <a:ext cx="3352518" cy="92333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Arial"/>
                  <a:cs typeface="Arial"/>
                </a:rPr>
                <a:t>With current technology, </a:t>
              </a:r>
              <a:r>
                <a:rPr lang="en-US" sz="1800" b="1" dirty="0">
                  <a:latin typeface="Arial"/>
                  <a:cs typeface="Arial"/>
                </a:rPr>
                <a:t>o</a:t>
              </a:r>
              <a:r>
                <a:rPr lang="en-US" sz="1800" b="1" dirty="0" smtClean="0">
                  <a:latin typeface="Arial"/>
                  <a:cs typeface="Arial"/>
                </a:rPr>
                <a:t>nly ADMX has reached the dark matter QCD </a:t>
              </a:r>
              <a:r>
                <a:rPr lang="en-US" sz="1800" b="1" dirty="0" err="1" smtClean="0">
                  <a:latin typeface="Arial"/>
                  <a:cs typeface="Arial"/>
                </a:rPr>
                <a:t>axion</a:t>
              </a:r>
              <a:r>
                <a:rPr lang="en-US" sz="1800" b="1" dirty="0" smtClean="0">
                  <a:latin typeface="Arial"/>
                  <a:cs typeface="Arial"/>
                </a:rPr>
                <a:t> band. </a:t>
              </a:r>
              <a:endParaRPr lang="en-US" sz="1800" b="1" dirty="0">
                <a:latin typeface="Arial"/>
                <a:cs typeface="Arial"/>
              </a:endParaRPr>
            </a:p>
          </p:txBody>
        </p:sp>
        <p:cxnSp>
          <p:nvCxnSpPr>
            <p:cNvPr id="9" name="Straight Arrow Connector 8"/>
            <p:cNvCxnSpPr>
              <a:stCxn id="5" idx="1"/>
            </p:cNvCxnSpPr>
            <p:nvPr/>
          </p:nvCxnSpPr>
          <p:spPr bwMode="auto">
            <a:xfrm flipH="1" flipV="1">
              <a:off x="3263423" y="5204191"/>
              <a:ext cx="2184878" cy="421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997724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andard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solidFill>
          <a:schemeClr val="bg1"/>
        </a:solidFill>
        <a:ln w="9525">
          <a:solidFill>
            <a:schemeClr val="tx1"/>
          </a:solidFill>
          <a:miter lim="800000"/>
          <a:headEnd/>
          <a:tailEnd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</a:spDef>
    <a:lnDef>
      <a:spPr>
        <a:ln w="31750" cmpd="sng"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37943</TotalTime>
  <Words>2632</Words>
  <Application>Microsoft Macintosh PowerPoint</Application>
  <PresentationFormat>On-screen Show (4:3)</PresentationFormat>
  <Paragraphs>520</Paragraphs>
  <Slides>61</Slides>
  <Notes>25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Standard Background</vt:lpstr>
      <vt:lpstr>Equation</vt:lpstr>
      <vt:lpstr>Current Status and Future Plans of the Axion Dark Matter Experiment (ADMX)</vt:lpstr>
      <vt:lpstr>Why is the neutron electric dipole moment so small?</vt:lpstr>
      <vt:lpstr>PowerPoint Presentation</vt:lpstr>
      <vt:lpstr>Peccei-Quinn solution to the strong-CP problem (1977)</vt:lpstr>
      <vt:lpstr>What’s an axion?</vt:lpstr>
      <vt:lpstr> The “classic” axion window</vt:lpstr>
      <vt:lpstr> The “classic” axion window</vt:lpstr>
      <vt:lpstr>Variety of experiments*…</vt:lpstr>
      <vt:lpstr>Experimentally constrained parameter space</vt:lpstr>
      <vt:lpstr>PowerPoint Presentation</vt:lpstr>
      <vt:lpstr>PowerPoint Presentation</vt:lpstr>
      <vt:lpstr>Power transfer increased by time coherence between cavity E field and axion field</vt:lpstr>
      <vt:lpstr>PowerPoint Presentation</vt:lpstr>
      <vt:lpstr>PowerPoint Presentation</vt:lpstr>
      <vt:lpstr>Typical ADMX Run Cadence</vt:lpstr>
      <vt:lpstr>PowerPoint Presentation</vt:lpstr>
      <vt:lpstr>PowerPoint Presentation</vt:lpstr>
      <vt:lpstr>The Radiometer equation dictates strategy</vt:lpstr>
      <vt:lpstr>Scan Rate from Dicke Radiometer equation</vt:lpstr>
      <vt:lpstr>Enabling technology: Quantum-limited amplifiers 500-1000 MHz Microstrip SQUID Amp (MSA) Devices</vt:lpstr>
      <vt:lpstr>Josephson Parametric Amplifier: 1-10 GHz       (UCB Design – I. Siddiqi)</vt:lpstr>
      <vt:lpstr>PowerPoint Presentation</vt:lpstr>
      <vt:lpstr>PowerPoint Presentation</vt:lpstr>
      <vt:lpstr>Amplifier “Squidadel” and Bucking Magnet</vt:lpstr>
      <vt:lpstr>Cavity and thermal shielding (4 K, 1 K, 100 mK)</vt:lpstr>
      <vt:lpstr>PowerPoint Presentation</vt:lpstr>
      <vt:lpstr>PowerPoint Presentation</vt:lpstr>
      <vt:lpstr>The Dilution Refrigerator</vt:lpstr>
      <vt:lpstr>PowerPoint Presentation</vt:lpstr>
      <vt:lpstr>PowerPoint Presentation</vt:lpstr>
      <vt:lpstr>Additional upgrades: multiple frequency channels</vt:lpstr>
      <vt:lpstr>PowerPoint Presentation</vt:lpstr>
      <vt:lpstr>ADMX: Multi-mode readout  (low pass / high pass filters to prevent interference)</vt:lpstr>
      <vt:lpstr>3rd instrumented channel: Sidecar cavity</vt:lpstr>
      <vt:lpstr>PowerPoint Presentation</vt:lpstr>
      <vt:lpstr>Example DAQ: Sidecar Mode Map</vt:lpstr>
      <vt:lpstr>Raw data and hardware synthetic axion (✕100) Able to inject custom lineshape through weak port (blinded)</vt:lpstr>
      <vt:lpstr>ADMX recent commissioning run (B ~ 2 T &amp; 5.5 T)</vt:lpstr>
      <vt:lpstr>ADMX Science Prospects: Year 1 (0.5 – 1 GHz) Anticipate production data taking: Jan 2017</vt:lpstr>
      <vt:lpstr>ADMX Science Prospects: Year 2 (1 – 2 GHz)</vt:lpstr>
      <vt:lpstr>ADMX Science Prospects: Year 3 (2 – 4 GHz) </vt:lpstr>
      <vt:lpstr>ADMX Science Prospects: Year 4 (4 – 6 GHz) </vt:lpstr>
      <vt:lpstr>ADMX Science Prospects: Year 5 (6 – 8 GHz) </vt:lpstr>
      <vt:lpstr>ADMX Science Prospects: Year 6 (8 – 10 GHz) </vt:lpstr>
      <vt:lpstr>ADMX Science Prospects: Out-Years (&lt;0.5 GHz) </vt:lpstr>
      <vt:lpstr>Other groups: ADMX-High Frequency  Separate collaboration at Yale U.</vt:lpstr>
      <vt:lpstr>ADMX-High Frequency: Recent data run</vt:lpstr>
      <vt:lpstr>Going beyond 10 GHz (40 μeV)… </vt:lpstr>
      <vt:lpstr>New Magnet Systems: Maximize B2V</vt:lpstr>
      <vt:lpstr>New Geometries: beyond cylinder in solenoid</vt:lpstr>
      <vt:lpstr>New Geometries: Open Resonator R&amp;D</vt:lpstr>
      <vt:lpstr>Open Resonator R&amp;D</vt:lpstr>
      <vt:lpstr>Open Resonator R&amp;D</vt:lpstr>
      <vt:lpstr>Linear amps subject to the Standard Quantum Limit</vt:lpstr>
      <vt:lpstr>ADMX Generation 3</vt:lpstr>
      <vt:lpstr>Can obtain axion phase space distribution immediately after discovery + reconfirmation</vt:lpstr>
      <vt:lpstr>Test models of debris flow, narrowband caustic structure from recent infalls, etc.</vt:lpstr>
      <vt:lpstr>Annual modulation is also easy</vt:lpstr>
      <vt:lpstr>Summary &amp; Conclusions</vt:lpstr>
      <vt:lpstr>Summary &amp; Conclusions</vt:lpstr>
      <vt:lpstr>Plug for upcoming workshop…</vt:lpstr>
    </vt:vector>
  </TitlesOfParts>
  <Company>LLNL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2012 LLNL Template</dc:title>
  <dc:creator>TID</dc:creator>
  <cp:lastModifiedBy>Gianpaolo Carosi</cp:lastModifiedBy>
  <cp:revision>1352</cp:revision>
  <cp:lastPrinted>2014-01-21T23:24:32Z</cp:lastPrinted>
  <dcterms:created xsi:type="dcterms:W3CDTF">2010-07-01T20:56:41Z</dcterms:created>
  <dcterms:modified xsi:type="dcterms:W3CDTF">2016-10-23T18:40:42Z</dcterms:modified>
</cp:coreProperties>
</file>