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sldIdLst>
    <p:sldId id="256" r:id="rId2"/>
    <p:sldId id="371" r:id="rId3"/>
    <p:sldId id="372" r:id="rId4"/>
    <p:sldId id="369" r:id="rId5"/>
    <p:sldId id="378" r:id="rId6"/>
    <p:sldId id="374" r:id="rId7"/>
    <p:sldId id="375" r:id="rId8"/>
    <p:sldId id="358" r:id="rId9"/>
    <p:sldId id="351" r:id="rId10"/>
    <p:sldId id="352" r:id="rId11"/>
    <p:sldId id="367" r:id="rId12"/>
    <p:sldId id="333" r:id="rId13"/>
    <p:sldId id="334" r:id="rId14"/>
    <p:sldId id="335" r:id="rId15"/>
    <p:sldId id="336" r:id="rId16"/>
    <p:sldId id="337" r:id="rId17"/>
    <p:sldId id="338" r:id="rId18"/>
    <p:sldId id="386" r:id="rId19"/>
    <p:sldId id="387" r:id="rId20"/>
    <p:sldId id="339" r:id="rId21"/>
    <p:sldId id="340" r:id="rId22"/>
    <p:sldId id="341" r:id="rId23"/>
    <p:sldId id="342" r:id="rId24"/>
    <p:sldId id="343" r:id="rId25"/>
    <p:sldId id="344" r:id="rId26"/>
    <p:sldId id="346" r:id="rId27"/>
    <p:sldId id="356" r:id="rId28"/>
    <p:sldId id="350" r:id="rId29"/>
    <p:sldId id="349" r:id="rId30"/>
    <p:sldId id="359" r:id="rId31"/>
    <p:sldId id="381" r:id="rId32"/>
    <p:sldId id="382" r:id="rId33"/>
    <p:sldId id="383" r:id="rId34"/>
    <p:sldId id="384" r:id="rId35"/>
    <p:sldId id="385" r:id="rId36"/>
    <p:sldId id="380" r:id="rId37"/>
    <p:sldId id="379" r:id="rId38"/>
    <p:sldId id="313" r:id="rId39"/>
    <p:sldId id="314" r:id="rId40"/>
    <p:sldId id="315" r:id="rId41"/>
    <p:sldId id="373" r:id="rId42"/>
    <p:sldId id="370" r:id="rId43"/>
    <p:sldId id="366" r:id="rId44"/>
    <p:sldId id="368" r:id="rId45"/>
    <p:sldId id="376" r:id="rId46"/>
    <p:sldId id="377" r:id="rId47"/>
    <p:sldId id="328" r:id="rId48"/>
    <p:sldId id="360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2"/>
    <p:restoredTop sz="92748"/>
  </p:normalViewPr>
  <p:slideViewPr>
    <p:cSldViewPr snapToGrid="0" snapToObjects="1">
      <p:cViewPr varScale="1">
        <p:scale>
          <a:sx n="81" d="100"/>
          <a:sy n="81" d="100"/>
        </p:scale>
        <p:origin x="720" y="8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39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AB17F3-FC46-2142-9534-B87405936520}" type="datetimeFigureOut">
              <a:rPr lang="en-US" smtClean="0"/>
              <a:t>12/5/2018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F465DD-7D7F-A346-B782-400C960E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48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465DD-7D7F-A346-B782-400C960E96A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1006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>
            <a:normAutofit fontScale="92500" lnSpcReduction="10000"/>
          </a:bodyPr>
          <a:lstStyle/>
          <a:p>
            <a:r>
              <a:rPr lang="en-US" sz="20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Probability of getting mu or lower number of events is </a:t>
            </a:r>
          </a:p>
          <a:p>
            <a:r>
              <a:rPr lang="en-US" sz="20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P = 1-e^(-mu) = .9 for 90% confidence.</a:t>
            </a:r>
          </a:p>
          <a:p>
            <a:r>
              <a:rPr lang="en-US" sz="20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That comes out to 2.3 events or lower for a zero background experiment. So for a zero background experiment with a given exposure, the cross section that predicts 2.3 events (when you saw none) is the 90% confidence cross section limit for that exposure.</a:t>
            </a:r>
          </a:p>
          <a:p>
            <a:endParaRPr lang="en-US" sz="2000"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  <a:p>
            <a:r>
              <a:rPr lang="en-US" sz="20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So to have a 1e-45cm^2 sensitivity SCMS needs and exposure of 23 kg-year</a:t>
            </a:r>
          </a:p>
          <a:p>
            <a:endParaRPr lang="en-US" sz="2000"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  <a:p>
            <a:r>
              <a:rPr lang="en-US" sz="20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XENON100 results are around 13 kg-year</a:t>
            </a:r>
          </a:p>
        </p:txBody>
      </p:sp>
    </p:spTree>
    <p:extLst>
      <p:ext uri="{BB962C8B-B14F-4D97-AF65-F5344CB8AC3E}">
        <p14:creationId xmlns:p14="http://schemas.microsoft.com/office/powerpoint/2010/main" val="14500735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1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r>
              <a:rPr lang="en-US" sz="20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Probability of getting mu or lower number of events is </a:t>
            </a:r>
          </a:p>
          <a:p>
            <a:r>
              <a:rPr lang="en-US" sz="20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P = 1-e^(-mu) = .9 for 90% confidence.</a:t>
            </a:r>
          </a:p>
          <a:p>
            <a:r>
              <a:rPr lang="en-US" sz="20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That comes out to 2.3 events or lower for a zero background experiment. So for a zero background experiment with a given exposure, the cross section that predicts 2.3 events (when you saw none) is the 90% confidence cross section limit for that exposure.</a:t>
            </a:r>
          </a:p>
          <a:p>
            <a:endParaRPr lang="en-US" sz="2000"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  <a:p>
            <a:r>
              <a:rPr lang="en-US" sz="20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So to have a 1e-45cm^2 sensitivity SCMS needs and exposure of 23 kg-year</a:t>
            </a:r>
          </a:p>
        </p:txBody>
      </p:sp>
    </p:spTree>
    <p:extLst>
      <p:ext uri="{BB962C8B-B14F-4D97-AF65-F5344CB8AC3E}">
        <p14:creationId xmlns:p14="http://schemas.microsoft.com/office/powerpoint/2010/main" val="665999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36837E-0913-D442-B327-4FD3379C96B3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2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75280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F0EAF8-AF28-104C-8E9E-A2FB4BD52D2C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3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36558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CEE0EC-0919-1C4A-90E4-9473C9BA2F05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4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37782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86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r>
              <a:rPr lang="en-US" sz="20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Probability of getting mu or lower number of events is </a:t>
            </a:r>
          </a:p>
          <a:p>
            <a:r>
              <a:rPr lang="en-US" sz="20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P = 1-e^(-mu) = .9 for 90% confidence.</a:t>
            </a:r>
          </a:p>
          <a:p>
            <a:r>
              <a:rPr lang="en-US" sz="20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That comes out to 2.3 events or lower for a zero background experiment. So for a zero background experiment with a given exposure, the cross section that predicts 2.3 events (when you saw none) is the 90% confidence cross section limit for that exposure.</a:t>
            </a:r>
          </a:p>
          <a:p>
            <a:endParaRPr lang="en-US" sz="2000"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  <a:p>
            <a:r>
              <a:rPr lang="en-US" sz="20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So to have a 1e-45cm^2 sensitivity SCMS needs and exposure of 23 kg-year</a:t>
            </a:r>
          </a:p>
        </p:txBody>
      </p:sp>
    </p:spTree>
    <p:extLst>
      <p:ext uri="{BB962C8B-B14F-4D97-AF65-F5344CB8AC3E}">
        <p14:creationId xmlns:p14="http://schemas.microsoft.com/office/powerpoint/2010/main" val="19022406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Coherent scattering off nuclei is a neutral current process. Thus, any observation of an oscillation structure would indicate mixing solely to non-active neutrinos. Other methods, such as neutrino-electron scattering, must disentangle the mixing to sterile neutrinos from mixing to active neutrinos. The technique becomes even more powerful when combined with low energy mono-energetic sources. Oscillations to neutrinos at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eV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mass scale would manifest themselves over the length of a few meters (for ∼ 1MeV neutrino energies)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68F8A1-5258-F143-8E8F-9A30279FC36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821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D9D335-0199-6D4C-A839-6E20DF56C8F2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11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09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1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It may sound crazy that a tiny energy deposit 10 keV or a femto joul will change a measurable temperature. 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At RT it is impossible to do this measurement but how about at very low T as we know that the specific heat of the crystals vary with power 3 of temperature. Here I gave the example for Ge if cooled down to very close to absolute zero 0.02 Kelvin and the specific heat changes from 3200 jool per kg per degree kelvin to 3 ten to the minus 10 . So a 10 keV event will raise the temperature of 1 kg of Ge by 3  micro Kelvin. This is still tiny change in temperature. But with very sensitive thermometer like a superconductor biased to it transition edge a slight raise in the temperature will significantly change the resistance in our example with dimensionless slope at the transition edge of about 100 which a realistic value, if biased with voltage supply the delta current will be 40 nA. If we compare this with typical noise of a SQUId amp being 1 pA then you can see that we have a very good resolution.    </a:t>
            </a:r>
          </a:p>
        </p:txBody>
      </p:sp>
    </p:spTree>
    <p:extLst>
      <p:ext uri="{BB962C8B-B14F-4D97-AF65-F5344CB8AC3E}">
        <p14:creationId xmlns:p14="http://schemas.microsoft.com/office/powerpoint/2010/main" val="17781470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4796C3-AAB5-6D45-95DD-2E7C15B5F920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41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0866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9D9460-DB49-BE48-A106-2EED20C3F04E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44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07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49160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10/12/17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Mirabolfathi, CPAD at UNM, Albuquerque, NM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25E6-BFCB-754D-87B1-B4230A6AC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63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10/12/17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Mirabolfathi, CPAD at UNM, Albuquerque, NM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25E6-BFCB-754D-87B1-B4230A6AC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466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10/12/17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Mirabolfathi, CPAD at UNM, Albuquerque, NM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25E6-BFCB-754D-87B1-B4230A6AC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123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451E99-C041-FA48-8E56-06FA9F8BD8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627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10/12/17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Mirabolfathi, CPAD at UNM, Albuquerque, NM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25E6-BFCB-754D-87B1-B4230A6AC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617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10/12/17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Mirabolfathi, CPAD at UNM, Albuquerque, NM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25E6-BFCB-754D-87B1-B4230A6AC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041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10/12/17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Mirabolfathi, CPAD at UNM, Albuquerque, NM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25E6-BFCB-754D-87B1-B4230A6AC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762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10/12/17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Mirabolfathi, CPAD at UNM, Albuquerque, NM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25E6-BFCB-754D-87B1-B4230A6AC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771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10/12/17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Mirabolfathi, CPAD at UNM, Albuquerque, NM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25E6-BFCB-754D-87B1-B4230A6AC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393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10/12/17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Mirabolfathi, CPAD at UNM, Albuquerque, NM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25E6-BFCB-754D-87B1-B4230A6AC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595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10/12/17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Mirabolfathi, CPAD at UNM, Albuquerque, NM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25E6-BFCB-754D-87B1-B4230A6AC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808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10/12/17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Mirabolfathi, CPAD at UNM, Albuquerque, NM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25E6-BFCB-754D-87B1-B4230A6AC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566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x-none" smtClean="0"/>
              <a:t>10/12/17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Mirabolfathi, CPAD at UNM, Albuquerque, NM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B25E6-BFCB-754D-87B1-B4230A6AC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245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1.png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1063/1.5010699" TargetMode="External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/Users/nadermirabolfathi/Dropbox/Talks/UTAustin_May2017/00300_MeV_Ge_Movie.mp4" TargetMode="External"/><Relationship Id="rId1" Type="http://schemas.microsoft.com/office/2007/relationships/media" Target="file:////Users/nadermirabolfathi/Dropbox/Talks/UTAustin_May2017/00300_MeV_Ge_Movie.mp4" TargetMode="Externa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3.emf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25E6-BFCB-754D-87B1-B4230A6ACD50}" type="slidenum">
              <a:rPr lang="en-US" smtClean="0"/>
              <a:t>1</a:t>
            </a:fld>
            <a:endParaRPr lang="en-US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262974" y="3438139"/>
            <a:ext cx="10090826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Main interest in developing very low threshold detectors for DM, </a:t>
            </a:r>
            <a:r>
              <a:rPr lang="en-US" dirty="0" err="1" smtClean="0">
                <a:solidFill>
                  <a:schemeClr val="bg1"/>
                </a:solidFill>
              </a:rPr>
              <a:t>CEvNNS</a:t>
            </a:r>
            <a:r>
              <a:rPr lang="en-US" dirty="0" smtClean="0">
                <a:solidFill>
                  <a:schemeClr val="bg1"/>
                </a:solidFill>
              </a:rPr>
              <a:t> searches.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Use the information in the single electron excitations for directional searches.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Use phonon mediated detectors using successful CDMS TES technology.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Novel techniques toward development of single electron resolution large mass detectors.</a:t>
            </a:r>
          </a:p>
          <a:p>
            <a:pPr marL="342900" indent="-342900" algn="l">
              <a:buFont typeface="Arial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099225" y="-382380"/>
            <a:ext cx="9993549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bg1"/>
                </a:solidFill>
              </a:rPr>
              <a:t>Cryogenic Ge detector R&amp;D:</a:t>
            </a:r>
          </a:p>
          <a:p>
            <a:r>
              <a:rPr lang="en-US" sz="4000" dirty="0" smtClean="0">
                <a:solidFill>
                  <a:schemeClr val="bg1"/>
                </a:solidFill>
              </a:rPr>
              <a:t>Toward single electron resolution large mass Ge 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49053" y="2321518"/>
            <a:ext cx="501675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C000"/>
                </a:solidFill>
              </a:rPr>
              <a:t>Nader Mirabolfathi</a:t>
            </a:r>
          </a:p>
          <a:p>
            <a:pPr algn="ctr"/>
            <a:r>
              <a:rPr lang="en-US" i="1" dirty="0" smtClean="0">
                <a:solidFill>
                  <a:srgbClr val="FFC000"/>
                </a:solidFill>
              </a:rPr>
              <a:t>PIRE/GEMADARC Ge workshop, Knoxville, Dec 2018</a:t>
            </a:r>
            <a:endParaRPr lang="en-US" i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22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8656" y="70637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Indirect Ionization measurement using phonons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25E6-BFCB-754D-87B1-B4230A6ACD50}" type="slidenum">
              <a:rPr lang="en-US" smtClean="0"/>
              <a:t>10</a:t>
            </a:fld>
            <a:endParaRPr lang="en-US"/>
          </a:p>
        </p:txBody>
      </p:sp>
      <p:sp>
        <p:nvSpPr>
          <p:cNvPr id="6" name="Oval 126"/>
          <p:cNvSpPr>
            <a:spLocks noChangeArrowheads="1"/>
          </p:cNvSpPr>
          <p:nvPr/>
        </p:nvSpPr>
        <p:spPr bwMode="auto">
          <a:xfrm>
            <a:off x="7331082" y="2917263"/>
            <a:ext cx="4296743" cy="538409"/>
          </a:xfrm>
          <a:prstGeom prst="ellipse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>
                  <a:alpha val="33000"/>
                </a:schemeClr>
              </a:gs>
            </a:gsLst>
            <a:lin ang="5400000" scaled="1"/>
          </a:gradFill>
          <a:ln w="9525">
            <a:noFill/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11281659" y="1276834"/>
            <a:ext cx="183789" cy="458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400"/>
          </a:p>
        </p:txBody>
      </p:sp>
      <p:grpSp>
        <p:nvGrpSpPr>
          <p:cNvPr id="8" name="Group 52"/>
          <p:cNvGrpSpPr>
            <a:grpSpLocks/>
          </p:cNvGrpSpPr>
          <p:nvPr/>
        </p:nvGrpSpPr>
        <p:grpSpPr bwMode="auto">
          <a:xfrm rot="19802033">
            <a:off x="8815671" y="2376563"/>
            <a:ext cx="811885" cy="109973"/>
            <a:chOff x="3160" y="1060"/>
            <a:chExt cx="960" cy="220"/>
          </a:xfrm>
        </p:grpSpPr>
        <p:grpSp>
          <p:nvGrpSpPr>
            <p:cNvPr id="66" name="Group 30"/>
            <p:cNvGrpSpPr>
              <a:grpSpLocks/>
            </p:cNvGrpSpPr>
            <p:nvPr/>
          </p:nvGrpSpPr>
          <p:grpSpPr bwMode="auto">
            <a:xfrm>
              <a:off x="3160" y="1076"/>
              <a:ext cx="240" cy="204"/>
              <a:chOff x="3160" y="1076"/>
              <a:chExt cx="240" cy="204"/>
            </a:xfrm>
          </p:grpSpPr>
          <p:grpSp>
            <p:nvGrpSpPr>
              <p:cNvPr id="88" name="Group 26"/>
              <p:cNvGrpSpPr>
                <a:grpSpLocks/>
              </p:cNvGrpSpPr>
              <p:nvPr/>
            </p:nvGrpSpPr>
            <p:grpSpPr bwMode="auto">
              <a:xfrm>
                <a:off x="3160" y="1076"/>
                <a:ext cx="120" cy="108"/>
                <a:chOff x="3160" y="1076"/>
                <a:chExt cx="120" cy="108"/>
              </a:xfrm>
            </p:grpSpPr>
            <p:sp>
              <p:nvSpPr>
                <p:cNvPr id="92" name="Arc 24"/>
                <p:cNvSpPr>
                  <a:spLocks/>
                </p:cNvSpPr>
                <p:nvPr/>
              </p:nvSpPr>
              <p:spPr bwMode="auto">
                <a:xfrm>
                  <a:off x="3224" y="1076"/>
                  <a:ext cx="56" cy="10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3" name="Arc 25"/>
                <p:cNvSpPr>
                  <a:spLocks/>
                </p:cNvSpPr>
                <p:nvPr/>
              </p:nvSpPr>
              <p:spPr bwMode="auto">
                <a:xfrm flipH="1">
                  <a:off x="3160" y="1076"/>
                  <a:ext cx="56" cy="10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89" name="Group 27"/>
              <p:cNvGrpSpPr>
                <a:grpSpLocks/>
              </p:cNvGrpSpPr>
              <p:nvPr/>
            </p:nvGrpSpPr>
            <p:grpSpPr bwMode="auto">
              <a:xfrm flipV="1">
                <a:off x="3280" y="1172"/>
                <a:ext cx="120" cy="108"/>
                <a:chOff x="3160" y="1076"/>
                <a:chExt cx="120" cy="108"/>
              </a:xfrm>
            </p:grpSpPr>
            <p:sp>
              <p:nvSpPr>
                <p:cNvPr id="90" name="Arc 28"/>
                <p:cNvSpPr>
                  <a:spLocks/>
                </p:cNvSpPr>
                <p:nvPr/>
              </p:nvSpPr>
              <p:spPr bwMode="auto">
                <a:xfrm>
                  <a:off x="3224" y="1076"/>
                  <a:ext cx="56" cy="10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1" name="Arc 29"/>
                <p:cNvSpPr>
                  <a:spLocks/>
                </p:cNvSpPr>
                <p:nvPr/>
              </p:nvSpPr>
              <p:spPr bwMode="auto">
                <a:xfrm flipH="1">
                  <a:off x="3160" y="1076"/>
                  <a:ext cx="56" cy="10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67" name="Group 31"/>
            <p:cNvGrpSpPr>
              <a:grpSpLocks/>
            </p:cNvGrpSpPr>
            <p:nvPr/>
          </p:nvGrpSpPr>
          <p:grpSpPr bwMode="auto">
            <a:xfrm>
              <a:off x="3400" y="1068"/>
              <a:ext cx="240" cy="204"/>
              <a:chOff x="3160" y="1076"/>
              <a:chExt cx="240" cy="204"/>
            </a:xfrm>
          </p:grpSpPr>
          <p:grpSp>
            <p:nvGrpSpPr>
              <p:cNvPr id="82" name="Group 32"/>
              <p:cNvGrpSpPr>
                <a:grpSpLocks/>
              </p:cNvGrpSpPr>
              <p:nvPr/>
            </p:nvGrpSpPr>
            <p:grpSpPr bwMode="auto">
              <a:xfrm>
                <a:off x="3160" y="1076"/>
                <a:ext cx="120" cy="108"/>
                <a:chOff x="3160" y="1076"/>
                <a:chExt cx="120" cy="108"/>
              </a:xfrm>
            </p:grpSpPr>
            <p:sp>
              <p:nvSpPr>
                <p:cNvPr id="86" name="Arc 33"/>
                <p:cNvSpPr>
                  <a:spLocks/>
                </p:cNvSpPr>
                <p:nvPr/>
              </p:nvSpPr>
              <p:spPr bwMode="auto">
                <a:xfrm>
                  <a:off x="3224" y="1076"/>
                  <a:ext cx="56" cy="10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" name="Arc 34"/>
                <p:cNvSpPr>
                  <a:spLocks/>
                </p:cNvSpPr>
                <p:nvPr/>
              </p:nvSpPr>
              <p:spPr bwMode="auto">
                <a:xfrm flipH="1">
                  <a:off x="3160" y="1076"/>
                  <a:ext cx="56" cy="10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83" name="Group 35"/>
              <p:cNvGrpSpPr>
                <a:grpSpLocks/>
              </p:cNvGrpSpPr>
              <p:nvPr/>
            </p:nvGrpSpPr>
            <p:grpSpPr bwMode="auto">
              <a:xfrm flipV="1">
                <a:off x="3280" y="1172"/>
                <a:ext cx="120" cy="108"/>
                <a:chOff x="3160" y="1076"/>
                <a:chExt cx="120" cy="108"/>
              </a:xfrm>
            </p:grpSpPr>
            <p:sp>
              <p:nvSpPr>
                <p:cNvPr id="84" name="Arc 36"/>
                <p:cNvSpPr>
                  <a:spLocks/>
                </p:cNvSpPr>
                <p:nvPr/>
              </p:nvSpPr>
              <p:spPr bwMode="auto">
                <a:xfrm>
                  <a:off x="3224" y="1076"/>
                  <a:ext cx="56" cy="10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5" name="Arc 37"/>
                <p:cNvSpPr>
                  <a:spLocks/>
                </p:cNvSpPr>
                <p:nvPr/>
              </p:nvSpPr>
              <p:spPr bwMode="auto">
                <a:xfrm flipH="1">
                  <a:off x="3160" y="1076"/>
                  <a:ext cx="56" cy="10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68" name="Group 38"/>
            <p:cNvGrpSpPr>
              <a:grpSpLocks/>
            </p:cNvGrpSpPr>
            <p:nvPr/>
          </p:nvGrpSpPr>
          <p:grpSpPr bwMode="auto">
            <a:xfrm>
              <a:off x="3640" y="1068"/>
              <a:ext cx="240" cy="204"/>
              <a:chOff x="3160" y="1076"/>
              <a:chExt cx="240" cy="204"/>
            </a:xfrm>
          </p:grpSpPr>
          <p:grpSp>
            <p:nvGrpSpPr>
              <p:cNvPr id="76" name="Group 39"/>
              <p:cNvGrpSpPr>
                <a:grpSpLocks/>
              </p:cNvGrpSpPr>
              <p:nvPr/>
            </p:nvGrpSpPr>
            <p:grpSpPr bwMode="auto">
              <a:xfrm>
                <a:off x="3160" y="1076"/>
                <a:ext cx="120" cy="108"/>
                <a:chOff x="3160" y="1076"/>
                <a:chExt cx="120" cy="108"/>
              </a:xfrm>
            </p:grpSpPr>
            <p:sp>
              <p:nvSpPr>
                <p:cNvPr id="80" name="Arc 40"/>
                <p:cNvSpPr>
                  <a:spLocks/>
                </p:cNvSpPr>
                <p:nvPr/>
              </p:nvSpPr>
              <p:spPr bwMode="auto">
                <a:xfrm>
                  <a:off x="3224" y="1076"/>
                  <a:ext cx="56" cy="10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1" name="Arc 41"/>
                <p:cNvSpPr>
                  <a:spLocks/>
                </p:cNvSpPr>
                <p:nvPr/>
              </p:nvSpPr>
              <p:spPr bwMode="auto">
                <a:xfrm flipH="1">
                  <a:off x="3160" y="1076"/>
                  <a:ext cx="56" cy="10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77" name="Group 42"/>
              <p:cNvGrpSpPr>
                <a:grpSpLocks/>
              </p:cNvGrpSpPr>
              <p:nvPr/>
            </p:nvGrpSpPr>
            <p:grpSpPr bwMode="auto">
              <a:xfrm flipV="1">
                <a:off x="3280" y="1172"/>
                <a:ext cx="120" cy="108"/>
                <a:chOff x="3160" y="1076"/>
                <a:chExt cx="120" cy="108"/>
              </a:xfrm>
            </p:grpSpPr>
            <p:sp>
              <p:nvSpPr>
                <p:cNvPr id="78" name="Arc 43"/>
                <p:cNvSpPr>
                  <a:spLocks/>
                </p:cNvSpPr>
                <p:nvPr/>
              </p:nvSpPr>
              <p:spPr bwMode="auto">
                <a:xfrm>
                  <a:off x="3224" y="1076"/>
                  <a:ext cx="56" cy="10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9" name="Arc 44"/>
                <p:cNvSpPr>
                  <a:spLocks/>
                </p:cNvSpPr>
                <p:nvPr/>
              </p:nvSpPr>
              <p:spPr bwMode="auto">
                <a:xfrm flipH="1">
                  <a:off x="3160" y="1076"/>
                  <a:ext cx="56" cy="10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69" name="Group 45"/>
            <p:cNvGrpSpPr>
              <a:grpSpLocks/>
            </p:cNvGrpSpPr>
            <p:nvPr/>
          </p:nvGrpSpPr>
          <p:grpSpPr bwMode="auto">
            <a:xfrm>
              <a:off x="3880" y="1060"/>
              <a:ext cx="240" cy="204"/>
              <a:chOff x="3160" y="1076"/>
              <a:chExt cx="240" cy="204"/>
            </a:xfrm>
          </p:grpSpPr>
          <p:grpSp>
            <p:nvGrpSpPr>
              <p:cNvPr id="70" name="Group 46"/>
              <p:cNvGrpSpPr>
                <a:grpSpLocks/>
              </p:cNvGrpSpPr>
              <p:nvPr/>
            </p:nvGrpSpPr>
            <p:grpSpPr bwMode="auto">
              <a:xfrm>
                <a:off x="3160" y="1076"/>
                <a:ext cx="120" cy="108"/>
                <a:chOff x="3160" y="1076"/>
                <a:chExt cx="120" cy="108"/>
              </a:xfrm>
            </p:grpSpPr>
            <p:sp>
              <p:nvSpPr>
                <p:cNvPr id="74" name="Arc 47"/>
                <p:cNvSpPr>
                  <a:spLocks/>
                </p:cNvSpPr>
                <p:nvPr/>
              </p:nvSpPr>
              <p:spPr bwMode="auto">
                <a:xfrm>
                  <a:off x="3224" y="1076"/>
                  <a:ext cx="56" cy="10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" name="Arc 48"/>
                <p:cNvSpPr>
                  <a:spLocks/>
                </p:cNvSpPr>
                <p:nvPr/>
              </p:nvSpPr>
              <p:spPr bwMode="auto">
                <a:xfrm flipH="1">
                  <a:off x="3160" y="1076"/>
                  <a:ext cx="56" cy="10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71" name="Group 49"/>
              <p:cNvGrpSpPr>
                <a:grpSpLocks/>
              </p:cNvGrpSpPr>
              <p:nvPr/>
            </p:nvGrpSpPr>
            <p:grpSpPr bwMode="auto">
              <a:xfrm flipV="1">
                <a:off x="3280" y="1172"/>
                <a:ext cx="120" cy="108"/>
                <a:chOff x="3160" y="1076"/>
                <a:chExt cx="120" cy="108"/>
              </a:xfrm>
            </p:grpSpPr>
            <p:sp>
              <p:nvSpPr>
                <p:cNvPr id="72" name="Arc 50"/>
                <p:cNvSpPr>
                  <a:spLocks/>
                </p:cNvSpPr>
                <p:nvPr/>
              </p:nvSpPr>
              <p:spPr bwMode="auto">
                <a:xfrm>
                  <a:off x="3224" y="1076"/>
                  <a:ext cx="56" cy="10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" name="Arc 51"/>
                <p:cNvSpPr>
                  <a:spLocks/>
                </p:cNvSpPr>
                <p:nvPr/>
              </p:nvSpPr>
              <p:spPr bwMode="auto">
                <a:xfrm flipH="1">
                  <a:off x="3160" y="1076"/>
                  <a:ext cx="56" cy="10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9" name="Group 71"/>
          <p:cNvGrpSpPr>
            <a:grpSpLocks/>
          </p:cNvGrpSpPr>
          <p:nvPr/>
        </p:nvGrpSpPr>
        <p:grpSpPr bwMode="auto">
          <a:xfrm rot="1797967" flipH="1">
            <a:off x="7886019" y="2376563"/>
            <a:ext cx="811885" cy="109973"/>
            <a:chOff x="3160" y="1060"/>
            <a:chExt cx="960" cy="220"/>
          </a:xfrm>
        </p:grpSpPr>
        <p:grpSp>
          <p:nvGrpSpPr>
            <p:cNvPr id="38" name="Group 72"/>
            <p:cNvGrpSpPr>
              <a:grpSpLocks/>
            </p:cNvGrpSpPr>
            <p:nvPr/>
          </p:nvGrpSpPr>
          <p:grpSpPr bwMode="auto">
            <a:xfrm>
              <a:off x="3160" y="1076"/>
              <a:ext cx="240" cy="204"/>
              <a:chOff x="3160" y="1076"/>
              <a:chExt cx="240" cy="204"/>
            </a:xfrm>
          </p:grpSpPr>
          <p:grpSp>
            <p:nvGrpSpPr>
              <p:cNvPr id="60" name="Group 73"/>
              <p:cNvGrpSpPr>
                <a:grpSpLocks/>
              </p:cNvGrpSpPr>
              <p:nvPr/>
            </p:nvGrpSpPr>
            <p:grpSpPr bwMode="auto">
              <a:xfrm>
                <a:off x="3160" y="1076"/>
                <a:ext cx="120" cy="108"/>
                <a:chOff x="3160" y="1076"/>
                <a:chExt cx="120" cy="108"/>
              </a:xfrm>
            </p:grpSpPr>
            <p:sp>
              <p:nvSpPr>
                <p:cNvPr id="64" name="Arc 74"/>
                <p:cNvSpPr>
                  <a:spLocks/>
                </p:cNvSpPr>
                <p:nvPr/>
              </p:nvSpPr>
              <p:spPr bwMode="auto">
                <a:xfrm>
                  <a:off x="3224" y="1076"/>
                  <a:ext cx="56" cy="10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5" name="Arc 75"/>
                <p:cNvSpPr>
                  <a:spLocks/>
                </p:cNvSpPr>
                <p:nvPr/>
              </p:nvSpPr>
              <p:spPr bwMode="auto">
                <a:xfrm flipH="1">
                  <a:off x="3160" y="1076"/>
                  <a:ext cx="56" cy="10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61" name="Group 76"/>
              <p:cNvGrpSpPr>
                <a:grpSpLocks/>
              </p:cNvGrpSpPr>
              <p:nvPr/>
            </p:nvGrpSpPr>
            <p:grpSpPr bwMode="auto">
              <a:xfrm flipV="1">
                <a:off x="3280" y="1172"/>
                <a:ext cx="120" cy="108"/>
                <a:chOff x="3160" y="1076"/>
                <a:chExt cx="120" cy="108"/>
              </a:xfrm>
            </p:grpSpPr>
            <p:sp>
              <p:nvSpPr>
                <p:cNvPr id="62" name="Arc 77"/>
                <p:cNvSpPr>
                  <a:spLocks/>
                </p:cNvSpPr>
                <p:nvPr/>
              </p:nvSpPr>
              <p:spPr bwMode="auto">
                <a:xfrm>
                  <a:off x="3224" y="1076"/>
                  <a:ext cx="56" cy="10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" name="Arc 78"/>
                <p:cNvSpPr>
                  <a:spLocks/>
                </p:cNvSpPr>
                <p:nvPr/>
              </p:nvSpPr>
              <p:spPr bwMode="auto">
                <a:xfrm flipH="1">
                  <a:off x="3160" y="1076"/>
                  <a:ext cx="56" cy="10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39" name="Group 79"/>
            <p:cNvGrpSpPr>
              <a:grpSpLocks/>
            </p:cNvGrpSpPr>
            <p:nvPr/>
          </p:nvGrpSpPr>
          <p:grpSpPr bwMode="auto">
            <a:xfrm>
              <a:off x="3400" y="1068"/>
              <a:ext cx="240" cy="204"/>
              <a:chOff x="3160" y="1076"/>
              <a:chExt cx="240" cy="204"/>
            </a:xfrm>
          </p:grpSpPr>
          <p:grpSp>
            <p:nvGrpSpPr>
              <p:cNvPr id="54" name="Group 80"/>
              <p:cNvGrpSpPr>
                <a:grpSpLocks/>
              </p:cNvGrpSpPr>
              <p:nvPr/>
            </p:nvGrpSpPr>
            <p:grpSpPr bwMode="auto">
              <a:xfrm>
                <a:off x="3160" y="1076"/>
                <a:ext cx="120" cy="108"/>
                <a:chOff x="3160" y="1076"/>
                <a:chExt cx="120" cy="108"/>
              </a:xfrm>
            </p:grpSpPr>
            <p:sp>
              <p:nvSpPr>
                <p:cNvPr id="58" name="Arc 81"/>
                <p:cNvSpPr>
                  <a:spLocks/>
                </p:cNvSpPr>
                <p:nvPr/>
              </p:nvSpPr>
              <p:spPr bwMode="auto">
                <a:xfrm>
                  <a:off x="3224" y="1076"/>
                  <a:ext cx="56" cy="10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" name="Arc 82"/>
                <p:cNvSpPr>
                  <a:spLocks/>
                </p:cNvSpPr>
                <p:nvPr/>
              </p:nvSpPr>
              <p:spPr bwMode="auto">
                <a:xfrm flipH="1">
                  <a:off x="3160" y="1076"/>
                  <a:ext cx="56" cy="10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55" name="Group 83"/>
              <p:cNvGrpSpPr>
                <a:grpSpLocks/>
              </p:cNvGrpSpPr>
              <p:nvPr/>
            </p:nvGrpSpPr>
            <p:grpSpPr bwMode="auto">
              <a:xfrm flipV="1">
                <a:off x="3280" y="1172"/>
                <a:ext cx="120" cy="108"/>
                <a:chOff x="3160" y="1076"/>
                <a:chExt cx="120" cy="108"/>
              </a:xfrm>
            </p:grpSpPr>
            <p:sp>
              <p:nvSpPr>
                <p:cNvPr id="56" name="Arc 84"/>
                <p:cNvSpPr>
                  <a:spLocks/>
                </p:cNvSpPr>
                <p:nvPr/>
              </p:nvSpPr>
              <p:spPr bwMode="auto">
                <a:xfrm>
                  <a:off x="3224" y="1076"/>
                  <a:ext cx="56" cy="10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" name="Arc 85"/>
                <p:cNvSpPr>
                  <a:spLocks/>
                </p:cNvSpPr>
                <p:nvPr/>
              </p:nvSpPr>
              <p:spPr bwMode="auto">
                <a:xfrm flipH="1">
                  <a:off x="3160" y="1076"/>
                  <a:ext cx="56" cy="10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40" name="Group 86"/>
            <p:cNvGrpSpPr>
              <a:grpSpLocks/>
            </p:cNvGrpSpPr>
            <p:nvPr/>
          </p:nvGrpSpPr>
          <p:grpSpPr bwMode="auto">
            <a:xfrm>
              <a:off x="3640" y="1068"/>
              <a:ext cx="240" cy="204"/>
              <a:chOff x="3160" y="1076"/>
              <a:chExt cx="240" cy="204"/>
            </a:xfrm>
          </p:grpSpPr>
          <p:grpSp>
            <p:nvGrpSpPr>
              <p:cNvPr id="48" name="Group 87"/>
              <p:cNvGrpSpPr>
                <a:grpSpLocks/>
              </p:cNvGrpSpPr>
              <p:nvPr/>
            </p:nvGrpSpPr>
            <p:grpSpPr bwMode="auto">
              <a:xfrm>
                <a:off x="3160" y="1076"/>
                <a:ext cx="120" cy="108"/>
                <a:chOff x="3160" y="1076"/>
                <a:chExt cx="120" cy="108"/>
              </a:xfrm>
            </p:grpSpPr>
            <p:sp>
              <p:nvSpPr>
                <p:cNvPr id="52" name="Arc 88"/>
                <p:cNvSpPr>
                  <a:spLocks/>
                </p:cNvSpPr>
                <p:nvPr/>
              </p:nvSpPr>
              <p:spPr bwMode="auto">
                <a:xfrm>
                  <a:off x="3224" y="1076"/>
                  <a:ext cx="56" cy="10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" name="Arc 89"/>
                <p:cNvSpPr>
                  <a:spLocks/>
                </p:cNvSpPr>
                <p:nvPr/>
              </p:nvSpPr>
              <p:spPr bwMode="auto">
                <a:xfrm flipH="1">
                  <a:off x="3160" y="1076"/>
                  <a:ext cx="56" cy="10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49" name="Group 90"/>
              <p:cNvGrpSpPr>
                <a:grpSpLocks/>
              </p:cNvGrpSpPr>
              <p:nvPr/>
            </p:nvGrpSpPr>
            <p:grpSpPr bwMode="auto">
              <a:xfrm flipV="1">
                <a:off x="3280" y="1172"/>
                <a:ext cx="120" cy="108"/>
                <a:chOff x="3160" y="1076"/>
                <a:chExt cx="120" cy="108"/>
              </a:xfrm>
            </p:grpSpPr>
            <p:sp>
              <p:nvSpPr>
                <p:cNvPr id="50" name="Arc 91"/>
                <p:cNvSpPr>
                  <a:spLocks/>
                </p:cNvSpPr>
                <p:nvPr/>
              </p:nvSpPr>
              <p:spPr bwMode="auto">
                <a:xfrm>
                  <a:off x="3224" y="1076"/>
                  <a:ext cx="56" cy="10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" name="Arc 92"/>
                <p:cNvSpPr>
                  <a:spLocks/>
                </p:cNvSpPr>
                <p:nvPr/>
              </p:nvSpPr>
              <p:spPr bwMode="auto">
                <a:xfrm flipH="1">
                  <a:off x="3160" y="1076"/>
                  <a:ext cx="56" cy="10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41" name="Group 93"/>
            <p:cNvGrpSpPr>
              <a:grpSpLocks/>
            </p:cNvGrpSpPr>
            <p:nvPr/>
          </p:nvGrpSpPr>
          <p:grpSpPr bwMode="auto">
            <a:xfrm>
              <a:off x="3880" y="1060"/>
              <a:ext cx="240" cy="204"/>
              <a:chOff x="3160" y="1076"/>
              <a:chExt cx="240" cy="204"/>
            </a:xfrm>
          </p:grpSpPr>
          <p:grpSp>
            <p:nvGrpSpPr>
              <p:cNvPr id="42" name="Group 94"/>
              <p:cNvGrpSpPr>
                <a:grpSpLocks/>
              </p:cNvGrpSpPr>
              <p:nvPr/>
            </p:nvGrpSpPr>
            <p:grpSpPr bwMode="auto">
              <a:xfrm>
                <a:off x="3160" y="1076"/>
                <a:ext cx="120" cy="108"/>
                <a:chOff x="3160" y="1076"/>
                <a:chExt cx="120" cy="108"/>
              </a:xfrm>
            </p:grpSpPr>
            <p:sp>
              <p:nvSpPr>
                <p:cNvPr id="46" name="Arc 95"/>
                <p:cNvSpPr>
                  <a:spLocks/>
                </p:cNvSpPr>
                <p:nvPr/>
              </p:nvSpPr>
              <p:spPr bwMode="auto">
                <a:xfrm>
                  <a:off x="3224" y="1076"/>
                  <a:ext cx="56" cy="10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" name="Arc 96"/>
                <p:cNvSpPr>
                  <a:spLocks/>
                </p:cNvSpPr>
                <p:nvPr/>
              </p:nvSpPr>
              <p:spPr bwMode="auto">
                <a:xfrm flipH="1">
                  <a:off x="3160" y="1076"/>
                  <a:ext cx="56" cy="10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43" name="Group 97"/>
              <p:cNvGrpSpPr>
                <a:grpSpLocks/>
              </p:cNvGrpSpPr>
              <p:nvPr/>
            </p:nvGrpSpPr>
            <p:grpSpPr bwMode="auto">
              <a:xfrm flipV="1">
                <a:off x="3280" y="1172"/>
                <a:ext cx="120" cy="108"/>
                <a:chOff x="3160" y="1076"/>
                <a:chExt cx="120" cy="108"/>
              </a:xfrm>
            </p:grpSpPr>
            <p:sp>
              <p:nvSpPr>
                <p:cNvPr id="44" name="Arc 98"/>
                <p:cNvSpPr>
                  <a:spLocks/>
                </p:cNvSpPr>
                <p:nvPr/>
              </p:nvSpPr>
              <p:spPr bwMode="auto">
                <a:xfrm>
                  <a:off x="3224" y="1076"/>
                  <a:ext cx="56" cy="10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" name="Arc 99"/>
                <p:cNvSpPr>
                  <a:spLocks/>
                </p:cNvSpPr>
                <p:nvPr/>
              </p:nvSpPr>
              <p:spPr bwMode="auto">
                <a:xfrm flipH="1">
                  <a:off x="3160" y="1076"/>
                  <a:ext cx="56" cy="10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10" name="AutoShape 17"/>
          <p:cNvSpPr>
            <a:spLocks noChangeArrowheads="1"/>
          </p:cNvSpPr>
          <p:nvPr/>
        </p:nvSpPr>
        <p:spPr bwMode="auto">
          <a:xfrm>
            <a:off x="8678275" y="2245970"/>
            <a:ext cx="142749" cy="343665"/>
          </a:xfrm>
          <a:prstGeom prst="upArrow">
            <a:avLst>
              <a:gd name="adj1" fmla="val 50000"/>
              <a:gd name="adj2" fmla="val 46875"/>
            </a:avLst>
          </a:prstGeom>
          <a:gradFill rotWithShape="0">
            <a:gsLst>
              <a:gs pos="0">
                <a:srgbClr val="88A3A5">
                  <a:gamma/>
                  <a:shade val="46275"/>
                  <a:invGamma/>
                </a:srgbClr>
              </a:gs>
              <a:gs pos="50000">
                <a:srgbClr val="88A3A5">
                  <a:alpha val="99001"/>
                </a:srgbClr>
              </a:gs>
              <a:gs pos="100000">
                <a:srgbClr val="88A3A5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11" name="Oval 127"/>
          <p:cNvSpPr>
            <a:spLocks noChangeArrowheads="1"/>
          </p:cNvSpPr>
          <p:nvPr/>
        </p:nvSpPr>
        <p:spPr bwMode="auto">
          <a:xfrm>
            <a:off x="8630097" y="2587344"/>
            <a:ext cx="235536" cy="284097"/>
          </a:xfrm>
          <a:prstGeom prst="ellipse">
            <a:avLst/>
          </a:prstGeom>
          <a:gradFill rotWithShape="0">
            <a:gsLst>
              <a:gs pos="0">
                <a:srgbClr val="FF0F12"/>
              </a:gs>
              <a:gs pos="100000">
                <a:srgbClr val="B40B0D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28"/>
          <p:cNvSpPr>
            <a:spLocks noChangeArrowheads="1"/>
          </p:cNvSpPr>
          <p:nvPr/>
        </p:nvSpPr>
        <p:spPr bwMode="auto">
          <a:xfrm>
            <a:off x="7327513" y="1945836"/>
            <a:ext cx="4296743" cy="1493798"/>
          </a:xfrm>
          <a:prstGeom prst="can">
            <a:avLst>
              <a:gd name="adj" fmla="val 35583"/>
            </a:avLst>
          </a:prstGeom>
          <a:gradFill rotWithShape="0">
            <a:gsLst>
              <a:gs pos="0">
                <a:srgbClr val="101BE3">
                  <a:gamma/>
                  <a:shade val="46275"/>
                  <a:invGamma/>
                </a:srgbClr>
              </a:gs>
              <a:gs pos="50000">
                <a:srgbClr val="101BE3">
                  <a:alpha val="0"/>
                </a:srgbClr>
              </a:gs>
              <a:gs pos="100000">
                <a:srgbClr val="101BE3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400" dirty="0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</a:p>
        </p:txBody>
      </p:sp>
      <p:sp>
        <p:nvSpPr>
          <p:cNvPr id="13" name="Oval 129"/>
          <p:cNvSpPr>
            <a:spLocks noChangeArrowheads="1"/>
          </p:cNvSpPr>
          <p:nvPr/>
        </p:nvSpPr>
        <p:spPr bwMode="auto">
          <a:xfrm>
            <a:off x="7334651" y="1932089"/>
            <a:ext cx="4296743" cy="538409"/>
          </a:xfrm>
          <a:prstGeom prst="ellipse">
            <a:avLst/>
          </a:prstGeom>
          <a:gradFill rotWithShape="0">
            <a:gsLst>
              <a:gs pos="0">
                <a:srgbClr val="69165A"/>
              </a:gs>
              <a:gs pos="100000">
                <a:srgbClr val="E330C2">
                  <a:alpha val="39000"/>
                </a:srgbClr>
              </a:gs>
            </a:gsLst>
            <a:lin ang="5400000" scaled="1"/>
          </a:gradFill>
          <a:ln w="9525">
            <a:noFill/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20"/>
          <p:cNvSpPr>
            <a:spLocks noChangeArrowheads="1"/>
          </p:cNvSpPr>
          <p:nvPr/>
        </p:nvSpPr>
        <p:spPr bwMode="auto">
          <a:xfrm flipV="1">
            <a:off x="8680060" y="2866858"/>
            <a:ext cx="142749" cy="357412"/>
          </a:xfrm>
          <a:prstGeom prst="upArrow">
            <a:avLst>
              <a:gd name="adj1" fmla="val 50000"/>
              <a:gd name="adj2" fmla="val 48750"/>
            </a:avLst>
          </a:prstGeom>
          <a:gradFill rotWithShape="0">
            <a:gsLst>
              <a:gs pos="0">
                <a:srgbClr val="88A3A5">
                  <a:gamma/>
                  <a:shade val="37255"/>
                  <a:invGamma/>
                </a:srgbClr>
              </a:gs>
              <a:gs pos="50000">
                <a:srgbClr val="88A3A5">
                  <a:alpha val="33000"/>
                </a:srgbClr>
              </a:gs>
              <a:gs pos="100000">
                <a:srgbClr val="88A3A5">
                  <a:gamma/>
                  <a:shade val="37255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15" name="Text Box 70"/>
          <p:cNvSpPr txBox="1">
            <a:spLocks noChangeArrowheads="1"/>
          </p:cNvSpPr>
          <p:nvPr/>
        </p:nvSpPr>
        <p:spPr bwMode="auto">
          <a:xfrm>
            <a:off x="8328540" y="2859985"/>
            <a:ext cx="380069" cy="30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/>
              <a:t> h</a:t>
            </a:r>
            <a:r>
              <a:rPr lang="en-US" sz="1400" b="1" baseline="30000"/>
              <a:t>+</a:t>
            </a:r>
            <a:endParaRPr lang="en-US" sz="1400" b="1"/>
          </a:p>
        </p:txBody>
      </p:sp>
      <p:sp>
        <p:nvSpPr>
          <p:cNvPr id="16" name="Text Box 130"/>
          <p:cNvSpPr txBox="1">
            <a:spLocks noChangeArrowheads="1"/>
          </p:cNvSpPr>
          <p:nvPr/>
        </p:nvSpPr>
        <p:spPr bwMode="auto">
          <a:xfrm>
            <a:off x="8348168" y="2163490"/>
            <a:ext cx="351519" cy="30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/>
              <a:t> e</a:t>
            </a:r>
            <a:r>
              <a:rPr lang="en-US" sz="1400" b="1" baseline="30000"/>
              <a:t>-</a:t>
            </a:r>
            <a:endParaRPr lang="en-US" sz="1400" b="1"/>
          </a:p>
        </p:txBody>
      </p:sp>
      <p:grpSp>
        <p:nvGrpSpPr>
          <p:cNvPr id="17" name="Group 147"/>
          <p:cNvGrpSpPr>
            <a:grpSpLocks/>
          </p:cNvGrpSpPr>
          <p:nvPr/>
        </p:nvGrpSpPr>
        <p:grpSpPr bwMode="auto">
          <a:xfrm>
            <a:off x="6911757" y="1769421"/>
            <a:ext cx="747648" cy="1901614"/>
            <a:chOff x="2837" y="1209"/>
            <a:chExt cx="419" cy="830"/>
          </a:xfrm>
        </p:grpSpPr>
        <p:sp>
          <p:nvSpPr>
            <p:cNvPr id="25" name="Line 132"/>
            <p:cNvSpPr>
              <a:spLocks noChangeShapeType="1"/>
            </p:cNvSpPr>
            <p:nvPr/>
          </p:nvSpPr>
          <p:spPr bwMode="auto">
            <a:xfrm flipV="1">
              <a:off x="3242" y="1843"/>
              <a:ext cx="3" cy="189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oval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6" name="Group 61"/>
            <p:cNvGrpSpPr>
              <a:grpSpLocks/>
            </p:cNvGrpSpPr>
            <p:nvPr/>
          </p:nvGrpSpPr>
          <p:grpSpPr bwMode="auto">
            <a:xfrm>
              <a:off x="2837" y="1547"/>
              <a:ext cx="188" cy="152"/>
              <a:chOff x="2720" y="1064"/>
              <a:chExt cx="188" cy="152"/>
            </a:xfrm>
          </p:grpSpPr>
          <p:sp>
            <p:nvSpPr>
              <p:cNvPr id="32" name="Line 53"/>
              <p:cNvSpPr>
                <a:spLocks noChangeShapeType="1"/>
              </p:cNvSpPr>
              <p:nvPr/>
            </p:nvSpPr>
            <p:spPr bwMode="auto">
              <a:xfrm>
                <a:off x="2720" y="1064"/>
                <a:ext cx="188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Line 54"/>
              <p:cNvSpPr>
                <a:spLocks noChangeShapeType="1"/>
              </p:cNvSpPr>
              <p:nvPr/>
            </p:nvSpPr>
            <p:spPr bwMode="auto">
              <a:xfrm>
                <a:off x="2772" y="1096"/>
                <a:ext cx="92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Line 57"/>
              <p:cNvSpPr>
                <a:spLocks noChangeShapeType="1"/>
              </p:cNvSpPr>
              <p:nvPr/>
            </p:nvSpPr>
            <p:spPr bwMode="auto">
              <a:xfrm>
                <a:off x="2720" y="1124"/>
                <a:ext cx="188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Line 58"/>
              <p:cNvSpPr>
                <a:spLocks noChangeShapeType="1"/>
              </p:cNvSpPr>
              <p:nvPr/>
            </p:nvSpPr>
            <p:spPr bwMode="auto">
              <a:xfrm>
                <a:off x="2772" y="1156"/>
                <a:ext cx="92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Line 59"/>
              <p:cNvSpPr>
                <a:spLocks noChangeShapeType="1"/>
              </p:cNvSpPr>
              <p:nvPr/>
            </p:nvSpPr>
            <p:spPr bwMode="auto">
              <a:xfrm>
                <a:off x="2720" y="1184"/>
                <a:ext cx="188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Line 60"/>
              <p:cNvSpPr>
                <a:spLocks noChangeShapeType="1"/>
              </p:cNvSpPr>
              <p:nvPr/>
            </p:nvSpPr>
            <p:spPr bwMode="auto">
              <a:xfrm>
                <a:off x="2772" y="1216"/>
                <a:ext cx="92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7" name="Line 62"/>
            <p:cNvSpPr>
              <a:spLocks noChangeShapeType="1"/>
            </p:cNvSpPr>
            <p:nvPr/>
          </p:nvSpPr>
          <p:spPr bwMode="auto">
            <a:xfrm flipV="1">
              <a:off x="2940" y="1210"/>
              <a:ext cx="0" cy="336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Line 64"/>
            <p:cNvSpPr>
              <a:spLocks noChangeShapeType="1"/>
            </p:cNvSpPr>
            <p:nvPr/>
          </p:nvSpPr>
          <p:spPr bwMode="auto">
            <a:xfrm>
              <a:off x="2942" y="1209"/>
              <a:ext cx="308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Line 65"/>
            <p:cNvSpPr>
              <a:spLocks noChangeShapeType="1"/>
            </p:cNvSpPr>
            <p:nvPr/>
          </p:nvSpPr>
          <p:spPr bwMode="auto">
            <a:xfrm>
              <a:off x="2933" y="2037"/>
              <a:ext cx="308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Line 131"/>
            <p:cNvSpPr>
              <a:spLocks noChangeShapeType="1"/>
            </p:cNvSpPr>
            <p:nvPr/>
          </p:nvSpPr>
          <p:spPr bwMode="auto">
            <a:xfrm flipV="1">
              <a:off x="2937" y="1703"/>
              <a:ext cx="0" cy="336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Line 66"/>
            <p:cNvSpPr>
              <a:spLocks noChangeShapeType="1"/>
            </p:cNvSpPr>
            <p:nvPr/>
          </p:nvSpPr>
          <p:spPr bwMode="auto">
            <a:xfrm>
              <a:off x="3253" y="1211"/>
              <a:ext cx="3" cy="189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oval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8" name="Group 122"/>
          <p:cNvGrpSpPr>
            <a:grpSpLocks/>
          </p:cNvGrpSpPr>
          <p:nvPr/>
        </p:nvGrpSpPr>
        <p:grpSpPr bwMode="auto">
          <a:xfrm>
            <a:off x="9095816" y="1189772"/>
            <a:ext cx="1186601" cy="1010376"/>
            <a:chOff x="3786" y="972"/>
            <a:chExt cx="665" cy="441"/>
          </a:xfrm>
        </p:grpSpPr>
        <p:grpSp>
          <p:nvGrpSpPr>
            <p:cNvPr id="19" name="Group 118"/>
            <p:cNvGrpSpPr>
              <a:grpSpLocks/>
            </p:cNvGrpSpPr>
            <p:nvPr/>
          </p:nvGrpSpPr>
          <p:grpSpPr bwMode="auto">
            <a:xfrm>
              <a:off x="3944" y="1006"/>
              <a:ext cx="504" cy="380"/>
              <a:chOff x="3024" y="2634"/>
              <a:chExt cx="2336" cy="1348"/>
            </a:xfrm>
          </p:grpSpPr>
          <p:sp>
            <p:nvSpPr>
              <p:cNvPr id="23" name="Freeform 110"/>
              <p:cNvSpPr>
                <a:spLocks/>
              </p:cNvSpPr>
              <p:nvPr/>
            </p:nvSpPr>
            <p:spPr bwMode="auto">
              <a:xfrm>
                <a:off x="3024" y="2634"/>
                <a:ext cx="2336" cy="1344"/>
              </a:xfrm>
              <a:custGeom>
                <a:avLst/>
                <a:gdLst>
                  <a:gd name="T0" fmla="*/ 0 w 2336"/>
                  <a:gd name="T1" fmla="*/ 0 h 1344"/>
                  <a:gd name="T2" fmla="*/ 0 w 2336"/>
                  <a:gd name="T3" fmla="*/ 1344 h 1344"/>
                  <a:gd name="T4" fmla="*/ 2336 w 2336"/>
                  <a:gd name="T5" fmla="*/ 1344 h 1344"/>
                  <a:gd name="T6" fmla="*/ 0 60000 65536"/>
                  <a:gd name="T7" fmla="*/ 0 60000 65536"/>
                  <a:gd name="T8" fmla="*/ 0 60000 65536"/>
                  <a:gd name="T9" fmla="*/ 0 w 2336"/>
                  <a:gd name="T10" fmla="*/ 0 h 1344"/>
                  <a:gd name="T11" fmla="*/ 2336 w 2336"/>
                  <a:gd name="T12" fmla="*/ 1344 h 134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336" h="1344">
                    <a:moveTo>
                      <a:pt x="0" y="0"/>
                    </a:moveTo>
                    <a:lnTo>
                      <a:pt x="0" y="1344"/>
                    </a:lnTo>
                    <a:lnTo>
                      <a:pt x="2336" y="1344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triangle" w="sm" len="sm"/>
                <a:tailEnd type="triangl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111"/>
              <p:cNvSpPr>
                <a:spLocks/>
              </p:cNvSpPr>
              <p:nvPr/>
            </p:nvSpPr>
            <p:spPr bwMode="auto">
              <a:xfrm>
                <a:off x="3032" y="2891"/>
                <a:ext cx="1952" cy="1091"/>
              </a:xfrm>
              <a:custGeom>
                <a:avLst/>
                <a:gdLst>
                  <a:gd name="T0" fmla="*/ 0 w 1952"/>
                  <a:gd name="T1" fmla="*/ 1071 h 1091"/>
                  <a:gd name="T2" fmla="*/ 664 w 1952"/>
                  <a:gd name="T3" fmla="*/ 1071 h 1091"/>
                  <a:gd name="T4" fmla="*/ 896 w 1952"/>
                  <a:gd name="T5" fmla="*/ 1039 h 1091"/>
                  <a:gd name="T6" fmla="*/ 1024 w 1952"/>
                  <a:gd name="T7" fmla="*/ 759 h 1091"/>
                  <a:gd name="T8" fmla="*/ 1120 w 1952"/>
                  <a:gd name="T9" fmla="*/ 303 h 1091"/>
                  <a:gd name="T10" fmla="*/ 1216 w 1952"/>
                  <a:gd name="T11" fmla="*/ 95 h 1091"/>
                  <a:gd name="T12" fmla="*/ 1400 w 1952"/>
                  <a:gd name="T13" fmla="*/ 15 h 1091"/>
                  <a:gd name="T14" fmla="*/ 1952 w 1952"/>
                  <a:gd name="T15" fmla="*/ 7 h 109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52"/>
                  <a:gd name="T25" fmla="*/ 0 h 1091"/>
                  <a:gd name="T26" fmla="*/ 1952 w 1952"/>
                  <a:gd name="T27" fmla="*/ 1091 h 109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52" h="1091">
                    <a:moveTo>
                      <a:pt x="0" y="1071"/>
                    </a:moveTo>
                    <a:cubicBezTo>
                      <a:pt x="257" y="1073"/>
                      <a:pt x="515" y="1076"/>
                      <a:pt x="664" y="1071"/>
                    </a:cubicBezTo>
                    <a:cubicBezTo>
                      <a:pt x="813" y="1066"/>
                      <a:pt x="836" y="1091"/>
                      <a:pt x="896" y="1039"/>
                    </a:cubicBezTo>
                    <a:cubicBezTo>
                      <a:pt x="956" y="987"/>
                      <a:pt x="987" y="882"/>
                      <a:pt x="1024" y="759"/>
                    </a:cubicBezTo>
                    <a:cubicBezTo>
                      <a:pt x="1061" y="636"/>
                      <a:pt x="1088" y="414"/>
                      <a:pt x="1120" y="303"/>
                    </a:cubicBezTo>
                    <a:cubicBezTo>
                      <a:pt x="1152" y="192"/>
                      <a:pt x="1169" y="143"/>
                      <a:pt x="1216" y="95"/>
                    </a:cubicBezTo>
                    <a:cubicBezTo>
                      <a:pt x="1263" y="47"/>
                      <a:pt x="1277" y="30"/>
                      <a:pt x="1400" y="15"/>
                    </a:cubicBezTo>
                    <a:cubicBezTo>
                      <a:pt x="1523" y="0"/>
                      <a:pt x="1737" y="3"/>
                      <a:pt x="1952" y="7"/>
                    </a:cubicBezTo>
                  </a:path>
                </a:pathLst>
              </a:custGeom>
              <a:noFill/>
              <a:ln w="19050">
                <a:solidFill>
                  <a:srgbClr val="1318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0" name="Text Box 119"/>
            <p:cNvSpPr txBox="1">
              <a:spLocks noChangeArrowheads="1"/>
            </p:cNvSpPr>
            <p:nvPr/>
          </p:nvSpPr>
          <p:spPr bwMode="auto">
            <a:xfrm>
              <a:off x="3786" y="972"/>
              <a:ext cx="174" cy="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R</a:t>
              </a:r>
            </a:p>
          </p:txBody>
        </p:sp>
        <p:sp>
          <p:nvSpPr>
            <p:cNvPr id="21" name="Text Box 120"/>
            <p:cNvSpPr txBox="1">
              <a:spLocks noChangeArrowheads="1"/>
            </p:cNvSpPr>
            <p:nvPr/>
          </p:nvSpPr>
          <p:spPr bwMode="auto">
            <a:xfrm>
              <a:off x="4285" y="1252"/>
              <a:ext cx="166" cy="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T</a:t>
              </a:r>
            </a:p>
          </p:txBody>
        </p:sp>
        <p:sp>
          <p:nvSpPr>
            <p:cNvPr id="22" name="Line 121"/>
            <p:cNvSpPr>
              <a:spLocks noChangeShapeType="1"/>
            </p:cNvSpPr>
            <p:nvPr/>
          </p:nvSpPr>
          <p:spPr bwMode="auto">
            <a:xfrm>
              <a:off x="4172" y="1068"/>
              <a:ext cx="0" cy="3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94" name="Picture 9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631" y="1982856"/>
            <a:ext cx="2802139" cy="1807093"/>
          </a:xfrm>
          <a:prstGeom prst="rect">
            <a:avLst/>
          </a:prstGeom>
        </p:spPr>
      </p:pic>
      <p:sp>
        <p:nvSpPr>
          <p:cNvPr id="95" name="TextBox 94"/>
          <p:cNvSpPr txBox="1"/>
          <p:nvPr/>
        </p:nvSpPr>
        <p:spPr>
          <a:xfrm>
            <a:off x="1684628" y="3908198"/>
            <a:ext cx="4242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 Phonon noise doesn’t scale with the ionization bias: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3829916" y="4554529"/>
            <a:ext cx="984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S/N </a:t>
            </a:r>
            <a:r>
              <a:rPr lang="en-US" sz="2400" b="1" dirty="0" err="1">
                <a:solidFill>
                  <a:schemeClr val="bg1"/>
                </a:solidFill>
                <a:latin typeface="Wingdings"/>
                <a:ea typeface="Wingdings"/>
                <a:cs typeface="Wingdings"/>
              </a:rPr>
              <a:t>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3315455" y="4612537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=&gt;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1489970" y="5016194"/>
            <a:ext cx="4436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 In theory one can increase Bias to reach Poisson </a:t>
            </a:r>
            <a:r>
              <a:rPr lang="en-US">
                <a:solidFill>
                  <a:schemeClr val="bg1"/>
                </a:solidFill>
              </a:rPr>
              <a:t>fluctuation </a:t>
            </a:r>
            <a:r>
              <a:rPr lang="en-US" smtClean="0">
                <a:solidFill>
                  <a:schemeClr val="bg1"/>
                </a:solidFill>
              </a:rPr>
              <a:t>limit</a:t>
            </a:r>
            <a:r>
              <a:rPr lang="en-US">
                <a:solidFill>
                  <a:schemeClr val="bg1"/>
                </a:solidFill>
              </a:rPr>
              <a:t>!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2078686" y="5744090"/>
            <a:ext cx="34540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limitation: </a:t>
            </a:r>
            <a:r>
              <a:rPr lang="en-US" sz="2400" b="1" dirty="0" err="1">
                <a:solidFill>
                  <a:srgbClr val="FF0000"/>
                </a:solidFill>
              </a:rPr>
              <a:t>Ge</a:t>
            </a:r>
            <a:r>
              <a:rPr lang="en-US" sz="2400" b="1" dirty="0">
                <a:solidFill>
                  <a:srgbClr val="FF0000"/>
                </a:solidFill>
              </a:rPr>
              <a:t> Breakdown</a:t>
            </a:r>
          </a:p>
        </p:txBody>
      </p:sp>
      <p:pic>
        <p:nvPicPr>
          <p:cNvPr id="100" name="Picture 9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0655" y="3633038"/>
            <a:ext cx="2532447" cy="2376531"/>
          </a:xfrm>
          <a:prstGeom prst="rect">
            <a:avLst/>
          </a:prstGeom>
        </p:spPr>
      </p:pic>
      <p:sp>
        <p:nvSpPr>
          <p:cNvPr id="101" name="TextBox 12"/>
          <p:cNvSpPr txBox="1">
            <a:spLocks noChangeArrowheads="1"/>
          </p:cNvSpPr>
          <p:nvPr/>
        </p:nvSpPr>
        <p:spPr bwMode="auto">
          <a:xfrm>
            <a:off x="7095546" y="5974922"/>
            <a:ext cx="428918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Luke et al., </a:t>
            </a:r>
            <a:r>
              <a:rPr lang="en-US" sz="1400" i="1" dirty="0" err="1">
                <a:solidFill>
                  <a:schemeClr val="bg1"/>
                </a:solidFill>
              </a:rPr>
              <a:t>Nucl</a:t>
            </a:r>
            <a:r>
              <a:rPr lang="en-US" sz="1400" i="1" dirty="0">
                <a:solidFill>
                  <a:schemeClr val="bg1"/>
                </a:solidFill>
              </a:rPr>
              <a:t>. Inst. Meth. Phys. </a:t>
            </a:r>
            <a:r>
              <a:rPr lang="en-US" sz="1400" i="1" dirty="0" err="1">
                <a:solidFill>
                  <a:schemeClr val="bg1"/>
                </a:solidFill>
              </a:rPr>
              <a:t>Res.A</a:t>
            </a:r>
            <a:r>
              <a:rPr lang="en-US" sz="1400" i="1" dirty="0">
                <a:solidFill>
                  <a:schemeClr val="bg1"/>
                </a:solidFill>
              </a:rPr>
              <a:t> 289, 406 (1990)</a:t>
            </a:r>
          </a:p>
        </p:txBody>
      </p:sp>
      <p:pic>
        <p:nvPicPr>
          <p:cNvPr id="102" name="Picture 1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0787" y="1581199"/>
            <a:ext cx="1068114" cy="914400"/>
          </a:xfrm>
          <a:prstGeom prst="rect">
            <a:avLst/>
          </a:prstGeom>
        </p:spPr>
      </p:pic>
      <p:sp>
        <p:nvSpPr>
          <p:cNvPr id="103" name="TextBox 102"/>
          <p:cNvSpPr txBox="1"/>
          <p:nvPr/>
        </p:nvSpPr>
        <p:spPr>
          <a:xfrm>
            <a:off x="1476955" y="1461949"/>
            <a:ext cx="2500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Power=V.I or Energy=V.Q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8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38" name="Object 2"/>
          <p:cNvGraphicFramePr>
            <a:graphicFrameLocks noChangeAspect="1"/>
          </p:cNvGraphicFramePr>
          <p:nvPr/>
        </p:nvGraphicFramePr>
        <p:xfrm>
          <a:off x="2633664" y="1143000"/>
          <a:ext cx="1633537" cy="373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" name="Equation" r:id="rId4" imgW="889000" imgH="203200" progId="Equation.3">
                  <p:embed/>
                </p:oleObj>
              </mc:Choice>
              <mc:Fallback>
                <p:oleObj name="Equation" r:id="rId4" imgW="8890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3664" y="1143000"/>
                        <a:ext cx="1633537" cy="373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0" name="Text Box 3"/>
          <p:cNvSpPr txBox="1">
            <a:spLocks noChangeArrowheads="1"/>
          </p:cNvSpPr>
          <p:nvPr/>
        </p:nvSpPr>
        <p:spPr bwMode="auto">
          <a:xfrm>
            <a:off x="1692276" y="1676401"/>
            <a:ext cx="3967163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charset="0"/>
              </a:rPr>
              <a:t>Germanium at 300 K 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charset="0"/>
              </a:rPr>
              <a:t>C</a:t>
            </a:r>
            <a:r>
              <a:rPr lang="en-US" i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charset="0"/>
              </a:rPr>
              <a:t>V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charset="0"/>
              </a:rPr>
              <a:t>=3200 J/</a:t>
            </a:r>
            <a:r>
              <a:rPr lang="en-US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charset="0"/>
              </a:rPr>
              <a:t>kg·K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charset="0"/>
              </a:rPr>
              <a:t> and 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charset="0"/>
                <a:sym typeface="Symbol" charset="2"/>
              </a:rPr>
              <a:t></a:t>
            </a:r>
            <a:r>
              <a:rPr lang="en-US" i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charset="0"/>
                <a:sym typeface="Symbol" charset="2"/>
              </a:rPr>
              <a:t>D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charset="0"/>
                <a:sym typeface="Symbol" charset="2"/>
              </a:rPr>
              <a:t>=374 K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charset="0"/>
              </a:rPr>
              <a:t> </a:t>
            </a:r>
          </a:p>
          <a:p>
            <a:r>
              <a:rPr lang="en-US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charset="0"/>
                <a:sym typeface="Symbol" charset="2"/>
              </a:rPr>
              <a:t>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charset="0"/>
              </a:rPr>
              <a:t> </a:t>
            </a: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charset="0"/>
              </a:rPr>
              <a:t>C</a:t>
            </a:r>
            <a:r>
              <a:rPr lang="en-US" b="1" i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charset="0"/>
              </a:rPr>
              <a:t>V</a:t>
            </a:r>
            <a:r>
              <a:rPr lang="en-US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charset="0"/>
              </a:rPr>
              <a:t>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charset="0"/>
              </a:rPr>
              <a:t> at 0.02 K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charset="0"/>
              </a:rPr>
              <a:t> = 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charset="0"/>
              </a:rPr>
              <a:t>5e-10 J/</a:t>
            </a:r>
            <a:r>
              <a:rPr lang="en-US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charset="0"/>
              </a:rPr>
              <a:t>kg·K</a:t>
            </a:r>
            <a:endParaRPr lang="en-US" i="1" dirty="0">
              <a:solidFill>
                <a:schemeClr val="tx1">
                  <a:lumMod val="75000"/>
                  <a:lumOff val="25000"/>
                </a:schemeClr>
              </a:solidFill>
              <a:latin typeface="Times New Roman" charset="0"/>
            </a:endParaRPr>
          </a:p>
          <a:p>
            <a:pPr algn="ctr"/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charset="0"/>
              </a:rPr>
              <a:t>               =3e6  </a:t>
            </a:r>
            <a:r>
              <a:rPr lang="en-US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charset="0"/>
              </a:rPr>
              <a:t>keV/kg</a:t>
            </a:r>
            <a:r>
              <a:rPr lang="en-US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charset="0"/>
              </a:rPr>
              <a:t>·</a:t>
            </a:r>
            <a:r>
              <a:rPr lang="en-US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charset="0"/>
              </a:rPr>
              <a:t>K</a:t>
            </a:r>
            <a:endParaRPr lang="en-US" b="1" i="1" dirty="0">
              <a:solidFill>
                <a:schemeClr val="tx1">
                  <a:lumMod val="75000"/>
                  <a:lumOff val="25000"/>
                </a:schemeClr>
              </a:solidFill>
              <a:latin typeface="Times New Roman" charset="0"/>
            </a:endParaRPr>
          </a:p>
        </p:txBody>
      </p:sp>
      <p:graphicFrame>
        <p:nvGraphicFramePr>
          <p:cNvPr id="39939" name="Object 3"/>
          <p:cNvGraphicFramePr>
            <a:graphicFrameLocks noChangeAspect="1"/>
          </p:cNvGraphicFramePr>
          <p:nvPr/>
        </p:nvGraphicFramePr>
        <p:xfrm>
          <a:off x="8107364" y="5191125"/>
          <a:ext cx="1443037" cy="47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" name="Equation" r:id="rId6" imgW="1193800" imgH="393700" progId="Equation.3">
                  <p:embed/>
                </p:oleObj>
              </mc:Choice>
              <mc:Fallback>
                <p:oleObj name="Equation" r:id="rId6" imgW="11938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07364" y="5191125"/>
                        <a:ext cx="1443037" cy="477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1738313" y="4114800"/>
            <a:ext cx="3200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charset="0"/>
                <a:sym typeface="Symbol" charset="2"/>
              </a:rPr>
              <a:t>A thermometer attached to the absorber with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charset="0"/>
                <a:sym typeface="Symbol" charset="2"/>
              </a:rPr>
              <a:t>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charset="0"/>
                <a:sym typeface="Symbol" charset="2"/>
              </a:rPr>
              <a:t> ~100:</a:t>
            </a:r>
          </a:p>
        </p:txBody>
      </p:sp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1689100" y="3048001"/>
            <a:ext cx="397668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Symbol" charset="2"/>
              <a:buNone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charset="0"/>
              </a:rPr>
              <a:t>Therefore for a 1kg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charset="0"/>
              </a:rPr>
              <a:t>Ge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charset="0"/>
              </a:rPr>
              <a:t> absorber cooled down to 0.02 K,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charset="0"/>
                <a:sym typeface="Symbol" charset="2"/>
              </a:rPr>
              <a:t>T caused by a 10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charset="0"/>
                <a:sym typeface="Symbol" charset="2"/>
              </a:rPr>
              <a:t>keV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charset="0"/>
                <a:sym typeface="Symbol" charset="2"/>
              </a:rPr>
              <a:t> deposit will be: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charset="0"/>
                <a:sym typeface="Symbol" charset="2"/>
              </a:rPr>
              <a:t>~3.3e-6 K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Times New Roman" charset="0"/>
              <a:sym typeface="Symbol" charset="2"/>
            </a:endParaRPr>
          </a:p>
        </p:txBody>
      </p: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2243139" y="4800600"/>
            <a:ext cx="23569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i="1" dirty="0">
                <a:solidFill>
                  <a:schemeClr val="tx2">
                    <a:lumMod val="75000"/>
                  </a:schemeClr>
                </a:solidFill>
                <a:latin typeface="Times New Roman" charset="0"/>
                <a:sym typeface="Symbol" charset="2"/>
              </a:rPr>
              <a:t> Signal I~ 40 </a:t>
            </a:r>
            <a:r>
              <a:rPr lang="en-US" sz="2000" b="1" i="1" dirty="0" err="1">
                <a:solidFill>
                  <a:schemeClr val="tx2">
                    <a:lumMod val="75000"/>
                  </a:schemeClr>
                </a:solidFill>
                <a:latin typeface="Times New Roman" charset="0"/>
                <a:sym typeface="Symbol" charset="2"/>
              </a:rPr>
              <a:t>nA</a:t>
            </a:r>
            <a:endParaRPr lang="en-US" sz="2000" b="1" i="1" dirty="0">
              <a:solidFill>
                <a:schemeClr val="tx2">
                  <a:lumMod val="75000"/>
                </a:schemeClr>
              </a:solidFill>
              <a:latin typeface="Times New Roman" charset="0"/>
            </a:endParaRPr>
          </a:p>
        </p:txBody>
      </p:sp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1863725" y="5638800"/>
            <a:ext cx="36020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charset="0"/>
              </a:rPr>
              <a:t>Typical for SQUID Amplifiers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6294438" y="1255714"/>
            <a:ext cx="4056062" cy="2522537"/>
            <a:chOff x="2974" y="2023"/>
            <a:chExt cx="2555" cy="1589"/>
          </a:xfrm>
        </p:grpSpPr>
        <p:sp>
          <p:nvSpPr>
            <p:cNvPr id="39961" name="Rectangle 10"/>
            <p:cNvSpPr>
              <a:spLocks noChangeArrowheads="1"/>
            </p:cNvSpPr>
            <p:nvPr/>
          </p:nvSpPr>
          <p:spPr bwMode="auto">
            <a:xfrm>
              <a:off x="2974" y="2267"/>
              <a:ext cx="1445" cy="1345"/>
            </a:xfrm>
            <a:prstGeom prst="rect">
              <a:avLst/>
            </a:prstGeom>
            <a:solidFill>
              <a:srgbClr val="131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2400"/>
                <a:t>1 kg Ge</a:t>
              </a:r>
            </a:p>
            <a:p>
              <a:pPr algn="ctr"/>
              <a:r>
                <a:rPr lang="en-US" sz="2400"/>
                <a:t>T=0.02 K</a:t>
              </a:r>
            </a:p>
          </p:txBody>
        </p:sp>
        <p:sp>
          <p:nvSpPr>
            <p:cNvPr id="39962" name="Rectangle 11"/>
            <p:cNvSpPr>
              <a:spLocks noChangeArrowheads="1"/>
            </p:cNvSpPr>
            <p:nvPr/>
          </p:nvSpPr>
          <p:spPr bwMode="auto">
            <a:xfrm>
              <a:off x="4419" y="2727"/>
              <a:ext cx="54" cy="396"/>
            </a:xfrm>
            <a:prstGeom prst="rect">
              <a:avLst/>
            </a:prstGeom>
            <a:solidFill>
              <a:srgbClr val="E3122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5197" y="2792"/>
              <a:ext cx="332" cy="272"/>
              <a:chOff x="5006" y="2625"/>
              <a:chExt cx="332" cy="272"/>
            </a:xfrm>
          </p:grpSpPr>
          <p:sp>
            <p:nvSpPr>
              <p:cNvPr id="40014" name="Oval 13"/>
              <p:cNvSpPr>
                <a:spLocks noChangeArrowheads="1"/>
              </p:cNvSpPr>
              <p:nvPr/>
            </p:nvSpPr>
            <p:spPr bwMode="auto">
              <a:xfrm>
                <a:off x="5041" y="2625"/>
                <a:ext cx="271" cy="272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4" name="Group 14"/>
              <p:cNvGrpSpPr>
                <a:grpSpLocks/>
              </p:cNvGrpSpPr>
              <p:nvPr/>
            </p:nvGrpSpPr>
            <p:grpSpPr bwMode="auto">
              <a:xfrm>
                <a:off x="5283" y="2722"/>
                <a:ext cx="55" cy="69"/>
                <a:chOff x="4854" y="2408"/>
                <a:chExt cx="55" cy="69"/>
              </a:xfrm>
            </p:grpSpPr>
            <p:sp>
              <p:nvSpPr>
                <p:cNvPr id="40019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4854" y="2408"/>
                  <a:ext cx="55" cy="69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020" name="Line 16"/>
                <p:cNvSpPr>
                  <a:spLocks noChangeShapeType="1"/>
                </p:cNvSpPr>
                <p:nvPr/>
              </p:nvSpPr>
              <p:spPr bwMode="auto">
                <a:xfrm>
                  <a:off x="4854" y="2408"/>
                  <a:ext cx="55" cy="69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5" name="Group 17"/>
              <p:cNvGrpSpPr>
                <a:grpSpLocks/>
              </p:cNvGrpSpPr>
              <p:nvPr/>
            </p:nvGrpSpPr>
            <p:grpSpPr bwMode="auto">
              <a:xfrm>
                <a:off x="5006" y="2720"/>
                <a:ext cx="55" cy="69"/>
                <a:chOff x="4854" y="2408"/>
                <a:chExt cx="55" cy="69"/>
              </a:xfrm>
            </p:grpSpPr>
            <p:sp>
              <p:nvSpPr>
                <p:cNvPr id="40017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4854" y="2408"/>
                  <a:ext cx="55" cy="69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018" name="Line 19"/>
                <p:cNvSpPr>
                  <a:spLocks noChangeShapeType="1"/>
                </p:cNvSpPr>
                <p:nvPr/>
              </p:nvSpPr>
              <p:spPr bwMode="auto">
                <a:xfrm>
                  <a:off x="4854" y="2408"/>
                  <a:ext cx="55" cy="69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6" name="Group 20"/>
            <p:cNvGrpSpPr>
              <a:grpSpLocks/>
            </p:cNvGrpSpPr>
            <p:nvPr/>
          </p:nvGrpSpPr>
          <p:grpSpPr bwMode="auto">
            <a:xfrm rot="5400000">
              <a:off x="4526" y="2100"/>
              <a:ext cx="310" cy="156"/>
              <a:chOff x="4544" y="2120"/>
              <a:chExt cx="748" cy="216"/>
            </a:xfrm>
          </p:grpSpPr>
          <p:grpSp>
            <p:nvGrpSpPr>
              <p:cNvPr id="7" name="Group 21"/>
              <p:cNvGrpSpPr>
                <a:grpSpLocks/>
              </p:cNvGrpSpPr>
              <p:nvPr/>
            </p:nvGrpSpPr>
            <p:grpSpPr bwMode="auto">
              <a:xfrm>
                <a:off x="4544" y="2120"/>
                <a:ext cx="745" cy="73"/>
                <a:chOff x="4544" y="2120"/>
                <a:chExt cx="745" cy="73"/>
              </a:xfrm>
            </p:grpSpPr>
            <p:sp>
              <p:nvSpPr>
                <p:cNvPr id="40012" name="Line 22"/>
                <p:cNvSpPr>
                  <a:spLocks noChangeShapeType="1"/>
                </p:cNvSpPr>
                <p:nvPr/>
              </p:nvSpPr>
              <p:spPr bwMode="auto">
                <a:xfrm>
                  <a:off x="4544" y="2120"/>
                  <a:ext cx="745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013" name="Line 23"/>
                <p:cNvSpPr>
                  <a:spLocks noChangeShapeType="1"/>
                </p:cNvSpPr>
                <p:nvPr/>
              </p:nvSpPr>
              <p:spPr bwMode="auto">
                <a:xfrm>
                  <a:off x="4773" y="2193"/>
                  <a:ext cx="310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8" name="Group 24"/>
              <p:cNvGrpSpPr>
                <a:grpSpLocks/>
              </p:cNvGrpSpPr>
              <p:nvPr/>
            </p:nvGrpSpPr>
            <p:grpSpPr bwMode="auto">
              <a:xfrm>
                <a:off x="4547" y="2263"/>
                <a:ext cx="745" cy="73"/>
                <a:chOff x="4544" y="2120"/>
                <a:chExt cx="745" cy="73"/>
              </a:xfrm>
            </p:grpSpPr>
            <p:sp>
              <p:nvSpPr>
                <p:cNvPr id="40010" name="Line 25"/>
                <p:cNvSpPr>
                  <a:spLocks noChangeShapeType="1"/>
                </p:cNvSpPr>
                <p:nvPr/>
              </p:nvSpPr>
              <p:spPr bwMode="auto">
                <a:xfrm>
                  <a:off x="4544" y="2120"/>
                  <a:ext cx="745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011" name="Line 26"/>
                <p:cNvSpPr>
                  <a:spLocks noChangeShapeType="1"/>
                </p:cNvSpPr>
                <p:nvPr/>
              </p:nvSpPr>
              <p:spPr bwMode="auto">
                <a:xfrm>
                  <a:off x="4773" y="2193"/>
                  <a:ext cx="310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9" name="Group 27"/>
            <p:cNvGrpSpPr>
              <a:grpSpLocks/>
            </p:cNvGrpSpPr>
            <p:nvPr/>
          </p:nvGrpSpPr>
          <p:grpSpPr bwMode="auto">
            <a:xfrm>
              <a:off x="4884" y="2750"/>
              <a:ext cx="295" cy="364"/>
              <a:chOff x="4934" y="2265"/>
              <a:chExt cx="503" cy="956"/>
            </a:xfrm>
          </p:grpSpPr>
          <p:grpSp>
            <p:nvGrpSpPr>
              <p:cNvPr id="10" name="Group 28"/>
              <p:cNvGrpSpPr>
                <a:grpSpLocks/>
              </p:cNvGrpSpPr>
              <p:nvPr/>
            </p:nvGrpSpPr>
            <p:grpSpPr bwMode="auto">
              <a:xfrm>
                <a:off x="4949" y="2265"/>
                <a:ext cx="488" cy="241"/>
                <a:chOff x="4949" y="2265"/>
                <a:chExt cx="488" cy="241"/>
              </a:xfrm>
            </p:grpSpPr>
            <p:sp>
              <p:nvSpPr>
                <p:cNvPr id="40004" name="Arc 29"/>
                <p:cNvSpPr>
                  <a:spLocks/>
                </p:cNvSpPr>
                <p:nvPr/>
              </p:nvSpPr>
              <p:spPr bwMode="auto">
                <a:xfrm>
                  <a:off x="5188" y="2307"/>
                  <a:ext cx="249" cy="77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005" name="Arc 30"/>
                <p:cNvSpPr>
                  <a:spLocks/>
                </p:cNvSpPr>
                <p:nvPr/>
              </p:nvSpPr>
              <p:spPr bwMode="auto">
                <a:xfrm flipV="1">
                  <a:off x="5188" y="2383"/>
                  <a:ext cx="249" cy="77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006" name="Arc 31"/>
                <p:cNvSpPr>
                  <a:spLocks/>
                </p:cNvSpPr>
                <p:nvPr/>
              </p:nvSpPr>
              <p:spPr bwMode="auto">
                <a:xfrm flipH="1" flipV="1">
                  <a:off x="4953" y="2265"/>
                  <a:ext cx="249" cy="195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007" name="Arc 32"/>
                <p:cNvSpPr>
                  <a:spLocks/>
                </p:cNvSpPr>
                <p:nvPr/>
              </p:nvSpPr>
              <p:spPr bwMode="auto">
                <a:xfrm flipH="1">
                  <a:off x="4949" y="2311"/>
                  <a:ext cx="249" cy="195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1" name="Group 33"/>
              <p:cNvGrpSpPr>
                <a:grpSpLocks/>
              </p:cNvGrpSpPr>
              <p:nvPr/>
            </p:nvGrpSpPr>
            <p:grpSpPr bwMode="auto">
              <a:xfrm>
                <a:off x="4944" y="2505"/>
                <a:ext cx="488" cy="241"/>
                <a:chOff x="4949" y="2265"/>
                <a:chExt cx="488" cy="241"/>
              </a:xfrm>
            </p:grpSpPr>
            <p:sp>
              <p:nvSpPr>
                <p:cNvPr id="40000" name="Arc 34"/>
                <p:cNvSpPr>
                  <a:spLocks/>
                </p:cNvSpPr>
                <p:nvPr/>
              </p:nvSpPr>
              <p:spPr bwMode="auto">
                <a:xfrm>
                  <a:off x="5188" y="2307"/>
                  <a:ext cx="249" cy="77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001" name="Arc 35"/>
                <p:cNvSpPr>
                  <a:spLocks/>
                </p:cNvSpPr>
                <p:nvPr/>
              </p:nvSpPr>
              <p:spPr bwMode="auto">
                <a:xfrm flipV="1">
                  <a:off x="5188" y="2383"/>
                  <a:ext cx="249" cy="77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002" name="Arc 36"/>
                <p:cNvSpPr>
                  <a:spLocks/>
                </p:cNvSpPr>
                <p:nvPr/>
              </p:nvSpPr>
              <p:spPr bwMode="auto">
                <a:xfrm flipH="1" flipV="1">
                  <a:off x="4953" y="2265"/>
                  <a:ext cx="249" cy="195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003" name="Arc 37"/>
                <p:cNvSpPr>
                  <a:spLocks/>
                </p:cNvSpPr>
                <p:nvPr/>
              </p:nvSpPr>
              <p:spPr bwMode="auto">
                <a:xfrm flipH="1">
                  <a:off x="4949" y="2311"/>
                  <a:ext cx="249" cy="195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2" name="Group 38"/>
              <p:cNvGrpSpPr>
                <a:grpSpLocks/>
              </p:cNvGrpSpPr>
              <p:nvPr/>
            </p:nvGrpSpPr>
            <p:grpSpPr bwMode="auto">
              <a:xfrm>
                <a:off x="4939" y="2740"/>
                <a:ext cx="488" cy="241"/>
                <a:chOff x="4949" y="2265"/>
                <a:chExt cx="488" cy="241"/>
              </a:xfrm>
            </p:grpSpPr>
            <p:sp>
              <p:nvSpPr>
                <p:cNvPr id="39996" name="Arc 39"/>
                <p:cNvSpPr>
                  <a:spLocks/>
                </p:cNvSpPr>
                <p:nvPr/>
              </p:nvSpPr>
              <p:spPr bwMode="auto">
                <a:xfrm>
                  <a:off x="5188" y="2307"/>
                  <a:ext cx="249" cy="77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997" name="Arc 40"/>
                <p:cNvSpPr>
                  <a:spLocks/>
                </p:cNvSpPr>
                <p:nvPr/>
              </p:nvSpPr>
              <p:spPr bwMode="auto">
                <a:xfrm flipV="1">
                  <a:off x="5188" y="2383"/>
                  <a:ext cx="249" cy="77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998" name="Arc 41"/>
                <p:cNvSpPr>
                  <a:spLocks/>
                </p:cNvSpPr>
                <p:nvPr/>
              </p:nvSpPr>
              <p:spPr bwMode="auto">
                <a:xfrm flipH="1" flipV="1">
                  <a:off x="4953" y="2265"/>
                  <a:ext cx="249" cy="195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999" name="Arc 42"/>
                <p:cNvSpPr>
                  <a:spLocks/>
                </p:cNvSpPr>
                <p:nvPr/>
              </p:nvSpPr>
              <p:spPr bwMode="auto">
                <a:xfrm flipH="1">
                  <a:off x="4949" y="2311"/>
                  <a:ext cx="249" cy="195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3" name="Group 43"/>
              <p:cNvGrpSpPr>
                <a:grpSpLocks/>
              </p:cNvGrpSpPr>
              <p:nvPr/>
            </p:nvGrpSpPr>
            <p:grpSpPr bwMode="auto">
              <a:xfrm>
                <a:off x="4934" y="2980"/>
                <a:ext cx="488" cy="241"/>
                <a:chOff x="4949" y="2265"/>
                <a:chExt cx="488" cy="241"/>
              </a:xfrm>
            </p:grpSpPr>
            <p:sp>
              <p:nvSpPr>
                <p:cNvPr id="39992" name="Arc 44"/>
                <p:cNvSpPr>
                  <a:spLocks/>
                </p:cNvSpPr>
                <p:nvPr/>
              </p:nvSpPr>
              <p:spPr bwMode="auto">
                <a:xfrm>
                  <a:off x="5188" y="2307"/>
                  <a:ext cx="249" cy="77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993" name="Arc 45"/>
                <p:cNvSpPr>
                  <a:spLocks/>
                </p:cNvSpPr>
                <p:nvPr/>
              </p:nvSpPr>
              <p:spPr bwMode="auto">
                <a:xfrm flipV="1">
                  <a:off x="5188" y="2383"/>
                  <a:ext cx="249" cy="77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994" name="Arc 46"/>
                <p:cNvSpPr>
                  <a:spLocks/>
                </p:cNvSpPr>
                <p:nvPr/>
              </p:nvSpPr>
              <p:spPr bwMode="auto">
                <a:xfrm flipH="1" flipV="1">
                  <a:off x="4953" y="2265"/>
                  <a:ext cx="249" cy="195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995" name="Arc 47"/>
                <p:cNvSpPr>
                  <a:spLocks/>
                </p:cNvSpPr>
                <p:nvPr/>
              </p:nvSpPr>
              <p:spPr bwMode="auto">
                <a:xfrm flipH="1">
                  <a:off x="4949" y="2311"/>
                  <a:ext cx="249" cy="195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39966" name="Freeform 48"/>
            <p:cNvSpPr>
              <a:spLocks/>
            </p:cNvSpPr>
            <p:nvPr/>
          </p:nvSpPr>
          <p:spPr bwMode="auto">
            <a:xfrm>
              <a:off x="4448" y="2176"/>
              <a:ext cx="155" cy="549"/>
            </a:xfrm>
            <a:custGeom>
              <a:avLst/>
              <a:gdLst>
                <a:gd name="T0" fmla="*/ 0 w 155"/>
                <a:gd name="T1" fmla="*/ 549 h 549"/>
                <a:gd name="T2" fmla="*/ 0 w 155"/>
                <a:gd name="T3" fmla="*/ 0 h 549"/>
                <a:gd name="T4" fmla="*/ 155 w 155"/>
                <a:gd name="T5" fmla="*/ 0 h 549"/>
                <a:gd name="T6" fmla="*/ 0 60000 65536"/>
                <a:gd name="T7" fmla="*/ 0 60000 65536"/>
                <a:gd name="T8" fmla="*/ 0 60000 65536"/>
                <a:gd name="T9" fmla="*/ 0 w 155"/>
                <a:gd name="T10" fmla="*/ 0 h 549"/>
                <a:gd name="T11" fmla="*/ 155 w 155"/>
                <a:gd name="T12" fmla="*/ 549 h 5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5" h="549">
                  <a:moveTo>
                    <a:pt x="0" y="549"/>
                  </a:moveTo>
                  <a:lnTo>
                    <a:pt x="0" y="0"/>
                  </a:lnTo>
                  <a:lnTo>
                    <a:pt x="155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967" name="Freeform 49"/>
            <p:cNvSpPr>
              <a:spLocks/>
            </p:cNvSpPr>
            <p:nvPr/>
          </p:nvSpPr>
          <p:spPr bwMode="auto">
            <a:xfrm>
              <a:off x="4448" y="3109"/>
              <a:ext cx="438" cy="344"/>
            </a:xfrm>
            <a:custGeom>
              <a:avLst/>
              <a:gdLst>
                <a:gd name="T0" fmla="*/ 0 w 416"/>
                <a:gd name="T1" fmla="*/ 26 h 320"/>
                <a:gd name="T2" fmla="*/ 0 w 416"/>
                <a:gd name="T3" fmla="*/ 370 h 320"/>
                <a:gd name="T4" fmla="*/ 461 w 416"/>
                <a:gd name="T5" fmla="*/ 370 h 320"/>
                <a:gd name="T6" fmla="*/ 461 w 416"/>
                <a:gd name="T7" fmla="*/ 0 h 3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6"/>
                <a:gd name="T13" fmla="*/ 0 h 320"/>
                <a:gd name="T14" fmla="*/ 416 w 416"/>
                <a:gd name="T15" fmla="*/ 320 h 3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6" h="320">
                  <a:moveTo>
                    <a:pt x="0" y="22"/>
                  </a:moveTo>
                  <a:lnTo>
                    <a:pt x="0" y="320"/>
                  </a:lnTo>
                  <a:lnTo>
                    <a:pt x="416" y="320"/>
                  </a:lnTo>
                  <a:lnTo>
                    <a:pt x="416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4" name="Group 50"/>
            <p:cNvGrpSpPr>
              <a:grpSpLocks/>
            </p:cNvGrpSpPr>
            <p:nvPr/>
          </p:nvGrpSpPr>
          <p:grpSpPr bwMode="auto">
            <a:xfrm>
              <a:off x="4416" y="2732"/>
              <a:ext cx="60" cy="68"/>
              <a:chOff x="4416" y="2732"/>
              <a:chExt cx="60" cy="68"/>
            </a:xfrm>
          </p:grpSpPr>
          <p:sp>
            <p:nvSpPr>
              <p:cNvPr id="39986" name="Line 51"/>
              <p:cNvSpPr>
                <a:spLocks noChangeShapeType="1"/>
              </p:cNvSpPr>
              <p:nvPr/>
            </p:nvSpPr>
            <p:spPr bwMode="auto">
              <a:xfrm>
                <a:off x="4416" y="2732"/>
                <a:ext cx="56" cy="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987" name="Line 52"/>
              <p:cNvSpPr>
                <a:spLocks noChangeShapeType="1"/>
              </p:cNvSpPr>
              <p:nvPr/>
            </p:nvSpPr>
            <p:spPr bwMode="auto">
              <a:xfrm rot="10800000" flipH="1">
                <a:off x="4420" y="2768"/>
                <a:ext cx="56" cy="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5" name="Group 53"/>
            <p:cNvGrpSpPr>
              <a:grpSpLocks/>
            </p:cNvGrpSpPr>
            <p:nvPr/>
          </p:nvGrpSpPr>
          <p:grpSpPr bwMode="auto">
            <a:xfrm>
              <a:off x="4416" y="2800"/>
              <a:ext cx="60" cy="68"/>
              <a:chOff x="4416" y="2732"/>
              <a:chExt cx="60" cy="68"/>
            </a:xfrm>
          </p:grpSpPr>
          <p:sp>
            <p:nvSpPr>
              <p:cNvPr id="39984" name="Line 54"/>
              <p:cNvSpPr>
                <a:spLocks noChangeShapeType="1"/>
              </p:cNvSpPr>
              <p:nvPr/>
            </p:nvSpPr>
            <p:spPr bwMode="auto">
              <a:xfrm>
                <a:off x="4416" y="2732"/>
                <a:ext cx="56" cy="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985" name="Line 55"/>
              <p:cNvSpPr>
                <a:spLocks noChangeShapeType="1"/>
              </p:cNvSpPr>
              <p:nvPr/>
            </p:nvSpPr>
            <p:spPr bwMode="auto">
              <a:xfrm rot="10800000" flipH="1">
                <a:off x="4420" y="2768"/>
                <a:ext cx="56" cy="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6" name="Group 56"/>
            <p:cNvGrpSpPr>
              <a:grpSpLocks/>
            </p:cNvGrpSpPr>
            <p:nvPr/>
          </p:nvGrpSpPr>
          <p:grpSpPr bwMode="auto">
            <a:xfrm>
              <a:off x="4416" y="2868"/>
              <a:ext cx="60" cy="68"/>
              <a:chOff x="4416" y="2732"/>
              <a:chExt cx="60" cy="68"/>
            </a:xfrm>
          </p:grpSpPr>
          <p:sp>
            <p:nvSpPr>
              <p:cNvPr id="39982" name="Line 57"/>
              <p:cNvSpPr>
                <a:spLocks noChangeShapeType="1"/>
              </p:cNvSpPr>
              <p:nvPr/>
            </p:nvSpPr>
            <p:spPr bwMode="auto">
              <a:xfrm>
                <a:off x="4416" y="2732"/>
                <a:ext cx="56" cy="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983" name="Line 58"/>
              <p:cNvSpPr>
                <a:spLocks noChangeShapeType="1"/>
              </p:cNvSpPr>
              <p:nvPr/>
            </p:nvSpPr>
            <p:spPr bwMode="auto">
              <a:xfrm rot="10800000" flipH="1">
                <a:off x="4420" y="2768"/>
                <a:ext cx="56" cy="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7" name="Group 59"/>
            <p:cNvGrpSpPr>
              <a:grpSpLocks/>
            </p:cNvGrpSpPr>
            <p:nvPr/>
          </p:nvGrpSpPr>
          <p:grpSpPr bwMode="auto">
            <a:xfrm>
              <a:off x="4416" y="2936"/>
              <a:ext cx="60" cy="68"/>
              <a:chOff x="4416" y="2732"/>
              <a:chExt cx="60" cy="68"/>
            </a:xfrm>
          </p:grpSpPr>
          <p:sp>
            <p:nvSpPr>
              <p:cNvPr id="39980" name="Line 60"/>
              <p:cNvSpPr>
                <a:spLocks noChangeShapeType="1"/>
              </p:cNvSpPr>
              <p:nvPr/>
            </p:nvSpPr>
            <p:spPr bwMode="auto">
              <a:xfrm>
                <a:off x="4416" y="2732"/>
                <a:ext cx="56" cy="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981" name="Line 61"/>
              <p:cNvSpPr>
                <a:spLocks noChangeShapeType="1"/>
              </p:cNvSpPr>
              <p:nvPr/>
            </p:nvSpPr>
            <p:spPr bwMode="auto">
              <a:xfrm rot="10800000" flipH="1">
                <a:off x="4420" y="2768"/>
                <a:ext cx="56" cy="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8" name="Group 62"/>
            <p:cNvGrpSpPr>
              <a:grpSpLocks/>
            </p:cNvGrpSpPr>
            <p:nvPr/>
          </p:nvGrpSpPr>
          <p:grpSpPr bwMode="auto">
            <a:xfrm>
              <a:off x="4416" y="3004"/>
              <a:ext cx="60" cy="68"/>
              <a:chOff x="4416" y="2732"/>
              <a:chExt cx="60" cy="68"/>
            </a:xfrm>
          </p:grpSpPr>
          <p:sp>
            <p:nvSpPr>
              <p:cNvPr id="39978" name="Line 63"/>
              <p:cNvSpPr>
                <a:spLocks noChangeShapeType="1"/>
              </p:cNvSpPr>
              <p:nvPr/>
            </p:nvSpPr>
            <p:spPr bwMode="auto">
              <a:xfrm>
                <a:off x="4416" y="2732"/>
                <a:ext cx="56" cy="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979" name="Line 64"/>
              <p:cNvSpPr>
                <a:spLocks noChangeShapeType="1"/>
              </p:cNvSpPr>
              <p:nvPr/>
            </p:nvSpPr>
            <p:spPr bwMode="auto">
              <a:xfrm rot="10800000" flipH="1">
                <a:off x="4420" y="2768"/>
                <a:ext cx="56" cy="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9" name="Group 65"/>
            <p:cNvGrpSpPr>
              <a:grpSpLocks/>
            </p:cNvGrpSpPr>
            <p:nvPr/>
          </p:nvGrpSpPr>
          <p:grpSpPr bwMode="auto">
            <a:xfrm>
              <a:off x="4416" y="3072"/>
              <a:ext cx="60" cy="68"/>
              <a:chOff x="4416" y="2732"/>
              <a:chExt cx="60" cy="68"/>
            </a:xfrm>
          </p:grpSpPr>
          <p:sp>
            <p:nvSpPr>
              <p:cNvPr id="39976" name="Line 66"/>
              <p:cNvSpPr>
                <a:spLocks noChangeShapeType="1"/>
              </p:cNvSpPr>
              <p:nvPr/>
            </p:nvSpPr>
            <p:spPr bwMode="auto">
              <a:xfrm>
                <a:off x="4416" y="2732"/>
                <a:ext cx="56" cy="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977" name="Line 67"/>
              <p:cNvSpPr>
                <a:spLocks noChangeShapeType="1"/>
              </p:cNvSpPr>
              <p:nvPr/>
            </p:nvSpPr>
            <p:spPr bwMode="auto">
              <a:xfrm rot="10800000" flipH="1">
                <a:off x="4420" y="2768"/>
                <a:ext cx="56" cy="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9974" name="Freeform 68"/>
            <p:cNvSpPr>
              <a:spLocks/>
            </p:cNvSpPr>
            <p:nvPr/>
          </p:nvSpPr>
          <p:spPr bwMode="auto">
            <a:xfrm>
              <a:off x="4756" y="2184"/>
              <a:ext cx="140" cy="568"/>
            </a:xfrm>
            <a:custGeom>
              <a:avLst/>
              <a:gdLst>
                <a:gd name="T0" fmla="*/ 140 w 140"/>
                <a:gd name="T1" fmla="*/ 568 h 568"/>
                <a:gd name="T2" fmla="*/ 140 w 140"/>
                <a:gd name="T3" fmla="*/ 0 h 568"/>
                <a:gd name="T4" fmla="*/ 0 w 140"/>
                <a:gd name="T5" fmla="*/ 0 h 568"/>
                <a:gd name="T6" fmla="*/ 0 60000 65536"/>
                <a:gd name="T7" fmla="*/ 0 60000 65536"/>
                <a:gd name="T8" fmla="*/ 0 60000 65536"/>
                <a:gd name="T9" fmla="*/ 0 w 140"/>
                <a:gd name="T10" fmla="*/ 0 h 568"/>
                <a:gd name="T11" fmla="*/ 140 w 140"/>
                <a:gd name="T12" fmla="*/ 568 h 5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0" h="568">
                  <a:moveTo>
                    <a:pt x="140" y="568"/>
                  </a:moveTo>
                  <a:lnTo>
                    <a:pt x="140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975" name="Text Box 69"/>
            <p:cNvSpPr txBox="1">
              <a:spLocks noChangeArrowheads="1"/>
            </p:cNvSpPr>
            <p:nvPr/>
          </p:nvSpPr>
          <p:spPr bwMode="auto">
            <a:xfrm>
              <a:off x="4482" y="2327"/>
              <a:ext cx="37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Times New Roman" charset="0"/>
                </a:rPr>
                <a:t>2 </a:t>
              </a:r>
              <a:r>
                <a:rPr lang="en-US" sz="1600">
                  <a:latin typeface="Times New Roman" charset="0"/>
                  <a:sym typeface="Symbol" charset="2"/>
                </a:rPr>
                <a:t>V</a:t>
              </a:r>
              <a:endParaRPr lang="en-US" sz="2400"/>
            </a:p>
          </p:txBody>
        </p:sp>
      </p:grpSp>
      <p:grpSp>
        <p:nvGrpSpPr>
          <p:cNvPr id="20" name="Group 70"/>
          <p:cNvGrpSpPr>
            <a:grpSpLocks/>
          </p:cNvGrpSpPr>
          <p:nvPr/>
        </p:nvGrpSpPr>
        <p:grpSpPr bwMode="auto">
          <a:xfrm>
            <a:off x="5600700" y="4181476"/>
            <a:ext cx="4432300" cy="2581275"/>
            <a:chOff x="2616" y="2568"/>
            <a:chExt cx="2792" cy="1626"/>
          </a:xfrm>
        </p:grpSpPr>
        <p:sp>
          <p:nvSpPr>
            <p:cNvPr id="39953" name="Freeform 71"/>
            <p:cNvSpPr>
              <a:spLocks/>
            </p:cNvSpPr>
            <p:nvPr/>
          </p:nvSpPr>
          <p:spPr bwMode="auto">
            <a:xfrm>
              <a:off x="3072" y="2568"/>
              <a:ext cx="2336" cy="1344"/>
            </a:xfrm>
            <a:custGeom>
              <a:avLst/>
              <a:gdLst>
                <a:gd name="T0" fmla="*/ 0 w 2336"/>
                <a:gd name="T1" fmla="*/ 0 h 1344"/>
                <a:gd name="T2" fmla="*/ 0 w 2336"/>
                <a:gd name="T3" fmla="*/ 1344 h 1344"/>
                <a:gd name="T4" fmla="*/ 2336 w 2336"/>
                <a:gd name="T5" fmla="*/ 1344 h 1344"/>
                <a:gd name="T6" fmla="*/ 0 60000 65536"/>
                <a:gd name="T7" fmla="*/ 0 60000 65536"/>
                <a:gd name="T8" fmla="*/ 0 60000 65536"/>
                <a:gd name="T9" fmla="*/ 0 w 2336"/>
                <a:gd name="T10" fmla="*/ 0 h 1344"/>
                <a:gd name="T11" fmla="*/ 2336 w 2336"/>
                <a:gd name="T12" fmla="*/ 1344 h 13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36" h="1344">
                  <a:moveTo>
                    <a:pt x="0" y="0"/>
                  </a:moveTo>
                  <a:lnTo>
                    <a:pt x="0" y="1344"/>
                  </a:lnTo>
                  <a:lnTo>
                    <a:pt x="2336" y="1344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954" name="Freeform 72"/>
            <p:cNvSpPr>
              <a:spLocks/>
            </p:cNvSpPr>
            <p:nvPr/>
          </p:nvSpPr>
          <p:spPr bwMode="auto">
            <a:xfrm>
              <a:off x="3080" y="2825"/>
              <a:ext cx="1952" cy="1091"/>
            </a:xfrm>
            <a:custGeom>
              <a:avLst/>
              <a:gdLst>
                <a:gd name="T0" fmla="*/ 0 w 1952"/>
                <a:gd name="T1" fmla="*/ 1071 h 1091"/>
                <a:gd name="T2" fmla="*/ 664 w 1952"/>
                <a:gd name="T3" fmla="*/ 1071 h 1091"/>
                <a:gd name="T4" fmla="*/ 896 w 1952"/>
                <a:gd name="T5" fmla="*/ 1039 h 1091"/>
                <a:gd name="T6" fmla="*/ 1024 w 1952"/>
                <a:gd name="T7" fmla="*/ 759 h 1091"/>
                <a:gd name="T8" fmla="*/ 1120 w 1952"/>
                <a:gd name="T9" fmla="*/ 303 h 1091"/>
                <a:gd name="T10" fmla="*/ 1216 w 1952"/>
                <a:gd name="T11" fmla="*/ 95 h 1091"/>
                <a:gd name="T12" fmla="*/ 1400 w 1952"/>
                <a:gd name="T13" fmla="*/ 15 h 1091"/>
                <a:gd name="T14" fmla="*/ 1952 w 1952"/>
                <a:gd name="T15" fmla="*/ 7 h 109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952"/>
                <a:gd name="T25" fmla="*/ 0 h 1091"/>
                <a:gd name="T26" fmla="*/ 1952 w 1952"/>
                <a:gd name="T27" fmla="*/ 1091 h 109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952" h="1091">
                  <a:moveTo>
                    <a:pt x="0" y="1071"/>
                  </a:moveTo>
                  <a:cubicBezTo>
                    <a:pt x="257" y="1073"/>
                    <a:pt x="515" y="1076"/>
                    <a:pt x="664" y="1071"/>
                  </a:cubicBezTo>
                  <a:cubicBezTo>
                    <a:pt x="813" y="1066"/>
                    <a:pt x="836" y="1091"/>
                    <a:pt x="896" y="1039"/>
                  </a:cubicBezTo>
                  <a:cubicBezTo>
                    <a:pt x="956" y="987"/>
                    <a:pt x="987" y="882"/>
                    <a:pt x="1024" y="759"/>
                  </a:cubicBezTo>
                  <a:cubicBezTo>
                    <a:pt x="1061" y="636"/>
                    <a:pt x="1088" y="414"/>
                    <a:pt x="1120" y="303"/>
                  </a:cubicBezTo>
                  <a:cubicBezTo>
                    <a:pt x="1152" y="192"/>
                    <a:pt x="1169" y="143"/>
                    <a:pt x="1216" y="95"/>
                  </a:cubicBezTo>
                  <a:cubicBezTo>
                    <a:pt x="1263" y="47"/>
                    <a:pt x="1277" y="30"/>
                    <a:pt x="1400" y="15"/>
                  </a:cubicBezTo>
                  <a:cubicBezTo>
                    <a:pt x="1523" y="0"/>
                    <a:pt x="1737" y="3"/>
                    <a:pt x="1952" y="7"/>
                  </a:cubicBezTo>
                </a:path>
              </a:pathLst>
            </a:custGeom>
            <a:noFill/>
            <a:ln w="19050">
              <a:solidFill>
                <a:srgbClr val="1318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955" name="Rectangle 73"/>
            <p:cNvSpPr>
              <a:spLocks noChangeArrowheads="1"/>
            </p:cNvSpPr>
            <p:nvPr/>
          </p:nvSpPr>
          <p:spPr bwMode="auto">
            <a:xfrm>
              <a:off x="2616" y="2568"/>
              <a:ext cx="45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Times New Roman" charset="0"/>
                  <a:sym typeface="Symbol" charset="2"/>
                </a:rPr>
                <a:t>R ()</a:t>
              </a:r>
            </a:p>
          </p:txBody>
        </p:sp>
        <p:sp>
          <p:nvSpPr>
            <p:cNvPr id="39956" name="Rectangle 74"/>
            <p:cNvSpPr>
              <a:spLocks noChangeArrowheads="1"/>
            </p:cNvSpPr>
            <p:nvPr/>
          </p:nvSpPr>
          <p:spPr bwMode="auto">
            <a:xfrm>
              <a:off x="4880" y="3963"/>
              <a:ext cx="44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Times New Roman" charset="0"/>
                  <a:sym typeface="Symbol" charset="2"/>
                </a:rPr>
                <a:t>T (K)</a:t>
              </a:r>
            </a:p>
          </p:txBody>
        </p:sp>
        <p:sp>
          <p:nvSpPr>
            <p:cNvPr id="39957" name="Line 75"/>
            <p:cNvSpPr>
              <a:spLocks noChangeShapeType="1"/>
            </p:cNvSpPr>
            <p:nvPr/>
          </p:nvSpPr>
          <p:spPr bwMode="auto">
            <a:xfrm flipV="1">
              <a:off x="4112" y="3168"/>
              <a:ext cx="64" cy="35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958" name="Freeform 76"/>
            <p:cNvSpPr>
              <a:spLocks/>
            </p:cNvSpPr>
            <p:nvPr/>
          </p:nvSpPr>
          <p:spPr bwMode="auto">
            <a:xfrm>
              <a:off x="3064" y="3320"/>
              <a:ext cx="1088" cy="600"/>
            </a:xfrm>
            <a:custGeom>
              <a:avLst/>
              <a:gdLst>
                <a:gd name="T0" fmla="*/ 0 w 1088"/>
                <a:gd name="T1" fmla="*/ 0 h 600"/>
                <a:gd name="T2" fmla="*/ 1088 w 1088"/>
                <a:gd name="T3" fmla="*/ 0 h 600"/>
                <a:gd name="T4" fmla="*/ 1088 w 1088"/>
                <a:gd name="T5" fmla="*/ 600 h 600"/>
                <a:gd name="T6" fmla="*/ 0 60000 65536"/>
                <a:gd name="T7" fmla="*/ 0 60000 65536"/>
                <a:gd name="T8" fmla="*/ 0 60000 65536"/>
                <a:gd name="T9" fmla="*/ 0 w 1088"/>
                <a:gd name="T10" fmla="*/ 0 h 600"/>
                <a:gd name="T11" fmla="*/ 1088 w 1088"/>
                <a:gd name="T12" fmla="*/ 600 h 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88" h="600">
                  <a:moveTo>
                    <a:pt x="0" y="0"/>
                  </a:moveTo>
                  <a:lnTo>
                    <a:pt x="1088" y="0"/>
                  </a:lnTo>
                  <a:lnTo>
                    <a:pt x="1088" y="600"/>
                  </a:lnTo>
                </a:path>
              </a:pathLst>
            </a:cu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959" name="Rectangle 77"/>
            <p:cNvSpPr>
              <a:spLocks noChangeArrowheads="1"/>
            </p:cNvSpPr>
            <p:nvPr/>
          </p:nvSpPr>
          <p:spPr bwMode="auto">
            <a:xfrm>
              <a:off x="2784" y="3210"/>
              <a:ext cx="27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Times New Roman" charset="0"/>
                  <a:sym typeface="Symbol" charset="2"/>
                </a:rPr>
                <a:t>1.0</a:t>
              </a:r>
            </a:p>
          </p:txBody>
        </p:sp>
        <p:sp>
          <p:nvSpPr>
            <p:cNvPr id="39960" name="Rectangle 78"/>
            <p:cNvSpPr>
              <a:spLocks noChangeArrowheads="1"/>
            </p:cNvSpPr>
            <p:nvPr/>
          </p:nvSpPr>
          <p:spPr bwMode="auto">
            <a:xfrm>
              <a:off x="3992" y="3970"/>
              <a:ext cx="34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Times New Roman" charset="0"/>
                  <a:sym typeface="Symbol" charset="2"/>
                </a:rPr>
                <a:t>0.02</a:t>
              </a:r>
            </a:p>
          </p:txBody>
        </p:sp>
      </p:grpSp>
      <p:sp>
        <p:nvSpPr>
          <p:cNvPr id="39947" name="Oval 79"/>
          <p:cNvSpPr>
            <a:spLocks noChangeArrowheads="1"/>
          </p:cNvSpPr>
          <p:nvPr/>
        </p:nvSpPr>
        <p:spPr bwMode="auto">
          <a:xfrm>
            <a:off x="8470900" y="2311400"/>
            <a:ext cx="304800" cy="838200"/>
          </a:xfrm>
          <a:prstGeom prst="ellips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48" name="Line 80"/>
          <p:cNvSpPr>
            <a:spLocks noChangeShapeType="1"/>
          </p:cNvSpPr>
          <p:nvPr/>
        </p:nvSpPr>
        <p:spPr bwMode="auto">
          <a:xfrm flipH="1">
            <a:off x="7848600" y="3136900"/>
            <a:ext cx="72390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49" name="Text Box 81"/>
          <p:cNvSpPr txBox="1">
            <a:spLocks noChangeArrowheads="1"/>
          </p:cNvSpPr>
          <p:nvPr/>
        </p:nvSpPr>
        <p:spPr bwMode="auto">
          <a:xfrm>
            <a:off x="6715126" y="4179889"/>
            <a:ext cx="303788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Superconductor Transition Edge Sensor</a:t>
            </a:r>
          </a:p>
        </p:txBody>
      </p:sp>
      <p:sp>
        <p:nvSpPr>
          <p:cNvPr id="39950" name="Rectangle 82"/>
          <p:cNvSpPr>
            <a:spLocks noChangeArrowheads="1"/>
          </p:cNvSpPr>
          <p:nvPr/>
        </p:nvSpPr>
        <p:spPr bwMode="auto">
          <a:xfrm>
            <a:off x="2311401" y="5181600"/>
            <a:ext cx="245804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i="1" dirty="0">
                <a:solidFill>
                  <a:srgbClr val="FF6600"/>
                </a:solidFill>
                <a:latin typeface="Times New Roman" charset="0"/>
              </a:rPr>
              <a:t>Noise~1pA/(Hz)^1/2</a:t>
            </a:r>
          </a:p>
        </p:txBody>
      </p:sp>
      <p:sp>
        <p:nvSpPr>
          <p:cNvPr id="39951" name="Rectangle 83"/>
          <p:cNvSpPr>
            <a:spLocks noChangeArrowheads="1"/>
          </p:cNvSpPr>
          <p:nvPr/>
        </p:nvSpPr>
        <p:spPr bwMode="auto">
          <a:xfrm>
            <a:off x="2133600" y="6172200"/>
            <a:ext cx="2909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E31225"/>
                </a:solidFill>
                <a:latin typeface="Times New Roman" charset="0"/>
              </a:rPr>
              <a:t>Very good resolution</a:t>
            </a:r>
          </a:p>
        </p:txBody>
      </p:sp>
      <p:sp>
        <p:nvSpPr>
          <p:cNvPr id="39952" name="Text Box 84"/>
          <p:cNvSpPr txBox="1">
            <a:spLocks noChangeArrowheads="1"/>
          </p:cNvSpPr>
          <p:nvPr/>
        </p:nvSpPr>
        <p:spPr bwMode="auto">
          <a:xfrm>
            <a:off x="3350983" y="1"/>
            <a:ext cx="604883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/>
              <a:t>Calorimetery with large absorber mass:</a:t>
            </a:r>
          </a:p>
          <a:p>
            <a:pPr algn="ctr"/>
            <a:r>
              <a:rPr lang="en-US" sz="2000" i="1"/>
              <a:t>A back of the envelope calculation!</a:t>
            </a:r>
            <a:endParaRPr lang="en-US" sz="2800" i="1"/>
          </a:p>
        </p:txBody>
      </p:sp>
      <p:sp>
        <p:nvSpPr>
          <p:cNvPr id="85" name="Slide Number Placeholder 8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AE54E-E1F2-B946-82DD-A0795C394D3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73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270024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CDMSlite</a:t>
            </a:r>
            <a:r>
              <a:rPr lang="en-US" dirty="0" smtClean="0">
                <a:solidFill>
                  <a:schemeClr val="bg1"/>
                </a:solidFill>
              </a:rPr>
              <a:t>: CDMS with phonon gain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1725" y="3663893"/>
            <a:ext cx="487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 Use the Luke phonon amplification to indirectly measure ionization using very good phonon resolution.</a:t>
            </a:r>
          </a:p>
          <a:p>
            <a:pPr>
              <a:buFont typeface="Arial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 One </a:t>
            </a:r>
            <a:r>
              <a:rPr lang="en-US" sz="1600" dirty="0" err="1">
                <a:solidFill>
                  <a:schemeClr val="bg1"/>
                </a:solidFill>
              </a:rPr>
              <a:t>iZIP</a:t>
            </a:r>
            <a:r>
              <a:rPr lang="en-US" sz="1600" dirty="0">
                <a:solidFill>
                  <a:schemeClr val="bg1"/>
                </a:solidFill>
              </a:rPr>
              <a:t> (0.625 kg) used for this data</a:t>
            </a:r>
          </a:p>
          <a:p>
            <a:pPr>
              <a:buFont typeface="Arial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 ~70 </a:t>
            </a:r>
            <a:r>
              <a:rPr lang="en-US" sz="1600" dirty="0" err="1">
                <a:solidFill>
                  <a:schemeClr val="bg1"/>
                </a:solidFill>
              </a:rPr>
              <a:t>kg.day</a:t>
            </a:r>
            <a:r>
              <a:rPr lang="en-US" sz="1600" dirty="0">
                <a:solidFill>
                  <a:schemeClr val="bg1"/>
                </a:solidFill>
              </a:rPr>
              <a:t> exposure</a:t>
            </a:r>
          </a:p>
          <a:p>
            <a:pPr>
              <a:buFont typeface="Arial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 Impressive 14 </a:t>
            </a:r>
            <a:r>
              <a:rPr lang="en-US" sz="1600" dirty="0" err="1">
                <a:solidFill>
                  <a:schemeClr val="bg1"/>
                </a:solidFill>
              </a:rPr>
              <a:t>eVee</a:t>
            </a:r>
            <a:r>
              <a:rPr lang="en-US" sz="1600" dirty="0">
                <a:solidFill>
                  <a:schemeClr val="bg1"/>
                </a:solidFill>
              </a:rPr>
              <a:t> resolution for </a:t>
            </a:r>
            <a:r>
              <a:rPr lang="en-US" sz="1600" dirty="0" err="1">
                <a:solidFill>
                  <a:schemeClr val="bg1"/>
                </a:solidFill>
              </a:rPr>
              <a:t>Vbias</a:t>
            </a:r>
            <a:r>
              <a:rPr lang="en-US" sz="1600" dirty="0">
                <a:solidFill>
                  <a:schemeClr val="bg1"/>
                </a:solidFill>
              </a:rPr>
              <a:t>=69 Volts.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71601" y="4973599"/>
            <a:ext cx="4521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Limited to current leakage for V&gt;70 Volts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Or E&gt; 24 Volts/cm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89439" y="5756137"/>
            <a:ext cx="477787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Very low compared to standard 77K </a:t>
            </a:r>
            <a:r>
              <a:rPr lang="en-US" dirty="0" err="1">
                <a:solidFill>
                  <a:srgbClr val="000000"/>
                </a:solidFill>
              </a:rPr>
              <a:t>Ge</a:t>
            </a:r>
            <a:r>
              <a:rPr lang="en-US" dirty="0">
                <a:solidFill>
                  <a:srgbClr val="000000"/>
                </a:solidFill>
              </a:rPr>
              <a:t> detectors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6189" y="653724"/>
            <a:ext cx="3688951" cy="2743200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26447" y="798177"/>
            <a:ext cx="365590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0046" y="3434907"/>
            <a:ext cx="3669092" cy="2743200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9580-D023-1B4E-A35E-05C2349E9B8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586706" y="6261913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  <a:latin typeface="Arial" charset="0"/>
              </a:rPr>
              <a:t>Agnese, R. et al</a:t>
            </a:r>
            <a:r>
              <a:rPr lang="en-US" sz="1200" i="1" dirty="0" smtClean="0">
                <a:solidFill>
                  <a:schemeClr val="bg1"/>
                </a:solidFill>
                <a:latin typeface="Arial" charset="0"/>
              </a:rPr>
              <a:t>., </a:t>
            </a:r>
            <a:r>
              <a:rPr lang="en-US" sz="1200" i="1" dirty="0">
                <a:solidFill>
                  <a:schemeClr val="bg1"/>
                </a:solidFill>
                <a:latin typeface="Arial" charset="0"/>
              </a:rPr>
              <a:t>Phys. Rev. Lett. </a:t>
            </a:r>
            <a:r>
              <a:rPr lang="en-US" sz="1200" b="1" i="1" dirty="0">
                <a:solidFill>
                  <a:schemeClr val="bg1"/>
                </a:solidFill>
                <a:latin typeface="Arial" charset="0"/>
              </a:rPr>
              <a:t>116</a:t>
            </a:r>
            <a:r>
              <a:rPr lang="en-US" sz="1200" i="1" dirty="0">
                <a:solidFill>
                  <a:schemeClr val="bg1"/>
                </a:solidFill>
                <a:latin typeface="Arial" charset="0"/>
              </a:rPr>
              <a:t> (2016)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24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731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CDSMlite</a:t>
            </a:r>
            <a:r>
              <a:rPr lang="en-US" dirty="0" smtClean="0">
                <a:solidFill>
                  <a:schemeClr val="bg1"/>
                </a:solidFill>
              </a:rPr>
              <a:t> limitation: Breakdown?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5402" y="1087438"/>
            <a:ext cx="6451600" cy="49530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3379939" y="1652368"/>
            <a:ext cx="3952411" cy="3770766"/>
          </a:xfrm>
          <a:prstGeom prst="line">
            <a:avLst/>
          </a:prstGeom>
          <a:ln w="28575" cmpd="sng">
            <a:solidFill>
              <a:srgbClr val="0000FF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16200000" flipH="1">
            <a:off x="6170988" y="3008110"/>
            <a:ext cx="4081757" cy="1370273"/>
          </a:xfrm>
          <a:prstGeom prst="line">
            <a:avLst/>
          </a:prstGeom>
          <a:ln w="28575" cmpd="sng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765047" y="6078539"/>
            <a:ext cx="21863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Ritoban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Thakur</a:t>
            </a:r>
            <a:r>
              <a:rPr lang="en-US" sz="1400" dirty="0">
                <a:solidFill>
                  <a:schemeClr val="bg1"/>
                </a:solidFill>
              </a:rPr>
              <a:t> Ph.D. thesis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9580-D023-1B4E-A35E-05C2349E9B8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87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9997" y="-38099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Need to study breakdown!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964862"/>
            <a:ext cx="5410200" cy="4391489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What causes the breakdown at such low fields?</a:t>
            </a:r>
          </a:p>
          <a:p>
            <a:r>
              <a:rPr lang="en-US" sz="2000" dirty="0">
                <a:solidFill>
                  <a:schemeClr val="bg1"/>
                </a:solidFill>
              </a:rPr>
              <a:t>Impact ionization on impurities: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Ionized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Neutral</a:t>
            </a:r>
          </a:p>
          <a:p>
            <a:r>
              <a:rPr lang="en-US" sz="2000" dirty="0">
                <a:solidFill>
                  <a:schemeClr val="bg1"/>
                </a:solidFill>
              </a:rPr>
              <a:t>Leakage through electrodes?</a:t>
            </a:r>
          </a:p>
          <a:p>
            <a:r>
              <a:rPr lang="en-US" sz="2000" dirty="0">
                <a:solidFill>
                  <a:schemeClr val="bg1"/>
                </a:solidFill>
              </a:rPr>
              <a:t>Conduction over detector free surface: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Better surface treatment?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Common problem if surface damaged.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4801" y="2743200"/>
            <a:ext cx="1190445" cy="182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1196" y="4114800"/>
            <a:ext cx="2390205" cy="228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3000" y="1219200"/>
            <a:ext cx="1838284" cy="1676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861300" y="2971800"/>
            <a:ext cx="2057400" cy="1107996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J.P. </a:t>
            </a:r>
            <a:r>
              <a:rPr lang="en-US" sz="1100" dirty="0" err="1">
                <a:solidFill>
                  <a:srgbClr val="000000"/>
                </a:solidFill>
              </a:rPr>
              <a:t>McKelvey</a:t>
            </a:r>
            <a:r>
              <a:rPr lang="en-US" sz="1100" dirty="0">
                <a:solidFill>
                  <a:srgbClr val="000000"/>
                </a:solidFill>
              </a:rPr>
              <a:t>, Solid-state and semiconductor physics, Harper &amp; Row, 1966.S.M. </a:t>
            </a:r>
          </a:p>
          <a:p>
            <a:r>
              <a:rPr lang="en-US" sz="1100" dirty="0" err="1">
                <a:solidFill>
                  <a:srgbClr val="000000"/>
                </a:solidFill>
              </a:rPr>
              <a:t>Sze</a:t>
            </a:r>
            <a:r>
              <a:rPr lang="en-US" sz="1100" dirty="0">
                <a:solidFill>
                  <a:srgbClr val="000000"/>
                </a:solidFill>
              </a:rPr>
              <a:t>, Semiconductor devices: physics and technology, 2nd Ed., Wiley, 2002.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44797" y="990601"/>
            <a:ext cx="26088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Injection through contact by tunneling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88400" y="4050268"/>
            <a:ext cx="1143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Avalanche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064500" y="6381751"/>
            <a:ext cx="2133600" cy="365125"/>
          </a:xfrm>
        </p:spPr>
        <p:txBody>
          <a:bodyPr/>
          <a:lstStyle/>
          <a:p>
            <a:fld id="{AFFAE54E-E1F2-B946-82DD-A0795C394D35}" type="slidenum">
              <a:rPr lang="en-US" smtClean="0">
                <a:solidFill>
                  <a:srgbClr val="000000"/>
                </a:solidFill>
              </a:rPr>
              <a:pPr/>
              <a:t>14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70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7728" y="12759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P-type Point Contact </a:t>
            </a:r>
            <a:r>
              <a:rPr lang="en-US" dirty="0" err="1" smtClean="0">
                <a:solidFill>
                  <a:schemeClr val="bg1"/>
                </a:solidFill>
              </a:rPr>
              <a:t>Ge</a:t>
            </a:r>
            <a:r>
              <a:rPr lang="en-US" dirty="0" smtClean="0">
                <a:solidFill>
                  <a:schemeClr val="bg1"/>
                </a:solidFill>
              </a:rPr>
              <a:t> at @T&lt; 0.05 K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PPC_Pictur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2966" y="3044901"/>
            <a:ext cx="4016188" cy="3200400"/>
          </a:xfrm>
          <a:prstGeom prst="rect">
            <a:avLst/>
          </a:prstGeom>
        </p:spPr>
      </p:pic>
      <p:pic>
        <p:nvPicPr>
          <p:cNvPr id="5" name="Picture 4" descr="PPC_Sche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553" y="3048000"/>
            <a:ext cx="4474994" cy="3200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44899" y="1417639"/>
            <a:ext cx="6884638" cy="132343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 PPC are common design for 77K </a:t>
            </a:r>
            <a:r>
              <a:rPr lang="en-US" sz="2000" dirty="0" err="1">
                <a:solidFill>
                  <a:srgbClr val="000000"/>
                </a:solidFill>
              </a:rPr>
              <a:t>Ge</a:t>
            </a:r>
            <a:r>
              <a:rPr lang="en-US" sz="2000" dirty="0">
                <a:solidFill>
                  <a:srgbClr val="000000"/>
                </a:solidFill>
              </a:rPr>
              <a:t> gamma spectrometers.</a:t>
            </a:r>
          </a:p>
          <a:p>
            <a:pPr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 Experiments using ultra pure </a:t>
            </a:r>
            <a:r>
              <a:rPr lang="en-US" sz="2000" dirty="0" err="1">
                <a:solidFill>
                  <a:srgbClr val="000000"/>
                </a:solidFill>
              </a:rPr>
              <a:t>Ge</a:t>
            </a:r>
            <a:r>
              <a:rPr lang="en-US" sz="2000" dirty="0">
                <a:solidFill>
                  <a:srgbClr val="000000"/>
                </a:solidFill>
              </a:rPr>
              <a:t> PPC: </a:t>
            </a:r>
            <a:r>
              <a:rPr lang="en-US" sz="2000" dirty="0" err="1">
                <a:solidFill>
                  <a:srgbClr val="000000"/>
                </a:solidFill>
              </a:rPr>
              <a:t>Majorana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CoGeNT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</a:p>
          <a:p>
            <a:pPr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 LBNL provided a prototype </a:t>
            </a:r>
            <a:r>
              <a:rPr lang="en-US" sz="2000" dirty="0" err="1">
                <a:solidFill>
                  <a:srgbClr val="000000"/>
                </a:solidFill>
              </a:rPr>
              <a:t>Majorana</a:t>
            </a:r>
            <a:r>
              <a:rPr lang="en-US" sz="2000" dirty="0">
                <a:solidFill>
                  <a:srgbClr val="000000"/>
                </a:solidFill>
              </a:rPr>
              <a:t> PPC.</a:t>
            </a:r>
          </a:p>
          <a:p>
            <a:pPr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 At UCB adhered a tungsten TES </a:t>
            </a:r>
            <a:r>
              <a:rPr lang="en-US" sz="2000" dirty="0" err="1">
                <a:solidFill>
                  <a:srgbClr val="000000"/>
                </a:solidFill>
              </a:rPr>
              <a:t>thermistor</a:t>
            </a:r>
            <a:r>
              <a:rPr lang="en-US" sz="20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9580-D023-1B4E-A35E-05C2349E9B8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91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2734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No Break down for V up to 400 Volts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inozphon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105" y="986267"/>
            <a:ext cx="5934099" cy="4572000"/>
          </a:xfrm>
          <a:prstGeom prst="rect">
            <a:avLst/>
          </a:prstGeom>
        </p:spPr>
      </p:pic>
      <p:pic>
        <p:nvPicPr>
          <p:cNvPr id="5" name="Picture 4" descr="phonon_nois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1213" y="698509"/>
            <a:ext cx="2513784" cy="1741796"/>
          </a:xfrm>
          <a:prstGeom prst="rect">
            <a:avLst/>
          </a:prstGeom>
        </p:spPr>
      </p:pic>
      <p:pic>
        <p:nvPicPr>
          <p:cNvPr id="6" name="Picture 5" descr="Phonon_Ra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9222" y="4054668"/>
            <a:ext cx="2810932" cy="2108199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9580-D023-1B4E-A35E-05C2349E9B8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365743" y="5722067"/>
            <a:ext cx="69265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  <a:latin typeface="Helvetica" charset="0"/>
              </a:rPr>
              <a:t>N. Mirabolfathi, M. Amman, D. </a:t>
            </a:r>
            <a:r>
              <a:rPr lang="en-US" sz="1200" i="1" dirty="0" err="1">
                <a:solidFill>
                  <a:schemeClr val="bg1"/>
                </a:solidFill>
                <a:latin typeface="Helvetica" charset="0"/>
              </a:rPr>
              <a:t>Faiez</a:t>
            </a:r>
            <a:r>
              <a:rPr lang="en-US" sz="1200" i="1" dirty="0">
                <a:solidFill>
                  <a:schemeClr val="bg1"/>
                </a:solidFill>
                <a:latin typeface="Helvetica" charset="0"/>
              </a:rPr>
              <a:t>, P. N. Luke et </a:t>
            </a:r>
            <a:r>
              <a:rPr lang="en-US" sz="1200" i="1" dirty="0" smtClean="0">
                <a:solidFill>
                  <a:schemeClr val="bg1"/>
                </a:solidFill>
                <a:latin typeface="Helvetica" charset="0"/>
              </a:rPr>
              <a:t>al., J</a:t>
            </a:r>
            <a:r>
              <a:rPr lang="en-US" sz="1200" i="1" dirty="0">
                <a:solidFill>
                  <a:schemeClr val="bg1"/>
                </a:solidFill>
                <a:latin typeface="Helvetica" charset="0"/>
              </a:rPr>
              <a:t>. Low T. Phys. 176, 209-215 (2014).</a:t>
            </a:r>
            <a:endParaRPr lang="en-US" sz="1200" i="1" dirty="0">
              <a:solidFill>
                <a:schemeClr val="bg1"/>
              </a:solidFill>
              <a:effectLst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94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2464" y="-202056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E Field in PPC </a:t>
            </a:r>
            <a:r>
              <a:rPr lang="en-US" sz="3600" dirty="0" smtClean="0">
                <a:solidFill>
                  <a:schemeClr val="bg1"/>
                </a:solidFill>
              </a:rPr>
              <a:t>@ </a:t>
            </a:r>
            <a:r>
              <a:rPr lang="en-US" sz="3600" dirty="0" err="1" smtClean="0">
                <a:solidFill>
                  <a:schemeClr val="bg1"/>
                </a:solidFill>
              </a:rPr>
              <a:t>V</a:t>
            </a:r>
            <a:r>
              <a:rPr lang="en-US" sz="3600" baseline="-25000" dirty="0" err="1" smtClean="0">
                <a:solidFill>
                  <a:schemeClr val="bg1"/>
                </a:solidFill>
              </a:rPr>
              <a:t>bias</a:t>
            </a:r>
            <a:r>
              <a:rPr lang="en-US" sz="3600" dirty="0" smtClean="0">
                <a:solidFill>
                  <a:schemeClr val="bg1"/>
                </a:solidFill>
              </a:rPr>
              <a:t>=400Volts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4" name="Content Placeholder 3" descr="Field_Amplitude.png"/>
          <p:cNvPicPr>
            <a:picLocks noGrp="1" noChangeAspect="1"/>
          </p:cNvPicPr>
          <p:nvPr>
            <p:ph idx="1"/>
          </p:nvPr>
        </p:nvPicPr>
        <p:blipFill>
          <a:blip r:embed="rId2"/>
          <a:srcRect t="-12823" b="-12823"/>
          <a:stretch>
            <a:fillRect/>
          </a:stretch>
        </p:blipFill>
        <p:spPr>
          <a:xfrm>
            <a:off x="1869125" y="2746079"/>
            <a:ext cx="8229600" cy="4525963"/>
          </a:xfrm>
        </p:spPr>
      </p:pic>
      <p:pic>
        <p:nvPicPr>
          <p:cNvPr id="5" name="Picture 4" descr="Potential_Char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2464" y="865398"/>
            <a:ext cx="6103088" cy="2743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27071" y="865398"/>
            <a:ext cx="1532340" cy="736068"/>
          </a:xfrm>
          <a:prstGeom prst="rect">
            <a:avLst/>
          </a:prstGeom>
          <a:noFill/>
          <a:ln w="38100" cmpd="sng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rot="10800000" flipV="1">
            <a:off x="2241853" y="1283934"/>
            <a:ext cx="2885218" cy="2609284"/>
          </a:xfrm>
          <a:prstGeom prst="line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H="1">
            <a:off x="6659330" y="1284016"/>
            <a:ext cx="2609285" cy="2609120"/>
          </a:xfrm>
          <a:prstGeom prst="line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AE54E-E1F2-B946-82DD-A0795C394D35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39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R&amp;D “Mini PPC” process line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718" y="1539928"/>
            <a:ext cx="4612971" cy="435133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To give a fast-turnaround ability to experimentally test</a:t>
            </a:r>
          </a:p>
          <a:p>
            <a:pPr lvl="1"/>
            <a:r>
              <a:rPr lang="en-US" dirty="0" err="1" smtClean="0">
                <a:solidFill>
                  <a:schemeClr val="bg1"/>
                </a:solidFill>
              </a:rPr>
              <a:t>Ge</a:t>
            </a:r>
            <a:r>
              <a:rPr lang="en-US" dirty="0" smtClean="0">
                <a:solidFill>
                  <a:schemeClr val="bg1"/>
                </a:solidFill>
              </a:rPr>
              <a:t> quality and impact of impurity density/profile/type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Contact DOE’s for true differential comparison of contact types on identical detector material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Process components include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Shaping and polishing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Li deposition and diffusion/drift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Full contact lithography (optical, shadow mask, lift off, </a:t>
            </a:r>
            <a:r>
              <a:rPr lang="en-US" dirty="0" err="1" smtClean="0">
                <a:solidFill>
                  <a:schemeClr val="bg1"/>
                </a:solidFill>
              </a:rPr>
              <a:t>etc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Alternate contact material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Alternate contact devices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Modeling and development (UNC and A&amp;M)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Combine new PPC process types, even simplification, with modeling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4741" y="2974773"/>
            <a:ext cx="3427259" cy="29515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3591" y="399529"/>
            <a:ext cx="2391450" cy="24201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1613" y="1040659"/>
            <a:ext cx="2870387" cy="226973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518952" y="2532435"/>
            <a:ext cx="3014558" cy="4125800"/>
            <a:chOff x="7270629" y="701556"/>
            <a:chExt cx="4271855" cy="563592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6611049" y="1406046"/>
              <a:ext cx="5635926" cy="422694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8297512" y="2630758"/>
              <a:ext cx="261778" cy="4204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043342" y="2478991"/>
              <a:ext cx="1027661" cy="4204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smtClean="0">
                  <a:solidFill>
                    <a:schemeClr val="bg1"/>
                  </a:solidFill>
                </a:rPr>
                <a:t>Shutter</a:t>
              </a:r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154691" y="2623389"/>
              <a:ext cx="976222" cy="588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smtClean="0">
                  <a:solidFill>
                    <a:schemeClr val="bg1"/>
                  </a:solidFill>
                </a:rPr>
                <a:t>Crystal Monitor</a:t>
              </a:r>
              <a:endParaRPr lang="en-US" sz="1100">
                <a:solidFill>
                  <a:schemeClr val="bg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 rot="3530772">
              <a:off x="7784472" y="3589702"/>
              <a:ext cx="1572142" cy="4361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Heater/Lamp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 rot="17413017">
              <a:off x="9612384" y="3856181"/>
              <a:ext cx="1572142" cy="4361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smtClean="0">
                  <a:solidFill>
                    <a:schemeClr val="bg1"/>
                  </a:solidFill>
                </a:rPr>
                <a:t>Heater/Lamp</a:t>
              </a:r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9190386" y="2913824"/>
              <a:ext cx="1165682" cy="4204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smtClean="0">
                  <a:solidFill>
                    <a:schemeClr val="bg1"/>
                  </a:solidFill>
                </a:rPr>
                <a:t>Filament</a:t>
              </a:r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270629" y="5910102"/>
              <a:ext cx="2326548" cy="4204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smtClean="0">
                  <a:solidFill>
                    <a:schemeClr val="bg1"/>
                  </a:solidFill>
                </a:rPr>
                <a:t>Germanium “Coins”</a:t>
              </a:r>
              <a:endParaRPr lang="en-US" sz="1400">
                <a:solidFill>
                  <a:schemeClr val="bg1"/>
                </a:solidFill>
              </a:endParaRPr>
            </a:p>
          </p:txBody>
        </p:sp>
      </p:grp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10763" y="5483565"/>
            <a:ext cx="1232629" cy="137443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80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miniPPC</a:t>
            </a:r>
            <a:r>
              <a:rPr lang="en-US" dirty="0" smtClean="0">
                <a:solidFill>
                  <a:schemeClr val="bg1"/>
                </a:solidFill>
              </a:rPr>
              <a:t> Fabrication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149" y="2025390"/>
            <a:ext cx="5169504" cy="4338549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First Detector (12-2-18)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“Reclaimed reclaim” from CDMS II </a:t>
            </a:r>
            <a:r>
              <a:rPr lang="en-US" dirty="0" err="1" smtClean="0">
                <a:solidFill>
                  <a:schemeClr val="bg1"/>
                </a:solidFill>
              </a:rPr>
              <a:t>Ge</a:t>
            </a:r>
            <a:r>
              <a:rPr lang="en-US" dirty="0" smtClean="0">
                <a:solidFill>
                  <a:schemeClr val="bg1"/>
                </a:solidFill>
              </a:rPr>
              <a:t>, ~2x10</a:t>
            </a:r>
            <a:r>
              <a:rPr lang="en-US" baseline="30000" dirty="0" smtClean="0">
                <a:solidFill>
                  <a:schemeClr val="bg1"/>
                </a:solidFill>
              </a:rPr>
              <a:t>10</a:t>
            </a:r>
            <a:r>
              <a:rPr lang="en-US" dirty="0" smtClean="0">
                <a:solidFill>
                  <a:schemeClr val="bg1"/>
                </a:solidFill>
              </a:rPr>
              <a:t> cm</a:t>
            </a:r>
            <a:r>
              <a:rPr lang="en-US" baseline="30000" dirty="0" smtClean="0">
                <a:solidFill>
                  <a:schemeClr val="bg1"/>
                </a:solidFill>
              </a:rPr>
              <a:t>-3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Mini PPC detectors current in line for full material qualification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Industry Standard </a:t>
            </a:r>
            <a:r>
              <a:rPr lang="en-US" dirty="0" err="1" smtClean="0">
                <a:solidFill>
                  <a:schemeClr val="bg1"/>
                </a:solidFill>
              </a:rPr>
              <a:t>Ge</a:t>
            </a:r>
            <a:r>
              <a:rPr lang="en-US" dirty="0" smtClean="0">
                <a:solidFill>
                  <a:schemeClr val="bg1"/>
                </a:solidFill>
              </a:rPr>
              <a:t>, 1x10</a:t>
            </a:r>
            <a:r>
              <a:rPr lang="en-US" baseline="30000" dirty="0" smtClean="0">
                <a:solidFill>
                  <a:schemeClr val="bg1"/>
                </a:solidFill>
              </a:rPr>
              <a:t>10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cm</a:t>
            </a:r>
            <a:r>
              <a:rPr lang="en-US" baseline="30000" dirty="0">
                <a:solidFill>
                  <a:schemeClr val="bg1"/>
                </a:solidFill>
              </a:rPr>
              <a:t>-</a:t>
            </a:r>
            <a:r>
              <a:rPr lang="en-US" baseline="30000" dirty="0" smtClean="0">
                <a:solidFill>
                  <a:schemeClr val="bg1"/>
                </a:solidFill>
              </a:rPr>
              <a:t>3</a:t>
            </a:r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USD </a:t>
            </a:r>
            <a:r>
              <a:rPr lang="en-US" dirty="0" err="1" smtClean="0">
                <a:solidFill>
                  <a:schemeClr val="bg1"/>
                </a:solidFill>
              </a:rPr>
              <a:t>Ge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>
                <a:solidFill>
                  <a:schemeClr val="bg1"/>
                </a:solidFill>
              </a:rPr>
              <a:t>~2x10</a:t>
            </a:r>
            <a:r>
              <a:rPr lang="en-US" baseline="30000" dirty="0">
                <a:solidFill>
                  <a:schemeClr val="bg1"/>
                </a:solidFill>
              </a:rPr>
              <a:t>10</a:t>
            </a:r>
            <a:r>
              <a:rPr lang="en-US" dirty="0">
                <a:solidFill>
                  <a:schemeClr val="bg1"/>
                </a:solidFill>
              </a:rPr>
              <a:t> cm</a:t>
            </a:r>
            <a:r>
              <a:rPr lang="en-US" baseline="30000" dirty="0">
                <a:solidFill>
                  <a:schemeClr val="bg1"/>
                </a:solidFill>
              </a:rPr>
              <a:t>-</a:t>
            </a:r>
            <a:r>
              <a:rPr lang="en-US" baseline="30000" dirty="0" smtClean="0">
                <a:solidFill>
                  <a:schemeClr val="bg1"/>
                </a:solidFill>
              </a:rPr>
              <a:t>3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other UHP </a:t>
            </a:r>
            <a:r>
              <a:rPr lang="en-US" dirty="0" err="1" smtClean="0">
                <a:solidFill>
                  <a:schemeClr val="bg1"/>
                </a:solidFill>
              </a:rPr>
              <a:t>Ge</a:t>
            </a:r>
            <a:r>
              <a:rPr lang="en-US" dirty="0" smtClean="0">
                <a:solidFill>
                  <a:schemeClr val="bg1"/>
                </a:solidFill>
              </a:rPr>
              <a:t> (Coaxial reclaims, cored and milled material)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3325" y="444145"/>
            <a:ext cx="2268844" cy="2241587"/>
          </a:xfrm>
          <a:prstGeom prst="rect">
            <a:avLst/>
          </a:prstGeom>
          <a:ln w="38100"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3818" y="199765"/>
            <a:ext cx="3175630" cy="28192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9470" y="2183145"/>
            <a:ext cx="2182639" cy="1940573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8076866" y="1384085"/>
            <a:ext cx="1055985" cy="456606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997134" y="3958917"/>
            <a:ext cx="2669264" cy="29119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008818" y="3958075"/>
            <a:ext cx="3009687" cy="279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90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1209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</a:rPr>
              <a:t>Dark Matter: Evidences</a:t>
            </a:r>
          </a:p>
        </p:txBody>
      </p:sp>
      <p:pic>
        <p:nvPicPr>
          <p:cNvPr id="17411" name="Picture 6" descr="microwave-haz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6800" y="1536700"/>
            <a:ext cx="3352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23000" y="1524000"/>
            <a:ext cx="35814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9" descr="Lensi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72200" y="4089400"/>
            <a:ext cx="3657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14" descr="Coma_cluste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24100" y="4076700"/>
            <a:ext cx="3352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6"/>
          <p:cNvPicPr>
            <a:picLocks noChangeAspect="1" noChangeArrowheads="1"/>
          </p:cNvPicPr>
          <p:nvPr/>
        </p:nvPicPr>
        <p:blipFill>
          <a:blip r:embed="rId7"/>
          <a:srcRect l="1624" t="4507" b="10655"/>
          <a:stretch>
            <a:fillRect/>
          </a:stretch>
        </p:blipFill>
        <p:spPr bwMode="auto">
          <a:xfrm>
            <a:off x="1524000" y="1130300"/>
            <a:ext cx="2514600" cy="1322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1583" y="2043038"/>
            <a:ext cx="3949417" cy="363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536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0978" y="-157713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CDMS symmetric contact geometry</a:t>
            </a:r>
          </a:p>
        </p:txBody>
      </p:sp>
      <p:pic>
        <p:nvPicPr>
          <p:cNvPr id="13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27835" y="2363759"/>
            <a:ext cx="365590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 18"/>
          <p:cNvGrpSpPr/>
          <p:nvPr/>
        </p:nvGrpSpPr>
        <p:grpSpPr>
          <a:xfrm>
            <a:off x="6475778" y="1653829"/>
            <a:ext cx="3226722" cy="4052094"/>
            <a:chOff x="4951778" y="1653829"/>
            <a:chExt cx="3226722" cy="405209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51778" y="1854707"/>
              <a:ext cx="3162300" cy="4953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V="1">
              <a:off x="4951778" y="5210623"/>
              <a:ext cx="3162300" cy="495300"/>
            </a:xfrm>
            <a:prstGeom prst="rect">
              <a:avLst/>
            </a:prstGeom>
          </p:spPr>
        </p:pic>
        <p:sp>
          <p:nvSpPr>
            <p:cNvPr id="7" name="Document 6"/>
            <p:cNvSpPr/>
            <p:nvPr/>
          </p:nvSpPr>
          <p:spPr>
            <a:xfrm>
              <a:off x="4951778" y="2350007"/>
              <a:ext cx="3226722" cy="1036637"/>
            </a:xfrm>
            <a:prstGeom prst="flowChartDocumen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>
                  <a:solidFill>
                    <a:srgbClr val="000000"/>
                  </a:solidFill>
                </a:rPr>
                <a:t>Ge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9" name="Document 8"/>
            <p:cNvSpPr/>
            <p:nvPr/>
          </p:nvSpPr>
          <p:spPr>
            <a:xfrm flipH="1" flipV="1">
              <a:off x="4951778" y="4173986"/>
              <a:ext cx="3226722" cy="1036637"/>
            </a:xfrm>
            <a:prstGeom prst="flowChartDocumen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6419212" y="3503266"/>
              <a:ext cx="118070" cy="551736"/>
              <a:chOff x="6419212" y="3503266"/>
              <a:chExt cx="118070" cy="551736"/>
            </a:xfrm>
          </p:grpSpPr>
          <p:sp>
            <p:nvSpPr>
              <p:cNvPr id="10" name="Oval 9"/>
              <p:cNvSpPr>
                <a:spLocks noChangeAspect="1"/>
              </p:cNvSpPr>
              <p:nvPr/>
            </p:nvSpPr>
            <p:spPr>
              <a:xfrm>
                <a:off x="6425428" y="3503266"/>
                <a:ext cx="111854" cy="91440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Oval 10"/>
              <p:cNvSpPr>
                <a:spLocks noChangeAspect="1"/>
              </p:cNvSpPr>
              <p:nvPr/>
            </p:nvSpPr>
            <p:spPr>
              <a:xfrm>
                <a:off x="6422320" y="3733414"/>
                <a:ext cx="111854" cy="91440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Oval 11"/>
              <p:cNvSpPr>
                <a:spLocks noChangeAspect="1"/>
              </p:cNvSpPr>
              <p:nvPr/>
            </p:nvSpPr>
            <p:spPr>
              <a:xfrm>
                <a:off x="6419212" y="3963562"/>
                <a:ext cx="111854" cy="91440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5739451" y="1653829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9A3476"/>
                  </a:solidFill>
                </a:rPr>
                <a:t>W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48280" y="1738085"/>
              <a:ext cx="3812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</a:rPr>
                <a:t>Al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855193" y="2029669"/>
              <a:ext cx="5575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rgbClr val="008000"/>
                  </a:solidFill>
                </a:rPr>
                <a:t>α</a:t>
              </a:r>
              <a:r>
                <a:rPr lang="en-US" b="1" dirty="0">
                  <a:solidFill>
                    <a:srgbClr val="008000"/>
                  </a:solidFill>
                </a:rPr>
                <a:t>-Si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646354" y="934204"/>
            <a:ext cx="82903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 Use W TES (T</a:t>
            </a:r>
            <a:r>
              <a:rPr lang="en-US" baseline="-25000" dirty="0">
                <a:solidFill>
                  <a:schemeClr val="bg1"/>
                </a:solidFill>
              </a:rPr>
              <a:t>C</a:t>
            </a:r>
            <a:r>
              <a:rPr lang="en-US" dirty="0">
                <a:solidFill>
                  <a:schemeClr val="bg1"/>
                </a:solidFill>
              </a:rPr>
              <a:t>~75 </a:t>
            </a:r>
            <a:r>
              <a:rPr lang="en-US" dirty="0" err="1">
                <a:solidFill>
                  <a:schemeClr val="bg1"/>
                </a:solidFill>
              </a:rPr>
              <a:t>mK</a:t>
            </a:r>
            <a:r>
              <a:rPr lang="en-US" dirty="0">
                <a:solidFill>
                  <a:schemeClr val="bg1"/>
                </a:solidFill>
              </a:rPr>
              <a:t> ) phonon sensors</a:t>
            </a:r>
          </a:p>
          <a:p>
            <a:pPr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 Both faces of the detector uniformly covered with sensors.</a:t>
            </a:r>
          </a:p>
          <a:p>
            <a:pPr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 Simultaneously measures </a:t>
            </a:r>
            <a:r>
              <a:rPr lang="en-US" dirty="0" err="1">
                <a:solidFill>
                  <a:schemeClr val="bg1"/>
                </a:solidFill>
              </a:rPr>
              <a:t>athermal</a:t>
            </a:r>
            <a:r>
              <a:rPr lang="en-US" dirty="0">
                <a:solidFill>
                  <a:schemeClr val="bg1"/>
                </a:solidFill>
              </a:rPr>
              <a:t> phonons and ionization.</a:t>
            </a:r>
          </a:p>
          <a:p>
            <a:pPr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 Design tailored for excellent background rejection.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027835" y="5752090"/>
            <a:ext cx="61346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 </a:t>
            </a:r>
            <a:r>
              <a:rPr lang="en-US" dirty="0" err="1">
                <a:solidFill>
                  <a:schemeClr val="bg1"/>
                </a:solidFill>
              </a:rPr>
              <a:t>CDMSlite</a:t>
            </a:r>
            <a:r>
              <a:rPr lang="en-US" dirty="0">
                <a:solidFill>
                  <a:schemeClr val="bg1"/>
                </a:solidFill>
              </a:rPr>
              <a:t> mode only readout one face phonon sensors. The other face used for biasing.  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9580-D023-1B4E-A35E-05C2349E9B8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06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CDMSlite</a:t>
            </a:r>
            <a:r>
              <a:rPr lang="en-US" dirty="0" smtClean="0">
                <a:solidFill>
                  <a:schemeClr val="bg1"/>
                </a:solidFill>
              </a:rPr>
              <a:t> symmetric contact geometry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475778" y="1653829"/>
            <a:ext cx="3226722" cy="4052094"/>
            <a:chOff x="4951778" y="1653829"/>
            <a:chExt cx="3226722" cy="405209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51778" y="1854707"/>
              <a:ext cx="3162300" cy="4953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V="1">
              <a:off x="4951778" y="5210623"/>
              <a:ext cx="3162300" cy="495300"/>
            </a:xfrm>
            <a:prstGeom prst="rect">
              <a:avLst/>
            </a:prstGeom>
          </p:spPr>
        </p:pic>
        <p:sp>
          <p:nvSpPr>
            <p:cNvPr id="7" name="Document 6"/>
            <p:cNvSpPr/>
            <p:nvPr/>
          </p:nvSpPr>
          <p:spPr>
            <a:xfrm>
              <a:off x="4951778" y="2350007"/>
              <a:ext cx="3226722" cy="1036637"/>
            </a:xfrm>
            <a:prstGeom prst="flowChartDocumen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>
                  <a:solidFill>
                    <a:srgbClr val="000000"/>
                  </a:solidFill>
                </a:rPr>
                <a:t>Ge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9" name="Document 8"/>
            <p:cNvSpPr/>
            <p:nvPr/>
          </p:nvSpPr>
          <p:spPr>
            <a:xfrm flipH="1" flipV="1">
              <a:off x="4951778" y="4173986"/>
              <a:ext cx="3226722" cy="1036637"/>
            </a:xfrm>
            <a:prstGeom prst="flowChartDocumen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3" name="Group 14"/>
            <p:cNvGrpSpPr/>
            <p:nvPr/>
          </p:nvGrpSpPr>
          <p:grpSpPr>
            <a:xfrm>
              <a:off x="6419212" y="3503266"/>
              <a:ext cx="118070" cy="551736"/>
              <a:chOff x="6419212" y="3503266"/>
              <a:chExt cx="118070" cy="551736"/>
            </a:xfrm>
          </p:grpSpPr>
          <p:sp>
            <p:nvSpPr>
              <p:cNvPr id="10" name="Oval 9"/>
              <p:cNvSpPr>
                <a:spLocks noChangeAspect="1"/>
              </p:cNvSpPr>
              <p:nvPr/>
            </p:nvSpPr>
            <p:spPr>
              <a:xfrm>
                <a:off x="6425428" y="3503266"/>
                <a:ext cx="111854" cy="91440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Oval 10"/>
              <p:cNvSpPr>
                <a:spLocks noChangeAspect="1"/>
              </p:cNvSpPr>
              <p:nvPr/>
            </p:nvSpPr>
            <p:spPr>
              <a:xfrm>
                <a:off x="6422320" y="3733414"/>
                <a:ext cx="111854" cy="91440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Oval 11"/>
              <p:cNvSpPr>
                <a:spLocks noChangeAspect="1"/>
              </p:cNvSpPr>
              <p:nvPr/>
            </p:nvSpPr>
            <p:spPr>
              <a:xfrm>
                <a:off x="6419212" y="3963562"/>
                <a:ext cx="111854" cy="91440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5739451" y="1653829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9A3476"/>
                  </a:solidFill>
                </a:rPr>
                <a:t>W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48280" y="1738085"/>
              <a:ext cx="3812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</a:rPr>
                <a:t>Al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843024" y="2019549"/>
              <a:ext cx="5575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rgbClr val="008000"/>
                  </a:solidFill>
                </a:rPr>
                <a:t>α</a:t>
              </a:r>
              <a:r>
                <a:rPr lang="en-US" b="1" dirty="0">
                  <a:solidFill>
                    <a:srgbClr val="008000"/>
                  </a:solidFill>
                </a:rPr>
                <a:t>-Si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9539" y="1764001"/>
            <a:ext cx="1845977" cy="194145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9539" y="4239894"/>
            <a:ext cx="1845977" cy="1941458"/>
          </a:xfrm>
          <a:prstGeom prst="rect">
            <a:avLst/>
          </a:prstGeom>
        </p:spPr>
      </p:pic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9580-D023-1B4E-A35E-05C2349E9B8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4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CDMSlite</a:t>
            </a:r>
            <a:r>
              <a:rPr lang="en-US" dirty="0" smtClean="0">
                <a:solidFill>
                  <a:schemeClr val="bg1"/>
                </a:solidFill>
              </a:rPr>
              <a:t> symmetric contact geometry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9539" y="1764001"/>
            <a:ext cx="1845977" cy="1941458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6475778" y="1653829"/>
            <a:ext cx="3226722" cy="4135164"/>
            <a:chOff x="4951778" y="1653829"/>
            <a:chExt cx="3226722" cy="413516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51778" y="1854707"/>
              <a:ext cx="3162300" cy="495300"/>
            </a:xfrm>
            <a:prstGeom prst="rect">
              <a:avLst/>
            </a:prstGeom>
          </p:spPr>
        </p:pic>
        <p:sp>
          <p:nvSpPr>
            <p:cNvPr id="7" name="Document 6"/>
            <p:cNvSpPr/>
            <p:nvPr/>
          </p:nvSpPr>
          <p:spPr>
            <a:xfrm>
              <a:off x="4951778" y="2350007"/>
              <a:ext cx="3226722" cy="1036637"/>
            </a:xfrm>
            <a:prstGeom prst="flowChartDocumen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>
                  <a:solidFill>
                    <a:srgbClr val="000000"/>
                  </a:solidFill>
                </a:rPr>
                <a:t>Ge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9" name="Document 8"/>
            <p:cNvSpPr/>
            <p:nvPr/>
          </p:nvSpPr>
          <p:spPr>
            <a:xfrm flipH="1" flipV="1">
              <a:off x="4951778" y="4173986"/>
              <a:ext cx="3226722" cy="1036637"/>
            </a:xfrm>
            <a:prstGeom prst="flowChartDocumen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6" name="Group 14"/>
            <p:cNvGrpSpPr/>
            <p:nvPr/>
          </p:nvGrpSpPr>
          <p:grpSpPr>
            <a:xfrm>
              <a:off x="6419212" y="3503266"/>
              <a:ext cx="118070" cy="551736"/>
              <a:chOff x="6419212" y="3503266"/>
              <a:chExt cx="118070" cy="551736"/>
            </a:xfrm>
          </p:grpSpPr>
          <p:sp>
            <p:nvSpPr>
              <p:cNvPr id="10" name="Oval 9"/>
              <p:cNvSpPr>
                <a:spLocks noChangeAspect="1"/>
              </p:cNvSpPr>
              <p:nvPr/>
            </p:nvSpPr>
            <p:spPr>
              <a:xfrm>
                <a:off x="6425428" y="3503266"/>
                <a:ext cx="111854" cy="91440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Oval 10"/>
              <p:cNvSpPr>
                <a:spLocks noChangeAspect="1"/>
              </p:cNvSpPr>
              <p:nvPr/>
            </p:nvSpPr>
            <p:spPr>
              <a:xfrm>
                <a:off x="6422320" y="3733414"/>
                <a:ext cx="111854" cy="91440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Oval 11"/>
              <p:cNvSpPr>
                <a:spLocks noChangeAspect="1"/>
              </p:cNvSpPr>
              <p:nvPr/>
            </p:nvSpPr>
            <p:spPr>
              <a:xfrm>
                <a:off x="6419212" y="3963562"/>
                <a:ext cx="111854" cy="91440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5739451" y="1653829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9A3476"/>
                  </a:solidFill>
                </a:rPr>
                <a:t>W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48280" y="1738085"/>
              <a:ext cx="3812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</a:rPr>
                <a:t>Al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832059" y="2032507"/>
              <a:ext cx="5575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rgbClr val="008000"/>
                  </a:solidFill>
                </a:rPr>
                <a:t>α</a:t>
              </a:r>
              <a:r>
                <a:rPr lang="en-US" b="1" dirty="0">
                  <a:solidFill>
                    <a:srgbClr val="008000"/>
                  </a:solidFill>
                </a:rPr>
                <a:t>-Si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951778" y="5443867"/>
              <a:ext cx="3226722" cy="9144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139359" y="5171749"/>
              <a:ext cx="7834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Vacuum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429706" y="5481216"/>
              <a:ext cx="10980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Al electrode</a:t>
              </a: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447" y="4263699"/>
            <a:ext cx="1828800" cy="1816100"/>
          </a:xfrm>
          <a:prstGeom prst="rect">
            <a:avLst/>
          </a:prstGeom>
        </p:spPr>
      </p:pic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9580-D023-1B4E-A35E-05C2349E9B8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16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5574" y="-14269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High Voltage </a:t>
            </a:r>
            <a:r>
              <a:rPr lang="en-US" sz="3200" dirty="0" err="1">
                <a:solidFill>
                  <a:schemeClr val="bg1"/>
                </a:solidFill>
              </a:rPr>
              <a:t>athermal</a:t>
            </a:r>
            <a:r>
              <a:rPr lang="en-US" sz="3200" dirty="0">
                <a:solidFill>
                  <a:schemeClr val="bg1"/>
                </a:solidFill>
              </a:rPr>
              <a:t> phonon readout: 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contact free biasing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849" y="1067848"/>
            <a:ext cx="8151923" cy="578194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308893" y="1122611"/>
            <a:ext cx="63786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One face of the detector processed similar to a CDMS II detector:</a:t>
            </a:r>
          </a:p>
          <a:p>
            <a:pPr lvl="1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 fully covered by Four W based </a:t>
            </a:r>
            <a:r>
              <a:rPr lang="en-US" dirty="0" err="1">
                <a:solidFill>
                  <a:srgbClr val="000000"/>
                </a:solidFill>
              </a:rPr>
              <a:t>athermal</a:t>
            </a:r>
            <a:r>
              <a:rPr lang="en-US" dirty="0">
                <a:solidFill>
                  <a:srgbClr val="000000"/>
                </a:solidFill>
              </a:rPr>
              <a:t> phonon readouts.</a:t>
            </a:r>
          </a:p>
          <a:p>
            <a:pPr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 The other face of the detector left free</a:t>
            </a:r>
          </a:p>
          <a:p>
            <a:pPr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 Bias the detector through a gap ~ 0.5 mm  </a:t>
            </a:r>
          </a:p>
        </p:txBody>
      </p:sp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0323" y="4812320"/>
            <a:ext cx="2828359" cy="212040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4365" y="4765675"/>
            <a:ext cx="3250407" cy="18288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760323" y="4828761"/>
            <a:ext cx="773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TAMU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191020" y="6088330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Berkeley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9580-D023-1B4E-A35E-05C2349E9B8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08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7218" y="677143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Contact free asymmetric results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7218" y="2568863"/>
            <a:ext cx="8229600" cy="276663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phonon sensor always at ground potential.</a:t>
            </a:r>
          </a:p>
          <a:p>
            <a:r>
              <a:rPr lang="en-US" dirty="0">
                <a:solidFill>
                  <a:schemeClr val="bg1"/>
                </a:solidFill>
              </a:rPr>
              <a:t>Observed a strong leakage polarity dependence. </a:t>
            </a:r>
          </a:p>
          <a:p>
            <a:r>
              <a:rPr lang="en-US" dirty="0">
                <a:solidFill>
                  <a:schemeClr val="bg1"/>
                </a:solidFill>
              </a:rPr>
              <a:t>Significant leakage when biased negative.</a:t>
            </a:r>
          </a:p>
          <a:p>
            <a:pPr lvl="1">
              <a:buNone/>
            </a:pPr>
            <a:r>
              <a:rPr lang="en-US" dirty="0">
                <a:solidFill>
                  <a:schemeClr val="bg1"/>
                </a:solidFill>
              </a:rPr>
              <a:t>=&gt; Holes leak through the interface</a:t>
            </a:r>
          </a:p>
          <a:p>
            <a:r>
              <a:rPr lang="en-US" dirty="0">
                <a:solidFill>
                  <a:schemeClr val="bg1"/>
                </a:solidFill>
              </a:rPr>
              <a:t>Requires further studies on contact properties. </a:t>
            </a:r>
          </a:p>
          <a:p>
            <a:pPr>
              <a:buNone/>
            </a:pP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9580-D023-1B4E-A35E-05C2349E9B8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99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8323" y="7629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Contact Free performance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 descr="amplifica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605" y="1107045"/>
            <a:ext cx="7251351" cy="5020166"/>
          </a:xfrm>
          <a:prstGeom prst="rect">
            <a:avLst/>
          </a:prstGeom>
        </p:spPr>
      </p:pic>
      <p:pic>
        <p:nvPicPr>
          <p:cNvPr id="4" name="Picture 3" descr="am241_spect_G3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7934" y="2613408"/>
            <a:ext cx="2356579" cy="16322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53430" y="6260858"/>
            <a:ext cx="59927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N. </a:t>
            </a:r>
            <a:r>
              <a:rPr lang="en-US" sz="1400" i="1" dirty="0" smtClean="0">
                <a:solidFill>
                  <a:schemeClr val="bg1"/>
                </a:solidFill>
              </a:rPr>
              <a:t>Mirabolfathi et al., </a:t>
            </a:r>
            <a:r>
              <a:rPr lang="en-US" sz="1400" i="1" dirty="0" err="1" smtClean="0">
                <a:solidFill>
                  <a:schemeClr val="bg1"/>
                </a:solidFill>
              </a:rPr>
              <a:t>Nucl</a:t>
            </a:r>
            <a:r>
              <a:rPr lang="en-US" sz="1400" i="1" dirty="0">
                <a:solidFill>
                  <a:schemeClr val="bg1"/>
                </a:solidFill>
              </a:rPr>
              <a:t>. </a:t>
            </a:r>
            <a:r>
              <a:rPr lang="en-US" sz="1400" i="1" dirty="0" err="1">
                <a:solidFill>
                  <a:schemeClr val="bg1"/>
                </a:solidFill>
              </a:rPr>
              <a:t>Instrum</a:t>
            </a:r>
            <a:r>
              <a:rPr lang="en-US" sz="1400" i="1" dirty="0">
                <a:solidFill>
                  <a:schemeClr val="bg1"/>
                </a:solidFill>
              </a:rPr>
              <a:t>. Meth. A855, 88 (2017), </a:t>
            </a:r>
            <a:r>
              <a:rPr lang="en-US" sz="1400" i="1" dirty="0" smtClean="0">
                <a:solidFill>
                  <a:schemeClr val="bg1"/>
                </a:solidFill>
              </a:rPr>
              <a:t>arXiv:1510.00999.</a:t>
            </a:r>
            <a:endParaRPr lang="en-US" sz="1400" i="1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9580-D023-1B4E-A35E-05C2349E9B8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86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7751" y="99886"/>
            <a:ext cx="10859311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Baseline Resolution compared to </a:t>
            </a:r>
            <a:r>
              <a:rPr lang="en-US" dirty="0" err="1" smtClean="0">
                <a:solidFill>
                  <a:schemeClr val="bg1"/>
                </a:solidFill>
              </a:rPr>
              <a:t>CDMSlite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984674" y="2132690"/>
            <a:ext cx="2057400" cy="2743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963695" y="3416834"/>
            <a:ext cx="20574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Down Arrow 5"/>
          <p:cNvSpPr/>
          <p:nvPr/>
        </p:nvSpPr>
        <p:spPr>
          <a:xfrm>
            <a:off x="8819759" y="2552718"/>
            <a:ext cx="414679" cy="77747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417823" y="2063594"/>
            <a:ext cx="117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cm Thick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40069" y="3551890"/>
            <a:ext cx="135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2.5 cm Thick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16093" y="4088203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=&gt;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912421" y="1503122"/>
            <a:ext cx="1966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Given a fixed </a:t>
            </a:r>
            <a:r>
              <a:rPr lang="en-US" dirty="0" err="1">
                <a:solidFill>
                  <a:schemeClr val="bg1"/>
                </a:solidFill>
              </a:rPr>
              <a:t>E</a:t>
            </a:r>
            <a:r>
              <a:rPr lang="en-US" baseline="-25000" dirty="0" err="1">
                <a:solidFill>
                  <a:schemeClr val="bg1"/>
                </a:solidFill>
              </a:rPr>
              <a:t>critical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35101" y="4417703"/>
            <a:ext cx="1089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× 2.5 </a:t>
            </a:r>
            <a:r>
              <a:rPr lang="en-US" dirty="0" err="1">
                <a:solidFill>
                  <a:schemeClr val="bg1"/>
                </a:solidFill>
              </a:rPr>
              <a:t>V</a:t>
            </a:r>
            <a:r>
              <a:rPr lang="en-US" baseline="-25000" dirty="0" err="1">
                <a:solidFill>
                  <a:schemeClr val="bg1"/>
                </a:solidFill>
              </a:rPr>
              <a:t>max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58196" y="4808346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=&gt;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99882" y="5020960"/>
            <a:ext cx="1864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× 2.5 Phonon gain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72215" y="5765451"/>
            <a:ext cx="759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Using this concept in </a:t>
            </a:r>
            <a:r>
              <a:rPr lang="en-US" dirty="0" err="1">
                <a:solidFill>
                  <a:schemeClr val="bg1"/>
                </a:solidFill>
              </a:rPr>
              <a:t>CDMSlite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iZIP</a:t>
            </a:r>
            <a:r>
              <a:rPr lang="en-US" dirty="0">
                <a:solidFill>
                  <a:schemeClr val="bg1"/>
                </a:solidFill>
              </a:rPr>
              <a:t> absorber geometry, we expect to achieve: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172604" y="6113558"/>
            <a:ext cx="16519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</a:rPr>
              <a:t>σ</a:t>
            </a:r>
            <a:r>
              <a:rPr lang="en-US" sz="2400" b="1" dirty="0">
                <a:solidFill>
                  <a:schemeClr val="bg1"/>
                </a:solidFill>
              </a:rPr>
              <a:t> &lt; 2.8 </a:t>
            </a:r>
            <a:r>
              <a:rPr lang="en-US" sz="2400" b="1" dirty="0" err="1">
                <a:solidFill>
                  <a:schemeClr val="bg1"/>
                </a:solidFill>
              </a:rPr>
              <a:t>eV</a:t>
            </a:r>
            <a:r>
              <a:rPr lang="en-US" sz="2400" b="1" baseline="-25000" dirty="0" err="1">
                <a:solidFill>
                  <a:schemeClr val="bg1"/>
                </a:solidFill>
              </a:rPr>
              <a:t>ee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9580-D023-1B4E-A35E-05C2349E9B8B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518086" y="5387945"/>
            <a:ext cx="59927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N. </a:t>
            </a:r>
            <a:r>
              <a:rPr lang="en-US" sz="1400" i="1" dirty="0" smtClean="0">
                <a:solidFill>
                  <a:schemeClr val="bg1"/>
                </a:solidFill>
              </a:rPr>
              <a:t>Mirabolfathi et al., </a:t>
            </a:r>
            <a:r>
              <a:rPr lang="en-US" sz="1400" i="1" dirty="0" err="1" smtClean="0">
                <a:solidFill>
                  <a:schemeClr val="bg1"/>
                </a:solidFill>
              </a:rPr>
              <a:t>Nucl</a:t>
            </a:r>
            <a:r>
              <a:rPr lang="en-US" sz="1400" i="1" dirty="0">
                <a:solidFill>
                  <a:schemeClr val="bg1"/>
                </a:solidFill>
              </a:rPr>
              <a:t>. </a:t>
            </a:r>
            <a:r>
              <a:rPr lang="en-US" sz="1400" i="1" dirty="0" err="1">
                <a:solidFill>
                  <a:schemeClr val="bg1"/>
                </a:solidFill>
              </a:rPr>
              <a:t>Instrum</a:t>
            </a:r>
            <a:r>
              <a:rPr lang="en-US" sz="1400" i="1" dirty="0">
                <a:solidFill>
                  <a:schemeClr val="bg1"/>
                </a:solidFill>
              </a:rPr>
              <a:t>. Meth. A855, 88 (2017), </a:t>
            </a:r>
            <a:r>
              <a:rPr lang="en-US" sz="1400" i="1" dirty="0" smtClean="0">
                <a:solidFill>
                  <a:schemeClr val="bg1"/>
                </a:solidFill>
              </a:rPr>
              <a:t>arXiv:1510.00999.</a:t>
            </a:r>
            <a:endParaRPr lang="en-US" sz="1400" i="1" dirty="0">
              <a:solidFill>
                <a:schemeClr val="bg1"/>
              </a:solidFill>
            </a:endParaRPr>
          </a:p>
        </p:txBody>
      </p:sp>
      <p:pic>
        <p:nvPicPr>
          <p:cNvPr id="20" name="Picture 19" descr="res_G37versusCDMSl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630" y="1083585"/>
            <a:ext cx="619125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67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7871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Stanford single electron phonon mediated  detectors: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25E6-BFCB-754D-87B1-B4230A6ACD50}" type="slidenum">
              <a:rPr lang="en-US" smtClean="0"/>
              <a:t>27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22" y="2128679"/>
            <a:ext cx="3916680" cy="27659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204" y="3751581"/>
            <a:ext cx="2588325" cy="2286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203" y="1099854"/>
            <a:ext cx="2588325" cy="256723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644478" y="1543434"/>
            <a:ext cx="3515386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Use 1 cm </a:t>
            </a:r>
            <a:r>
              <a:rPr lang="en-US" baseline="30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 0.4 cm thick Si: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~ 1 g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Operate at 35 </a:t>
            </a:r>
            <a:r>
              <a:rPr lang="en-US" dirty="0" err="1" smtClean="0">
                <a:solidFill>
                  <a:schemeClr val="bg1"/>
                </a:solidFill>
              </a:rPr>
              <a:t>mK</a:t>
            </a: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Use CDMS  QET design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CDMS HV technology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Operate at 160 Volts.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Use monochromatic Laser light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640 nm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Achieved ~0.1 e-h pair </a:t>
            </a:r>
            <a:r>
              <a:rPr lang="en-US" dirty="0" err="1" smtClean="0">
                <a:solidFill>
                  <a:schemeClr val="bg1"/>
                </a:solidFill>
              </a:rPr>
              <a:t>resoltion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Clear single electron resolution!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2906" y="5156660"/>
            <a:ext cx="4310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</a:rPr>
              <a:t>R. K. Romani et al., </a:t>
            </a:r>
            <a:r>
              <a:rPr lang="is-IS" sz="1400" i="1" dirty="0">
                <a:solidFill>
                  <a:schemeClr val="bg1"/>
                </a:solidFill>
              </a:rPr>
              <a:t>Appl. Phys. Lett. </a:t>
            </a:r>
            <a:r>
              <a:rPr lang="is-IS" sz="1400" b="1" i="1" dirty="0">
                <a:solidFill>
                  <a:schemeClr val="bg1"/>
                </a:solidFill>
              </a:rPr>
              <a:t>112</a:t>
            </a:r>
            <a:r>
              <a:rPr lang="is-IS" sz="1400" i="1" dirty="0">
                <a:solidFill>
                  <a:schemeClr val="bg1"/>
                </a:solidFill>
              </a:rPr>
              <a:t>, 043501 (2018); </a:t>
            </a:r>
            <a:endParaRPr lang="is-IS" sz="1400" i="1" dirty="0" smtClean="0">
              <a:solidFill>
                <a:schemeClr val="bg1"/>
              </a:solidFill>
            </a:endParaRPr>
          </a:p>
          <a:p>
            <a:r>
              <a:rPr lang="is-IS" sz="1400" i="1" dirty="0" smtClean="0">
                <a:solidFill>
                  <a:schemeClr val="bg1"/>
                </a:solidFill>
                <a:hlinkClick r:id="rId5"/>
              </a:rPr>
              <a:t>https</a:t>
            </a:r>
            <a:r>
              <a:rPr lang="is-IS" sz="1400" i="1" dirty="0">
                <a:solidFill>
                  <a:schemeClr val="bg1"/>
                </a:solidFill>
                <a:hlinkClick r:id="rId5"/>
              </a:rPr>
              <a:t>://doi.org/10.1063/1.5010699</a:t>
            </a:r>
            <a:endParaRPr lang="en-US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48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21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Single electron </a:t>
            </a:r>
            <a:r>
              <a:rPr lang="en-US" sz="4000" smtClean="0">
                <a:solidFill>
                  <a:schemeClr val="bg1"/>
                </a:solidFill>
              </a:rPr>
              <a:t>resolution: "</a:t>
            </a:r>
            <a:r>
              <a:rPr lang="en-US" sz="4000" dirty="0" smtClean="0">
                <a:solidFill>
                  <a:schemeClr val="bg1"/>
                </a:solidFill>
              </a:rPr>
              <a:t>Skipper" CCD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25E6-BFCB-754D-87B1-B4230A6ACD50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0132" y="1588381"/>
            <a:ext cx="3565342" cy="43967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50" y="1246907"/>
            <a:ext cx="3820867" cy="23624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191" y="3857886"/>
            <a:ext cx="3744767" cy="20343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69601" y="2011679"/>
            <a:ext cx="361477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Use CCD technology.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200 microns thick Si.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Operate at 140 K.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Multiple measurement of charge.</a:t>
            </a:r>
          </a:p>
          <a:p>
            <a:pPr marL="285750" indent="-285750">
              <a:buFont typeface="Arial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Achieve 0.068 e</a:t>
            </a:r>
            <a:r>
              <a:rPr lang="en-US" baseline="30000" dirty="0" smtClean="0">
                <a:solidFill>
                  <a:schemeClr val="bg1"/>
                </a:solidFill>
              </a:rPr>
              <a:t>- </a:t>
            </a:r>
            <a:r>
              <a:rPr lang="en-US" dirty="0" smtClean="0">
                <a:solidFill>
                  <a:schemeClr val="bg1"/>
                </a:solidFill>
              </a:rPr>
              <a:t>RMS.</a:t>
            </a:r>
          </a:p>
          <a:p>
            <a:pPr marL="285750" indent="-285750">
              <a:buFont typeface="Arial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Clear single e-h pair resolution!</a:t>
            </a:r>
          </a:p>
          <a:p>
            <a:pPr marL="285750" indent="-285750">
              <a:buFont typeface="Arial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15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20031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Sub-Kelvin </a:t>
            </a:r>
            <a:r>
              <a:rPr lang="en-US" smtClean="0">
                <a:solidFill>
                  <a:schemeClr val="bg1"/>
                </a:solidFill>
              </a:rPr>
              <a:t>phonon mediated CCD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25E6-BFCB-754D-87B1-B4230A6ACD50}" type="slidenum">
              <a:rPr lang="en-US" smtClean="0"/>
              <a:t>29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318636"/>
            <a:ext cx="4746724" cy="29348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962" y="3500559"/>
            <a:ext cx="4439275" cy="271968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4"/>
          <p:cNvSpPr txBox="1"/>
          <p:nvPr/>
        </p:nvSpPr>
        <p:spPr>
          <a:xfrm>
            <a:off x="1256677" y="1105532"/>
            <a:ext cx="104337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CCD’s advantage: transfer charge from the large surface area detector to a small area sense gate=&gt;small C!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Room T CCD disadvantage: Requires depleted substrate =&gt; limited to small thickness.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Phonon mediate ionization measurement (</a:t>
            </a:r>
            <a:r>
              <a:rPr lang="en-US" dirty="0" err="1" smtClean="0">
                <a:solidFill>
                  <a:schemeClr val="bg1"/>
                </a:solidFill>
              </a:rPr>
              <a:t>CDMSlite</a:t>
            </a:r>
            <a:r>
              <a:rPr lang="en-US" dirty="0" smtClean="0">
                <a:solidFill>
                  <a:schemeClr val="bg1"/>
                </a:solidFill>
              </a:rPr>
              <a:t>) offers excellent S/N but limited to leakage! 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15176" y="2166867"/>
            <a:ext cx="8897820" cy="10156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Combine the two into a sub-Kelvin CCD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need for depletion since the carriers are frozen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need for HV since phonon amplifications occurs at each bias alternative cycle</a:t>
            </a:r>
          </a:p>
        </p:txBody>
      </p:sp>
    </p:spTree>
    <p:extLst>
      <p:ext uri="{BB962C8B-B14F-4D97-AF65-F5344CB8AC3E}">
        <p14:creationId xmlns:p14="http://schemas.microsoft.com/office/powerpoint/2010/main" val="14651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42153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dirty="0">
                <a:solidFill>
                  <a:schemeClr val="bg1"/>
                </a:solidFill>
              </a:rPr>
              <a:t>Confession: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95%</a:t>
            </a:r>
            <a:r>
              <a:rPr lang="en-US" sz="2400" dirty="0">
                <a:solidFill>
                  <a:schemeClr val="bg1"/>
                </a:solidFill>
              </a:rPr>
              <a:t> of the content of the Universe is </a:t>
            </a:r>
            <a:r>
              <a:rPr lang="en-US" sz="2400" b="1" dirty="0">
                <a:solidFill>
                  <a:schemeClr val="bg1"/>
                </a:solidFill>
              </a:rPr>
              <a:t>unknown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459" name="Picture 6" descr="Pie_univers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2292351" y="1143000"/>
            <a:ext cx="7656513" cy="5557838"/>
          </a:xfrm>
          <a:noFill/>
        </p:spPr>
      </p:pic>
    </p:spTree>
    <p:extLst>
      <p:ext uri="{BB962C8B-B14F-4D97-AF65-F5344CB8AC3E}">
        <p14:creationId xmlns:p14="http://schemas.microsoft.com/office/powerpoint/2010/main" val="12255698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0170" y="-187284"/>
            <a:ext cx="10515600" cy="1325563"/>
          </a:xfrm>
        </p:spPr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First prototype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25E6-BFCB-754D-87B1-B4230A6ACD50}" type="slidenum">
              <a:rPr lang="en-US" smtClean="0"/>
              <a:t>30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392" y="1228772"/>
            <a:ext cx="2275114" cy="2055215"/>
          </a:xfrm>
          <a:prstGeom prst="rect">
            <a:avLst/>
          </a:prstGeom>
        </p:spPr>
      </p:pic>
      <p:sp>
        <p:nvSpPr>
          <p:cNvPr id="9" name="Can 8"/>
          <p:cNvSpPr/>
          <p:nvPr/>
        </p:nvSpPr>
        <p:spPr>
          <a:xfrm>
            <a:off x="693160" y="3393500"/>
            <a:ext cx="3021752" cy="101703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Ge Substrate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930" y="4520046"/>
            <a:ext cx="2887981" cy="21471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2101" y="4739076"/>
            <a:ext cx="1496572" cy="1116975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3388073" y="4410533"/>
            <a:ext cx="56485" cy="46826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4614" y="2256379"/>
            <a:ext cx="4549186" cy="3745797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 flipV="1">
            <a:off x="2470826" y="4739076"/>
            <a:ext cx="1809344" cy="31930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488665" y="5167896"/>
            <a:ext cx="1643436" cy="68815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2022" y="1247792"/>
            <a:ext cx="3573301" cy="174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1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55825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Electron-hole excitation threshold: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 Nuclear recoils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25E6-BFCB-754D-87B1-B4230A6ACD5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34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9801" y="66719"/>
            <a:ext cx="14919427" cy="1325563"/>
          </a:xfrm>
        </p:spPr>
        <p:txBody>
          <a:bodyPr>
            <a:norm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NR ionization excitation threshold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9580-D023-1B4E-A35E-05C2349E9B8B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5924" y="1878207"/>
            <a:ext cx="3276562" cy="2514876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709160" y="1880424"/>
            <a:ext cx="3898402" cy="3229639"/>
            <a:chOff x="196203" y="1924595"/>
            <a:chExt cx="3898402" cy="322963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8043" y="1924595"/>
              <a:ext cx="3276562" cy="2514876"/>
            </a:xfrm>
            <a:prstGeom prst="rect">
              <a:avLst/>
            </a:prstGeom>
          </p:spPr>
        </p:pic>
        <p:cxnSp>
          <p:nvCxnSpPr>
            <p:cNvPr id="11" name="Straight Connector 10"/>
            <p:cNvCxnSpPr/>
            <p:nvPr/>
          </p:nvCxnSpPr>
          <p:spPr>
            <a:xfrm rot="5400000" flipH="1" flipV="1">
              <a:off x="607396" y="3865221"/>
              <a:ext cx="1137479" cy="982870"/>
            </a:xfrm>
            <a:prstGeom prst="line">
              <a:avLst/>
            </a:prstGeom>
            <a:ln w="57150" cmpd="sng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196203" y="4784902"/>
              <a:ext cx="9412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DM or </a:t>
              </a:r>
              <a:r>
                <a:rPr lang="en-US" dirty="0" err="1">
                  <a:solidFill>
                    <a:schemeClr val="bg1"/>
                  </a:solidFill>
                </a:rPr>
                <a:t>ν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Oval 12"/>
          <p:cNvSpPr/>
          <p:nvPr/>
        </p:nvSpPr>
        <p:spPr>
          <a:xfrm>
            <a:off x="7222434" y="3555999"/>
            <a:ext cx="201168" cy="201168"/>
          </a:xfrm>
          <a:prstGeom prst="ellipse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607763" y="2925328"/>
            <a:ext cx="201168" cy="201168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  <a:gs pos="62000">
                <a:schemeClr val="tx1">
                  <a:lumMod val="75000"/>
                  <a:lumOff val="2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rot="5400000" flipH="1" flipV="1">
            <a:off x="7728318" y="2609573"/>
            <a:ext cx="374287" cy="279312"/>
          </a:xfrm>
          <a:prstGeom prst="line">
            <a:avLst/>
          </a:prstGeom>
          <a:ln w="57150" cmpd="sng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6728396" y="3105723"/>
            <a:ext cx="1224344" cy="813557"/>
            <a:chOff x="5193353" y="3072593"/>
            <a:chExt cx="1224344" cy="813557"/>
          </a:xfrm>
        </p:grpSpPr>
        <p:grpSp>
          <p:nvGrpSpPr>
            <p:cNvPr id="21" name="Group 20"/>
            <p:cNvGrpSpPr/>
            <p:nvPr/>
          </p:nvGrpSpPr>
          <p:grpSpPr>
            <a:xfrm>
              <a:off x="5193353" y="3072593"/>
              <a:ext cx="1224344" cy="813557"/>
              <a:chOff x="5193353" y="3072593"/>
              <a:chExt cx="1224344" cy="813557"/>
            </a:xfrm>
          </p:grpSpPr>
          <p:sp>
            <p:nvSpPr>
              <p:cNvPr id="17" name="Rectangle 16"/>
              <p:cNvSpPr/>
              <p:nvPr/>
            </p:nvSpPr>
            <p:spPr>
              <a:xfrm rot="19500000">
                <a:off x="5193353" y="3811162"/>
                <a:ext cx="563966" cy="7498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 rot="15784646">
                <a:off x="5532167" y="3259127"/>
                <a:ext cx="448056" cy="7498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 rot="12600000">
                <a:off x="5853731" y="3764788"/>
                <a:ext cx="563966" cy="7498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Oval 21"/>
            <p:cNvSpPr/>
            <p:nvPr/>
          </p:nvSpPr>
          <p:spPr>
            <a:xfrm>
              <a:off x="5820418" y="3434526"/>
              <a:ext cx="109728" cy="10972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850762" y="3487143"/>
            <a:ext cx="589764" cy="532775"/>
            <a:chOff x="4439478" y="5231535"/>
            <a:chExt cx="589764" cy="532775"/>
          </a:xfrm>
        </p:grpSpPr>
        <p:sp>
          <p:nvSpPr>
            <p:cNvPr id="24" name="TextBox 23"/>
            <p:cNvSpPr txBox="1"/>
            <p:nvPr/>
          </p:nvSpPr>
          <p:spPr>
            <a:xfrm>
              <a:off x="4439478" y="5231535"/>
              <a:ext cx="3988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/>
                <a:t> </a:t>
              </a:r>
              <a:r>
                <a:rPr lang="en-US" b="1" err="1"/>
                <a:t>e</a:t>
              </a:r>
              <a:r>
                <a:rPr lang="en-US" b="1" baseline="30000"/>
                <a:t>-</a:t>
              </a:r>
              <a:endParaRPr lang="en-US" b="1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591878" y="5394978"/>
              <a:ext cx="437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/>
                <a:t> </a:t>
              </a:r>
              <a:r>
                <a:rPr lang="en-US" b="1" err="1"/>
                <a:t>h</a:t>
              </a:r>
              <a:r>
                <a:rPr lang="en-US" b="1" baseline="30000"/>
                <a:t>+</a:t>
              </a:r>
              <a:endParaRPr lang="en-US" b="1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722775" y="5245662"/>
            <a:ext cx="90151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 High energy nuclear recoil ejects a Ge atom (Ion) from lattice and </a:t>
            </a:r>
            <a:r>
              <a:rPr lang="en-US" dirty="0" smtClean="0">
                <a:solidFill>
                  <a:schemeClr val="bg1"/>
                </a:solidFill>
              </a:rPr>
              <a:t>electronic stopping </a:t>
            </a:r>
            <a:r>
              <a:rPr lang="en-US" dirty="0">
                <a:solidFill>
                  <a:schemeClr val="bg1"/>
                </a:solidFill>
              </a:rPr>
              <a:t>power. </a:t>
            </a:r>
          </a:p>
          <a:p>
            <a:pPr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 Ionization mechanism  for very low energy nuclear recoil interaction not well known.</a:t>
            </a:r>
          </a:p>
          <a:p>
            <a:pPr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 Ionization threshold: Defect creation faster than recombination time h/Ge (Gap)~ 4 e -15 s.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=&gt; Defect threshold is correlated to ionization excitation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7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9580-D023-1B4E-A35E-05C2349E9B8B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410" y="2001615"/>
            <a:ext cx="8406648" cy="3657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914107" y="4192244"/>
            <a:ext cx="1828800" cy="182880"/>
          </a:xfrm>
          <a:prstGeom prst="rect">
            <a:avLst/>
          </a:prstGeom>
          <a:solidFill>
            <a:srgbClr val="FF0000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560300" y="4389596"/>
            <a:ext cx="1578343" cy="182880"/>
          </a:xfrm>
          <a:prstGeom prst="rect">
            <a:avLst/>
          </a:prstGeom>
          <a:solidFill>
            <a:srgbClr val="FF0000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960649" y="4390282"/>
            <a:ext cx="1578343" cy="182880"/>
          </a:xfrm>
          <a:prstGeom prst="rect">
            <a:avLst/>
          </a:prstGeom>
          <a:solidFill>
            <a:srgbClr val="0000FF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71127" y="4591881"/>
            <a:ext cx="2513618" cy="182880"/>
          </a:xfrm>
          <a:prstGeom prst="rect">
            <a:avLst/>
          </a:prstGeom>
          <a:solidFill>
            <a:srgbClr val="0000FF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913277" y="591219"/>
            <a:ext cx="70689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mtClean="0">
                <a:solidFill>
                  <a:schemeClr val="bg1"/>
                </a:solidFill>
              </a:rPr>
              <a:t>Crystal defect creation threshold 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64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Fedja\Google Drive\Research_Nader\Latex\Threshold_Rates_Paper\Test\Thresh_Ge_S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346" y="775548"/>
            <a:ext cx="4165390" cy="506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2020" y="-101217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Threshold: Angular anisotropy!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9580-D023-1B4E-A35E-05C2349E9B8B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09827" y="1052982"/>
            <a:ext cx="4271109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 In collaboration with K. </a:t>
            </a:r>
            <a:r>
              <a:rPr lang="en-US" sz="1600" dirty="0" err="1">
                <a:solidFill>
                  <a:schemeClr val="bg1"/>
                </a:solidFill>
              </a:rPr>
              <a:t>Nordlund</a:t>
            </a:r>
            <a:r>
              <a:rPr lang="en-US" sz="1600" dirty="0">
                <a:solidFill>
                  <a:schemeClr val="bg1"/>
                </a:solidFill>
              </a:rPr>
              <a:t> et al. at U of Helsinki. </a:t>
            </a:r>
          </a:p>
          <a:p>
            <a:pPr>
              <a:buFont typeface="Arial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 Density Function Theory (DFT) with Molecular dynamics.</a:t>
            </a:r>
          </a:p>
          <a:p>
            <a:pPr lvl="1">
              <a:buFont typeface="Arial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 A lattice of 4096 atoms equilibrated to 0.04 K.</a:t>
            </a:r>
          </a:p>
          <a:p>
            <a:pPr lvl="1">
              <a:buFont typeface="Arial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 Recoil one central nucleus starting from 2 and 1 eV and increment </a:t>
            </a:r>
            <a:r>
              <a:rPr lang="en-US" sz="1600" dirty="0" err="1">
                <a:solidFill>
                  <a:schemeClr val="bg1"/>
                </a:solidFill>
              </a:rPr>
              <a:t>E</a:t>
            </a:r>
            <a:r>
              <a:rPr lang="en-US" sz="1600" baseline="-25000" dirty="0" err="1">
                <a:solidFill>
                  <a:schemeClr val="bg1"/>
                </a:solidFill>
              </a:rPr>
              <a:t>r</a:t>
            </a:r>
            <a:r>
              <a:rPr lang="en-US" sz="1600" dirty="0">
                <a:solidFill>
                  <a:schemeClr val="bg1"/>
                </a:solidFill>
              </a:rPr>
              <a:t> with 1 eV steps until a stable defect is created.</a:t>
            </a:r>
          </a:p>
          <a:p>
            <a:pPr lvl="1">
              <a:buFont typeface="Arial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 Find threshold for a stable displacement.</a:t>
            </a:r>
          </a:p>
          <a:p>
            <a:pPr>
              <a:buFont typeface="Arial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 Repeat over 85,000 directions in Ge and 24,000 in Si.</a:t>
            </a:r>
          </a:p>
          <a:p>
            <a:pPr lvl="1">
              <a:buFont typeface="Arial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 An 8 fold symmetry due to diamond structure.</a:t>
            </a:r>
          </a:p>
          <a:p>
            <a:pPr lvl="1">
              <a:buFont typeface="Arial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θ</a:t>
            </a:r>
            <a:r>
              <a:rPr lang="en-US" sz="1600" dirty="0">
                <a:solidFill>
                  <a:schemeClr val="bg1"/>
                </a:solidFill>
              </a:rPr>
              <a:t> is the polar angle from &lt;001&gt; </a:t>
            </a:r>
            <a:r>
              <a:rPr lang="en-US" sz="1600" dirty="0" err="1">
                <a:solidFill>
                  <a:schemeClr val="bg1"/>
                </a:solidFill>
              </a:rPr>
              <a:t>Φ</a:t>
            </a:r>
            <a:r>
              <a:rPr lang="en-US" sz="1600" dirty="0">
                <a:solidFill>
                  <a:schemeClr val="bg1"/>
                </a:solidFill>
              </a:rPr>
              <a:t> is the azimuthal angle from &lt;100&gt; to &lt;010&gt;.</a:t>
            </a: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0" y="525159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Clear appearance of low versus high displacement threshold from 10  to 50 </a:t>
            </a:r>
            <a:r>
              <a:rPr lang="en-US" b="1" err="1">
                <a:solidFill>
                  <a:schemeClr val="bg1"/>
                </a:solidFill>
              </a:rPr>
              <a:t>eV</a:t>
            </a:r>
            <a:r>
              <a:rPr lang="en-US" b="1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42617" y="5928304"/>
            <a:ext cx="60988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chemeClr val="bg1"/>
                </a:solidFill>
              </a:rPr>
              <a:t>F. </a:t>
            </a:r>
            <a:r>
              <a:rPr lang="en-US" sz="1600" i="1" dirty="0" err="1" smtClean="0">
                <a:solidFill>
                  <a:schemeClr val="bg1"/>
                </a:solidFill>
              </a:rPr>
              <a:t>Kadribasic</a:t>
            </a:r>
            <a:r>
              <a:rPr lang="en-US" sz="1600" i="1" dirty="0" smtClean="0">
                <a:solidFill>
                  <a:schemeClr val="bg1"/>
                </a:solidFill>
              </a:rPr>
              <a:t>, N. Mirabolfathi et  al., </a:t>
            </a:r>
            <a:r>
              <a:rPr lang="cs-CZ" sz="1600" i="1" dirty="0" err="1">
                <a:solidFill>
                  <a:schemeClr val="bg1"/>
                </a:solidFill>
              </a:rPr>
              <a:t>Phys</a:t>
            </a:r>
            <a:r>
              <a:rPr lang="cs-CZ" sz="1600" i="1" dirty="0">
                <a:solidFill>
                  <a:schemeClr val="bg1"/>
                </a:solidFill>
              </a:rPr>
              <a:t>. </a:t>
            </a:r>
            <a:r>
              <a:rPr lang="cs-CZ" sz="1600" i="1" dirty="0" err="1">
                <a:solidFill>
                  <a:schemeClr val="bg1"/>
                </a:solidFill>
              </a:rPr>
              <a:t>Rev</a:t>
            </a:r>
            <a:r>
              <a:rPr lang="cs-CZ" sz="1600" i="1" dirty="0">
                <a:solidFill>
                  <a:schemeClr val="bg1"/>
                </a:solidFill>
              </a:rPr>
              <a:t>. </a:t>
            </a:r>
            <a:r>
              <a:rPr lang="cs-CZ" sz="1600" i="1" dirty="0" err="1">
                <a:solidFill>
                  <a:schemeClr val="bg1"/>
                </a:solidFill>
              </a:rPr>
              <a:t>Lett</a:t>
            </a:r>
            <a:r>
              <a:rPr lang="cs-CZ" sz="1600" i="1" dirty="0">
                <a:solidFill>
                  <a:schemeClr val="bg1"/>
                </a:solidFill>
              </a:rPr>
              <a:t>. 120, 111301 (2018)</a:t>
            </a:r>
            <a:endParaRPr lang="en-US" sz="1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51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2681" y="-89069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Diurnal modulation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9580-D023-1B4E-A35E-05C2349E9B8B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8678" y="2734384"/>
            <a:ext cx="3682652" cy="914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59218" y="1313529"/>
            <a:ext cx="4183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>
                <a:solidFill>
                  <a:schemeClr val="bg1"/>
                </a:solidFill>
              </a:rPr>
              <a:t>Convolve the angular threshold variation with the expected galactic halo </a:t>
            </a:r>
            <a:r>
              <a:rPr lang="en-US" err="1">
                <a:solidFill>
                  <a:schemeClr val="bg1"/>
                </a:solidFill>
              </a:rPr>
              <a:t>WIMPs</a:t>
            </a:r>
            <a:r>
              <a:rPr lang="en-US">
                <a:solidFill>
                  <a:schemeClr val="bg1"/>
                </a:solidFill>
              </a:rPr>
              <a:t> angular interaction rate: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51433" y="3996448"/>
            <a:ext cx="4077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>
                <a:solidFill>
                  <a:schemeClr val="bg1"/>
                </a:solidFill>
              </a:rPr>
              <a:t> Clear rate </a:t>
            </a:r>
            <a:r>
              <a:rPr lang="en-US" b="1">
                <a:solidFill>
                  <a:schemeClr val="bg1"/>
                </a:solidFill>
              </a:rPr>
              <a:t>modulation </a:t>
            </a:r>
            <a:r>
              <a:rPr lang="en-US">
                <a:solidFill>
                  <a:schemeClr val="bg1"/>
                </a:solidFill>
              </a:rPr>
              <a:t>for M</a:t>
            </a:r>
            <a:r>
              <a:rPr lang="en-US" baseline="-25000">
                <a:solidFill>
                  <a:schemeClr val="bg1"/>
                </a:solidFill>
              </a:rPr>
              <a:t>WIMP</a:t>
            </a:r>
            <a:r>
              <a:rPr lang="en-US">
                <a:solidFill>
                  <a:schemeClr val="bg1"/>
                </a:solidFill>
              </a:rPr>
              <a:t>&lt;1 </a:t>
            </a:r>
            <a:r>
              <a:rPr lang="en-US" err="1">
                <a:solidFill>
                  <a:schemeClr val="bg1"/>
                </a:solidFill>
              </a:rPr>
              <a:t>GeV</a:t>
            </a:r>
            <a:r>
              <a:rPr lang="en-US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58492" y="4854375"/>
            <a:ext cx="55086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Two advantages:</a:t>
            </a:r>
          </a:p>
          <a:p>
            <a:pPr>
              <a:buFont typeface="Arial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Condense matter detector: smaller volume for the same exposure</a:t>
            </a:r>
          </a:p>
          <a:p>
            <a:pPr>
              <a:buFont typeface="Arial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Sensitive to low WIMP masses</a:t>
            </a:r>
          </a:p>
        </p:txBody>
      </p:sp>
      <p:pic>
        <p:nvPicPr>
          <p:cNvPr id="10" name="00300_MeV_Ge_Movi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43836" y="237692"/>
            <a:ext cx="3733528" cy="56002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42617" y="5928304"/>
            <a:ext cx="60988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chemeClr val="bg1"/>
                </a:solidFill>
              </a:rPr>
              <a:t>F. </a:t>
            </a:r>
            <a:r>
              <a:rPr lang="en-US" sz="1600" i="1" dirty="0" err="1" smtClean="0">
                <a:solidFill>
                  <a:schemeClr val="bg1"/>
                </a:solidFill>
              </a:rPr>
              <a:t>Kadribasic</a:t>
            </a:r>
            <a:r>
              <a:rPr lang="en-US" sz="1600" i="1" dirty="0" smtClean="0">
                <a:solidFill>
                  <a:schemeClr val="bg1"/>
                </a:solidFill>
              </a:rPr>
              <a:t>, N. Mirabolfathi et  al., </a:t>
            </a:r>
            <a:r>
              <a:rPr lang="cs-CZ" sz="1600" i="1" dirty="0" err="1">
                <a:solidFill>
                  <a:schemeClr val="bg1"/>
                </a:solidFill>
              </a:rPr>
              <a:t>Phys</a:t>
            </a:r>
            <a:r>
              <a:rPr lang="cs-CZ" sz="1600" i="1" dirty="0">
                <a:solidFill>
                  <a:schemeClr val="bg1"/>
                </a:solidFill>
              </a:rPr>
              <a:t>. </a:t>
            </a:r>
            <a:r>
              <a:rPr lang="cs-CZ" sz="1600" i="1" dirty="0" err="1">
                <a:solidFill>
                  <a:schemeClr val="bg1"/>
                </a:solidFill>
              </a:rPr>
              <a:t>Rev</a:t>
            </a:r>
            <a:r>
              <a:rPr lang="cs-CZ" sz="1600" i="1" dirty="0">
                <a:solidFill>
                  <a:schemeClr val="bg1"/>
                </a:solidFill>
              </a:rPr>
              <a:t>. </a:t>
            </a:r>
            <a:r>
              <a:rPr lang="cs-CZ" sz="1600" i="1" dirty="0" err="1">
                <a:solidFill>
                  <a:schemeClr val="bg1"/>
                </a:solidFill>
              </a:rPr>
              <a:t>Lett</a:t>
            </a:r>
            <a:r>
              <a:rPr lang="cs-CZ" sz="1600" i="1" dirty="0">
                <a:solidFill>
                  <a:schemeClr val="bg1"/>
                </a:solidFill>
              </a:rPr>
              <a:t>. 120, 111301 (2018)</a:t>
            </a:r>
            <a:endParaRPr lang="en-US" sz="1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37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Conclusions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Significant progress made to develop ~eV scale, large semiconducting detectors.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Based on phonon-based readout of the ionization signal.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Multiple approaches, starting to understand limitations to applied electric fields.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Single electron readout resolution.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Directional information prospects.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Applications: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Searches for dark matter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Coherent neutrino scattering, physics beyond the standard model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Others?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25E6-BFCB-754D-87B1-B4230A6ACD5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1371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25E6-BFCB-754D-87B1-B4230A6ACD50}" type="slidenum">
              <a:rPr lang="en-US" smtClean="0"/>
              <a:t>37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90777" y="1194366"/>
            <a:ext cx="5513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32716" y="3463047"/>
            <a:ext cx="3307404" cy="10311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Ge crystal: Bare and not polished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632716" y="3203471"/>
            <a:ext cx="3307404" cy="1828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Al </a:t>
            </a:r>
            <a:r>
              <a:rPr lang="en-US" dirty="0"/>
              <a:t>electrode</a:t>
            </a:r>
          </a:p>
        </p:txBody>
      </p:sp>
      <p:sp>
        <p:nvSpPr>
          <p:cNvPr id="9" name="Rectangle 8"/>
          <p:cNvSpPr/>
          <p:nvPr/>
        </p:nvSpPr>
        <p:spPr>
          <a:xfrm>
            <a:off x="1632716" y="4552872"/>
            <a:ext cx="3307404" cy="1828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Al electrode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632716" y="4469538"/>
            <a:ext cx="3307404" cy="914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632716" y="3377118"/>
            <a:ext cx="3307404" cy="914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>
            <a:stCxn id="9" idx="2"/>
          </p:cNvCxnSpPr>
          <p:nvPr/>
        </p:nvCxnSpPr>
        <p:spPr>
          <a:xfrm>
            <a:off x="3286418" y="4735752"/>
            <a:ext cx="0" cy="115597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riangle 18"/>
          <p:cNvSpPr/>
          <p:nvPr/>
        </p:nvSpPr>
        <p:spPr>
          <a:xfrm rot="5400000">
            <a:off x="3799074" y="5470209"/>
            <a:ext cx="797668" cy="856034"/>
          </a:xfrm>
          <a:prstGeom prst="triangl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 flipH="1" flipV="1">
            <a:off x="3286418" y="5891730"/>
            <a:ext cx="467431" cy="649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181866" y="5042010"/>
            <a:ext cx="0" cy="29426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334266" y="5038770"/>
            <a:ext cx="0" cy="29426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665027" y="5176358"/>
            <a:ext cx="0" cy="72836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665027" y="5185904"/>
            <a:ext cx="51683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334266" y="5185904"/>
            <a:ext cx="4280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/>
        </p:nvSpPr>
        <p:spPr>
          <a:xfrm>
            <a:off x="2935703" y="2229853"/>
            <a:ext cx="689810" cy="7058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HV</a:t>
            </a:r>
            <a:endParaRPr lang="en-US" dirty="0"/>
          </a:p>
        </p:txBody>
      </p:sp>
      <p:cxnSp>
        <p:nvCxnSpPr>
          <p:cNvPr id="44" name="Straight Connector 43"/>
          <p:cNvCxnSpPr>
            <a:stCxn id="42" idx="4"/>
            <a:endCxn id="8" idx="0"/>
          </p:cNvCxnSpPr>
          <p:nvPr/>
        </p:nvCxnSpPr>
        <p:spPr>
          <a:xfrm>
            <a:off x="3280608" y="2935706"/>
            <a:ext cx="5810" cy="2677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567204" y="3192452"/>
            <a:ext cx="726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Paper</a:t>
            </a:r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48" name="Straight Arrow Connector 47"/>
          <p:cNvCxnSpPr>
            <a:stCxn id="46" idx="3"/>
          </p:cNvCxnSpPr>
          <p:nvPr/>
        </p:nvCxnSpPr>
        <p:spPr>
          <a:xfrm>
            <a:off x="1293621" y="3377118"/>
            <a:ext cx="333285" cy="45720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1322129" y="3466342"/>
            <a:ext cx="304777" cy="1027837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4762283" y="5185904"/>
            <a:ext cx="0" cy="72836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9" idx="0"/>
          </p:cNvCxnSpPr>
          <p:nvPr/>
        </p:nvCxnSpPr>
        <p:spPr>
          <a:xfrm>
            <a:off x="4625925" y="5898226"/>
            <a:ext cx="152400" cy="649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21" descr="final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1385907"/>
            <a:ext cx="388620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7448" y="4288129"/>
            <a:ext cx="2804752" cy="2090815"/>
          </a:xfrm>
          <a:prstGeom prst="rect">
            <a:avLst/>
          </a:prstGeom>
        </p:spPr>
      </p:pic>
      <p:sp>
        <p:nvSpPr>
          <p:cNvPr id="58" name="Title 57"/>
          <p:cNvSpPr>
            <a:spLocks noGrp="1"/>
          </p:cNvSpPr>
          <p:nvPr>
            <p:ph type="title"/>
          </p:nvPr>
        </p:nvSpPr>
        <p:spPr>
          <a:xfrm>
            <a:off x="1068092" y="-114760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Fast crystal pre-screening</a:t>
            </a:r>
            <a:r>
              <a:rPr lang="en-US" smtClean="0">
                <a:solidFill>
                  <a:schemeClr val="bg1"/>
                </a:solidFill>
              </a:rPr>
              <a:t>: Contact-free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19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Crystal Defects:</a:t>
            </a:r>
            <a:br>
              <a:rPr lang="en-US" sz="3200">
                <a:solidFill>
                  <a:schemeClr val="bg1"/>
                </a:solidFill>
              </a:rPr>
            </a:br>
            <a:r>
              <a:rPr lang="en-US" sz="3200">
                <a:solidFill>
                  <a:schemeClr val="bg1"/>
                </a:solidFill>
              </a:rPr>
              <a:t>ER/NR Discrimination with phonon signal alone!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9580-D023-1B4E-A35E-05C2349E9B8B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5924" y="1878207"/>
            <a:ext cx="3276562" cy="2514876"/>
          </a:xfrm>
          <a:prstGeom prst="rect">
            <a:avLst/>
          </a:prstGeom>
        </p:spPr>
      </p:pic>
      <p:grpSp>
        <p:nvGrpSpPr>
          <p:cNvPr id="3" name="Group 28"/>
          <p:cNvGrpSpPr/>
          <p:nvPr/>
        </p:nvGrpSpPr>
        <p:grpSpPr>
          <a:xfrm>
            <a:off x="1709160" y="1880424"/>
            <a:ext cx="3898402" cy="3229639"/>
            <a:chOff x="196203" y="1924595"/>
            <a:chExt cx="3898402" cy="322963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8043" y="1924595"/>
              <a:ext cx="3276562" cy="2514876"/>
            </a:xfrm>
            <a:prstGeom prst="rect">
              <a:avLst/>
            </a:prstGeom>
          </p:spPr>
        </p:pic>
        <p:cxnSp>
          <p:nvCxnSpPr>
            <p:cNvPr id="11" name="Straight Connector 10"/>
            <p:cNvCxnSpPr/>
            <p:nvPr/>
          </p:nvCxnSpPr>
          <p:spPr>
            <a:xfrm rot="5400000" flipH="1" flipV="1">
              <a:off x="607396" y="3865221"/>
              <a:ext cx="1137479" cy="982870"/>
            </a:xfrm>
            <a:prstGeom prst="line">
              <a:avLst/>
            </a:prstGeom>
            <a:ln w="57150" cmpd="sng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196203" y="4784902"/>
              <a:ext cx="9412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DM or </a:t>
              </a:r>
              <a:r>
                <a:rPr lang="en-US" dirty="0" err="1">
                  <a:solidFill>
                    <a:schemeClr val="bg1"/>
                  </a:solidFill>
                </a:rPr>
                <a:t>ν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Oval 12"/>
          <p:cNvSpPr/>
          <p:nvPr/>
        </p:nvSpPr>
        <p:spPr>
          <a:xfrm>
            <a:off x="7222434" y="3555999"/>
            <a:ext cx="201168" cy="201168"/>
          </a:xfrm>
          <a:prstGeom prst="ellipse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607763" y="2925328"/>
            <a:ext cx="201168" cy="201168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  <a:gs pos="62000">
                <a:schemeClr val="tx1">
                  <a:lumMod val="75000"/>
                  <a:lumOff val="2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rot="5400000" flipH="1" flipV="1">
            <a:off x="7728318" y="2609573"/>
            <a:ext cx="374287" cy="279312"/>
          </a:xfrm>
          <a:prstGeom prst="line">
            <a:avLst/>
          </a:prstGeom>
          <a:ln w="57150" cmpd="sng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22"/>
          <p:cNvGrpSpPr/>
          <p:nvPr/>
        </p:nvGrpSpPr>
        <p:grpSpPr>
          <a:xfrm>
            <a:off x="6728396" y="3105723"/>
            <a:ext cx="1224344" cy="813557"/>
            <a:chOff x="5193353" y="3072593"/>
            <a:chExt cx="1224344" cy="813557"/>
          </a:xfrm>
        </p:grpSpPr>
        <p:grpSp>
          <p:nvGrpSpPr>
            <p:cNvPr id="7" name="Group 20"/>
            <p:cNvGrpSpPr/>
            <p:nvPr/>
          </p:nvGrpSpPr>
          <p:grpSpPr>
            <a:xfrm>
              <a:off x="5193353" y="3072593"/>
              <a:ext cx="1224344" cy="813557"/>
              <a:chOff x="5193353" y="3072593"/>
              <a:chExt cx="1224344" cy="813557"/>
            </a:xfrm>
          </p:grpSpPr>
          <p:sp>
            <p:nvSpPr>
              <p:cNvPr id="17" name="Rectangle 16"/>
              <p:cNvSpPr/>
              <p:nvPr/>
            </p:nvSpPr>
            <p:spPr>
              <a:xfrm rot="19500000">
                <a:off x="5193353" y="3811162"/>
                <a:ext cx="563966" cy="7498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 rot="15784646">
                <a:off x="5532167" y="3259127"/>
                <a:ext cx="448056" cy="7498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 rot="12600000">
                <a:off x="5853731" y="3764788"/>
                <a:ext cx="563966" cy="7498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Oval 21"/>
            <p:cNvSpPr/>
            <p:nvPr/>
          </p:nvSpPr>
          <p:spPr>
            <a:xfrm>
              <a:off x="5820418" y="3434526"/>
              <a:ext cx="109728" cy="10972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722775" y="5245662"/>
            <a:ext cx="85303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 For E</a:t>
            </a:r>
            <a:r>
              <a:rPr lang="en-US" baseline="-25000" dirty="0">
                <a:solidFill>
                  <a:schemeClr val="bg1"/>
                </a:solidFill>
              </a:rPr>
              <a:t>R</a:t>
            </a:r>
            <a:r>
              <a:rPr lang="en-US" dirty="0">
                <a:solidFill>
                  <a:schemeClr val="bg1"/>
                </a:solidFill>
              </a:rPr>
              <a:t> above certain threshold, stable crystal defects such as </a:t>
            </a:r>
            <a:r>
              <a:rPr lang="en-US" dirty="0" smtClean="0">
                <a:solidFill>
                  <a:schemeClr val="bg1"/>
                </a:solidFill>
              </a:rPr>
              <a:t>a </a:t>
            </a:r>
            <a:r>
              <a:rPr lang="en-US" dirty="0" err="1" smtClean="0">
                <a:solidFill>
                  <a:schemeClr val="bg1"/>
                </a:solidFill>
              </a:rPr>
              <a:t>Frenkel</a:t>
            </a:r>
            <a:r>
              <a:rPr lang="en-US" dirty="0" smtClean="0">
                <a:solidFill>
                  <a:schemeClr val="bg1"/>
                </a:solidFill>
              </a:rPr>
              <a:t> Pairs are </a:t>
            </a:r>
            <a:r>
              <a:rPr lang="en-US" dirty="0">
                <a:solidFill>
                  <a:schemeClr val="bg1"/>
                </a:solidFill>
              </a:rPr>
              <a:t>created.</a:t>
            </a:r>
          </a:p>
          <a:p>
            <a:pPr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 Long </a:t>
            </a:r>
            <a:r>
              <a:rPr lang="en-US" dirty="0" smtClean="0">
                <a:solidFill>
                  <a:schemeClr val="bg1"/>
                </a:solidFill>
              </a:rPr>
              <a:t>lifetime defects i.e. </a:t>
            </a:r>
            <a:r>
              <a:rPr lang="en-US" dirty="0">
                <a:solidFill>
                  <a:schemeClr val="bg1"/>
                </a:solidFill>
              </a:rPr>
              <a:t>much longer than the phonon signal time scale.</a:t>
            </a:r>
          </a:p>
          <a:p>
            <a:pPr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 The energy stored in the pair </a:t>
            </a:r>
            <a:r>
              <a:rPr lang="en-US" dirty="0" smtClean="0">
                <a:solidFill>
                  <a:schemeClr val="bg1"/>
                </a:solidFill>
              </a:rPr>
              <a:t>won’t be recovered =&gt; </a:t>
            </a:r>
            <a:endParaRPr lang="en-US" dirty="0">
              <a:solidFill>
                <a:schemeClr val="bg1"/>
              </a:solidFill>
            </a:endParaRPr>
          </a:p>
          <a:p>
            <a:pPr lvl="1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 For E</a:t>
            </a:r>
            <a:r>
              <a:rPr lang="en-US" baseline="-25000" dirty="0">
                <a:solidFill>
                  <a:schemeClr val="bg1"/>
                </a:solidFill>
              </a:rPr>
              <a:t>R</a:t>
            </a:r>
            <a:r>
              <a:rPr lang="en-US" dirty="0">
                <a:solidFill>
                  <a:schemeClr val="bg1"/>
                </a:solidFill>
              </a:rPr>
              <a:t>&gt;E</a:t>
            </a:r>
            <a:r>
              <a:rPr lang="en-US" baseline="-25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, we only measure </a:t>
            </a:r>
            <a:r>
              <a:rPr lang="en-US" dirty="0" smtClean="0">
                <a:solidFill>
                  <a:schemeClr val="bg1"/>
                </a:solidFill>
              </a:rPr>
              <a:t>E</a:t>
            </a:r>
            <a:r>
              <a:rPr lang="en-US" baseline="-25000" dirty="0" smtClean="0">
                <a:solidFill>
                  <a:schemeClr val="bg1"/>
                </a:solidFill>
              </a:rPr>
              <a:t>R</a:t>
            </a:r>
            <a:r>
              <a:rPr lang="en-US" dirty="0" smtClean="0">
                <a:solidFill>
                  <a:schemeClr val="bg1"/>
                </a:solidFill>
              </a:rPr>
              <a:t>-</a:t>
            </a:r>
            <a:r>
              <a:rPr lang="en-US" dirty="0" err="1" smtClean="0">
                <a:solidFill>
                  <a:schemeClr val="bg1"/>
                </a:solidFill>
              </a:rPr>
              <a:t>E</a:t>
            </a:r>
            <a:r>
              <a:rPr lang="en-US" baseline="-25000" dirty="0" err="1" smtClean="0">
                <a:solidFill>
                  <a:schemeClr val="bg1"/>
                </a:solidFill>
              </a:rPr>
              <a:t>loss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20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44880" y="1508760"/>
            <a:ext cx="5166360" cy="413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Elost_vs_Er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4062" y="78666"/>
            <a:ext cx="529936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7380" y="-38910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Energy loss in defects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9580-D023-1B4E-A35E-05C2349E9B8B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6" name="Picture 5" descr="Elost_cases_av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928" y="1775380"/>
            <a:ext cx="4996241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45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22225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err="1">
                <a:solidFill>
                  <a:srgbClr val="FFFFFF"/>
                </a:solidFill>
              </a:rPr>
              <a:t>WIMPs</a:t>
            </a:r>
            <a:r>
              <a:rPr lang="en-US" dirty="0">
                <a:solidFill>
                  <a:srgbClr val="FFFFFF"/>
                </a:solidFill>
              </a:rPr>
              <a:t> in the Halo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626100" y="1079501"/>
            <a:ext cx="4445000" cy="5540375"/>
            <a:chOff x="0" y="0"/>
            <a:chExt cx="3344" cy="4538"/>
          </a:xfrm>
        </p:grpSpPr>
        <p:sp>
          <p:nvSpPr>
            <p:cNvPr id="27689" name="Rectangle 5"/>
            <p:cNvSpPr>
              <a:spLocks/>
            </p:cNvSpPr>
            <p:nvPr/>
          </p:nvSpPr>
          <p:spPr bwMode="auto">
            <a:xfrm>
              <a:off x="308" y="4284"/>
              <a:ext cx="2728" cy="2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9688"/>
              <a:r>
                <a:rPr lang="en-US" sz="1600" b="1" dirty="0">
                  <a:solidFill>
                    <a:srgbClr val="FFFFFF"/>
                  </a:solidFill>
                  <a:ea typeface="Arial" charset="0"/>
                  <a:cs typeface="Arial" charset="0"/>
                  <a:sym typeface="Arial" charset="0"/>
                </a:rPr>
                <a:t>D. Cline, </a:t>
              </a:r>
              <a:r>
                <a:rPr lang="en-US" sz="1600" b="1" i="1" dirty="0">
                  <a:solidFill>
                    <a:srgbClr val="FFFFFF"/>
                  </a:solidFill>
                  <a:ea typeface="Arial" charset="0"/>
                  <a:cs typeface="Arial" charset="0"/>
                  <a:sym typeface="Arial" charset="0"/>
                </a:rPr>
                <a:t>Scientific American</a:t>
              </a:r>
              <a:r>
                <a:rPr lang="en-US" sz="1600" b="1" dirty="0">
                  <a:solidFill>
                    <a:srgbClr val="FFFFFF"/>
                  </a:solidFill>
                  <a:ea typeface="Arial" charset="0"/>
                  <a:cs typeface="Arial" charset="0"/>
                  <a:sym typeface="Arial" charset="0"/>
                </a:rPr>
                <a:t> 2003</a:t>
              </a:r>
            </a:p>
          </p:txBody>
        </p:sp>
        <p:pic>
          <p:nvPicPr>
            <p:cNvPr id="27690" name="Picture 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3344" cy="432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27652" name="Text Box 7"/>
          <p:cNvSpPr txBox="1">
            <a:spLocks noChangeArrowheads="1"/>
          </p:cNvSpPr>
          <p:nvPr/>
        </p:nvSpPr>
        <p:spPr bwMode="auto">
          <a:xfrm>
            <a:off x="2146300" y="2070100"/>
            <a:ext cx="23333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Escape velocity=680 Km/s</a:t>
            </a:r>
          </a:p>
        </p:txBody>
      </p:sp>
      <p:sp>
        <p:nvSpPr>
          <p:cNvPr id="27653" name="Text Box 8"/>
          <p:cNvSpPr txBox="1">
            <a:spLocks noChangeArrowheads="1"/>
          </p:cNvSpPr>
          <p:nvPr/>
        </p:nvSpPr>
        <p:spPr bwMode="auto">
          <a:xfrm>
            <a:off x="2641601" y="2565400"/>
            <a:ext cx="134786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V</a:t>
            </a:r>
            <a:r>
              <a:rPr lang="en-US" sz="1600" baseline="-25000">
                <a:solidFill>
                  <a:schemeClr val="bg1"/>
                </a:solidFill>
              </a:rPr>
              <a:t>0</a:t>
            </a:r>
            <a:r>
              <a:rPr lang="en-US" sz="1600">
                <a:solidFill>
                  <a:schemeClr val="bg1"/>
                </a:solidFill>
              </a:rPr>
              <a:t> = 230 Km/s</a:t>
            </a:r>
          </a:p>
        </p:txBody>
      </p:sp>
      <p:sp>
        <p:nvSpPr>
          <p:cNvPr id="104457" name="Rectangle 9"/>
          <p:cNvSpPr>
            <a:spLocks noChangeArrowheads="1"/>
          </p:cNvSpPr>
          <p:nvPr/>
        </p:nvSpPr>
        <p:spPr bwMode="auto">
          <a:xfrm>
            <a:off x="1917700" y="5092701"/>
            <a:ext cx="3276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lvl="1">
              <a:spcBef>
                <a:spcPct val="20000"/>
              </a:spcBef>
              <a:buClr>
                <a:schemeClr val="accent1"/>
              </a:buClr>
              <a:buSzPct val="65000"/>
              <a:buFont typeface="Monotype Sorts" charset="2"/>
              <a:buNone/>
            </a:pPr>
            <a:r>
              <a:rPr lang="en-US" b="1">
                <a:solidFill>
                  <a:srgbClr val="FF1F19"/>
                </a:solidFill>
                <a:latin typeface="Arial Narrow Bold" charset="0"/>
              </a:rPr>
              <a:t>Rate  &lt; 0.1 event/kg/day</a:t>
            </a:r>
          </a:p>
        </p:txBody>
      </p:sp>
      <p:sp>
        <p:nvSpPr>
          <p:cNvPr id="27655" name="Text Box 10"/>
          <p:cNvSpPr txBox="1">
            <a:spLocks noChangeArrowheads="1"/>
          </p:cNvSpPr>
          <p:nvPr/>
        </p:nvSpPr>
        <p:spPr bwMode="auto">
          <a:xfrm>
            <a:off x="1524000" y="1447800"/>
            <a:ext cx="42799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isothermal Maxwell-Boltzmann distribution:</a:t>
            </a:r>
          </a:p>
        </p:txBody>
      </p:sp>
      <p:sp>
        <p:nvSpPr>
          <p:cNvPr id="104459" name="Rectangle 11"/>
          <p:cNvSpPr>
            <a:spLocks noChangeArrowheads="1"/>
          </p:cNvSpPr>
          <p:nvPr/>
        </p:nvSpPr>
        <p:spPr bwMode="auto">
          <a:xfrm>
            <a:off x="2438400" y="3624263"/>
            <a:ext cx="17464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Rate ~ N n</a:t>
            </a:r>
            <a:r>
              <a:rPr lang="en-US" baseline="-25000">
                <a:solidFill>
                  <a:schemeClr val="bg1"/>
                </a:solidFill>
                <a:latin typeface="Symbol" charset="2"/>
              </a:rPr>
              <a:t>c</a:t>
            </a:r>
            <a:r>
              <a:rPr lang="en-US">
                <a:solidFill>
                  <a:schemeClr val="bg1"/>
                </a:solidFill>
              </a:rPr>
              <a:t> &lt;</a:t>
            </a:r>
            <a:r>
              <a:rPr lang="en-US">
                <a:solidFill>
                  <a:schemeClr val="bg1"/>
                </a:solidFill>
                <a:latin typeface="Symbol" charset="2"/>
              </a:rPr>
              <a:t>s</a:t>
            </a:r>
            <a:r>
              <a:rPr lang="en-US" baseline="-25000">
                <a:solidFill>
                  <a:schemeClr val="bg1"/>
                </a:solidFill>
                <a:latin typeface="Symbol" charset="2"/>
              </a:rPr>
              <a:t>c</a:t>
            </a:r>
            <a:r>
              <a:rPr lang="en-US">
                <a:solidFill>
                  <a:schemeClr val="bg1"/>
                </a:solidFill>
              </a:rPr>
              <a:t>&gt;</a:t>
            </a:r>
          </a:p>
        </p:txBody>
      </p:sp>
      <p:sp>
        <p:nvSpPr>
          <p:cNvPr id="27657" name="Text Box 12"/>
          <p:cNvSpPr txBox="1">
            <a:spLocks noChangeArrowheads="1"/>
          </p:cNvSpPr>
          <p:nvPr/>
        </p:nvSpPr>
        <p:spPr bwMode="auto">
          <a:xfrm>
            <a:off x="2514600" y="3111500"/>
            <a:ext cx="148495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bg1"/>
                </a:solidFill>
                <a:sym typeface="Symbol" charset="2"/>
              </a:rPr>
              <a:t></a:t>
            </a:r>
            <a:r>
              <a:rPr lang="en-US" sz="1600">
                <a:solidFill>
                  <a:schemeClr val="bg1"/>
                </a:solidFill>
              </a:rPr>
              <a:t>= 0.3 GeV/cm</a:t>
            </a:r>
            <a:r>
              <a:rPr lang="en-US" sz="1600" baseline="30000">
                <a:solidFill>
                  <a:schemeClr val="bg1"/>
                </a:solidFill>
              </a:rPr>
              <a:t>3</a:t>
            </a: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4461" name="Rectangle 13"/>
          <p:cNvSpPr>
            <a:spLocks noChangeArrowheads="1"/>
          </p:cNvSpPr>
          <p:nvPr/>
        </p:nvSpPr>
        <p:spPr bwMode="auto">
          <a:xfrm>
            <a:off x="2163764" y="4279900"/>
            <a:ext cx="25479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FF1F19"/>
                </a:solidFill>
                <a:latin typeface="Arial Narrow Bold" charset="0"/>
              </a:rPr>
              <a:t>Few 10s of keV recoil energy</a:t>
            </a:r>
          </a:p>
        </p:txBody>
      </p: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1524000" y="76200"/>
            <a:ext cx="9144000" cy="6858000"/>
            <a:chOff x="-305" y="1513"/>
            <a:chExt cx="5760" cy="4320"/>
          </a:xfrm>
        </p:grpSpPr>
        <p:pic>
          <p:nvPicPr>
            <p:cNvPr id="27660" name="Picture 1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305" y="1513"/>
              <a:ext cx="5760" cy="432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</p:pic>
        <p:grpSp>
          <p:nvGrpSpPr>
            <p:cNvPr id="4" name="Group 16"/>
            <p:cNvGrpSpPr>
              <a:grpSpLocks/>
            </p:cNvGrpSpPr>
            <p:nvPr/>
          </p:nvGrpSpPr>
          <p:grpSpPr bwMode="auto">
            <a:xfrm>
              <a:off x="1320" y="1888"/>
              <a:ext cx="1295" cy="825"/>
              <a:chOff x="464" y="3296"/>
              <a:chExt cx="1122" cy="718"/>
            </a:xfrm>
          </p:grpSpPr>
          <p:grpSp>
            <p:nvGrpSpPr>
              <p:cNvPr id="5" name="Group 17"/>
              <p:cNvGrpSpPr>
                <a:grpSpLocks/>
              </p:cNvGrpSpPr>
              <p:nvPr/>
            </p:nvGrpSpPr>
            <p:grpSpPr bwMode="auto">
              <a:xfrm>
                <a:off x="604" y="3492"/>
                <a:ext cx="858" cy="397"/>
                <a:chOff x="3594" y="699"/>
                <a:chExt cx="1142" cy="532"/>
              </a:xfrm>
            </p:grpSpPr>
            <p:sp>
              <p:nvSpPr>
                <p:cNvPr id="27684" name="Line 18"/>
                <p:cNvSpPr>
                  <a:spLocks noChangeShapeType="1"/>
                </p:cNvSpPr>
                <p:nvPr/>
              </p:nvSpPr>
              <p:spPr bwMode="auto">
                <a:xfrm>
                  <a:off x="3861" y="965"/>
                  <a:ext cx="608" cy="0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prstDash val="dash"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685" name="Line 19"/>
                <p:cNvSpPr>
                  <a:spLocks noChangeShapeType="1"/>
                </p:cNvSpPr>
                <p:nvPr/>
              </p:nvSpPr>
              <p:spPr bwMode="auto">
                <a:xfrm>
                  <a:off x="3594" y="699"/>
                  <a:ext cx="267" cy="266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686" name="Line 20"/>
                <p:cNvSpPr>
                  <a:spLocks noChangeShapeType="1"/>
                </p:cNvSpPr>
                <p:nvPr/>
              </p:nvSpPr>
              <p:spPr bwMode="auto">
                <a:xfrm>
                  <a:off x="4469" y="965"/>
                  <a:ext cx="267" cy="266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687" name="Line 21"/>
                <p:cNvSpPr>
                  <a:spLocks noChangeShapeType="1"/>
                </p:cNvSpPr>
                <p:nvPr/>
              </p:nvSpPr>
              <p:spPr bwMode="auto">
                <a:xfrm flipV="1">
                  <a:off x="4469" y="699"/>
                  <a:ext cx="267" cy="266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688" name="Line 22"/>
                <p:cNvSpPr>
                  <a:spLocks noChangeShapeType="1"/>
                </p:cNvSpPr>
                <p:nvPr/>
              </p:nvSpPr>
              <p:spPr bwMode="auto">
                <a:xfrm flipV="1">
                  <a:off x="3594" y="965"/>
                  <a:ext cx="267" cy="266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7676" name="Line 23"/>
              <p:cNvSpPr>
                <a:spLocks noChangeShapeType="1"/>
              </p:cNvSpPr>
              <p:nvPr/>
            </p:nvSpPr>
            <p:spPr bwMode="auto">
              <a:xfrm flipV="1">
                <a:off x="608" y="3758"/>
                <a:ext cx="115" cy="12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stealth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677" name="Line 24"/>
              <p:cNvSpPr>
                <a:spLocks noChangeShapeType="1"/>
              </p:cNvSpPr>
              <p:nvPr/>
            </p:nvSpPr>
            <p:spPr bwMode="auto">
              <a:xfrm rot="10800000" flipH="1" flipV="1">
                <a:off x="1264" y="3685"/>
                <a:ext cx="115" cy="12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stealth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678" name="Text Box 25"/>
              <p:cNvSpPr txBox="1">
                <a:spLocks noChangeArrowheads="1"/>
              </p:cNvSpPr>
              <p:nvPr/>
            </p:nvSpPr>
            <p:spPr bwMode="auto">
              <a:xfrm>
                <a:off x="464" y="3298"/>
                <a:ext cx="169" cy="2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>
                    <a:solidFill>
                      <a:schemeClr val="bg1"/>
                    </a:solidFill>
                    <a:latin typeface="Symbol" charset="2"/>
                  </a:rPr>
                  <a:t>c</a:t>
                </a:r>
                <a:endParaRPr lang="en-US">
                  <a:solidFill>
                    <a:schemeClr val="bg1"/>
                  </a:solidFill>
                  <a:latin typeface="Times" charset="0"/>
                </a:endParaRPr>
              </a:p>
            </p:txBody>
          </p:sp>
          <p:sp>
            <p:nvSpPr>
              <p:cNvPr id="27679" name="Text Box 26"/>
              <p:cNvSpPr txBox="1">
                <a:spLocks noChangeArrowheads="1"/>
              </p:cNvSpPr>
              <p:nvPr/>
            </p:nvSpPr>
            <p:spPr bwMode="auto">
              <a:xfrm>
                <a:off x="1417" y="3296"/>
                <a:ext cx="169" cy="2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dirty="0" err="1">
                    <a:solidFill>
                      <a:schemeClr val="bg1"/>
                    </a:solidFill>
                    <a:latin typeface="Symbol" charset="2"/>
                  </a:rPr>
                  <a:t>c</a:t>
                </a:r>
                <a:endParaRPr lang="en-US" dirty="0">
                  <a:solidFill>
                    <a:schemeClr val="bg1"/>
                  </a:solidFill>
                  <a:latin typeface="Times" charset="0"/>
                </a:endParaRPr>
              </a:p>
            </p:txBody>
          </p:sp>
          <p:sp>
            <p:nvSpPr>
              <p:cNvPr id="27680" name="Text Box 27"/>
              <p:cNvSpPr txBox="1">
                <a:spLocks noChangeArrowheads="1"/>
              </p:cNvSpPr>
              <p:nvPr/>
            </p:nvSpPr>
            <p:spPr bwMode="auto">
              <a:xfrm>
                <a:off x="470" y="3813"/>
                <a:ext cx="163" cy="2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i="1">
                    <a:solidFill>
                      <a:schemeClr val="bg1"/>
                    </a:solidFill>
                    <a:latin typeface="Times" charset="0"/>
                  </a:rPr>
                  <a:t>q</a:t>
                </a:r>
                <a:endParaRPr lang="en-US">
                  <a:solidFill>
                    <a:schemeClr val="bg1"/>
                  </a:solidFill>
                  <a:latin typeface="Times" charset="0"/>
                </a:endParaRPr>
              </a:p>
            </p:txBody>
          </p:sp>
          <p:sp>
            <p:nvSpPr>
              <p:cNvPr id="27681" name="Text Box 28"/>
              <p:cNvSpPr txBox="1">
                <a:spLocks noChangeArrowheads="1"/>
              </p:cNvSpPr>
              <p:nvPr/>
            </p:nvSpPr>
            <p:spPr bwMode="auto">
              <a:xfrm>
                <a:off x="1404" y="3803"/>
                <a:ext cx="163" cy="2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i="1">
                    <a:solidFill>
                      <a:schemeClr val="bg1"/>
                    </a:solidFill>
                    <a:latin typeface="Times" charset="0"/>
                  </a:rPr>
                  <a:t>q</a:t>
                </a:r>
                <a:endParaRPr lang="en-US">
                  <a:solidFill>
                    <a:schemeClr val="bg1"/>
                  </a:solidFill>
                  <a:latin typeface="Times" charset="0"/>
                </a:endParaRPr>
              </a:p>
            </p:txBody>
          </p:sp>
          <p:sp>
            <p:nvSpPr>
              <p:cNvPr id="27682" name="Text Box 29"/>
              <p:cNvSpPr txBox="1">
                <a:spLocks noChangeArrowheads="1"/>
              </p:cNvSpPr>
              <p:nvPr/>
            </p:nvSpPr>
            <p:spPr bwMode="auto">
              <a:xfrm>
                <a:off x="936" y="3466"/>
                <a:ext cx="163" cy="2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i="1">
                    <a:solidFill>
                      <a:schemeClr val="bg1"/>
                    </a:solidFill>
                    <a:latin typeface="Times" charset="0"/>
                  </a:rPr>
                  <a:t>q</a:t>
                </a:r>
                <a:endParaRPr lang="en-US">
                  <a:solidFill>
                    <a:schemeClr val="bg1"/>
                  </a:solidFill>
                  <a:latin typeface="Times" charset="0"/>
                </a:endParaRPr>
              </a:p>
            </p:txBody>
          </p:sp>
          <p:sp>
            <p:nvSpPr>
              <p:cNvPr id="27683" name="Text Box 30"/>
              <p:cNvSpPr txBox="1">
                <a:spLocks noChangeArrowheads="1"/>
              </p:cNvSpPr>
              <p:nvPr/>
            </p:nvSpPr>
            <p:spPr bwMode="auto">
              <a:xfrm>
                <a:off x="935" y="3401"/>
                <a:ext cx="168" cy="2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>
                    <a:solidFill>
                      <a:schemeClr val="bg1"/>
                    </a:solidFill>
                    <a:latin typeface="Times" charset="0"/>
                  </a:rPr>
                  <a:t>~</a:t>
                </a:r>
              </a:p>
            </p:txBody>
          </p:sp>
        </p:grpSp>
        <p:grpSp>
          <p:nvGrpSpPr>
            <p:cNvPr id="6" name="Group 31"/>
            <p:cNvGrpSpPr>
              <a:grpSpLocks/>
            </p:cNvGrpSpPr>
            <p:nvPr/>
          </p:nvGrpSpPr>
          <p:grpSpPr bwMode="auto">
            <a:xfrm>
              <a:off x="328" y="1616"/>
              <a:ext cx="817" cy="1390"/>
              <a:chOff x="1702" y="2925"/>
              <a:chExt cx="708" cy="1211"/>
            </a:xfrm>
          </p:grpSpPr>
          <p:sp>
            <p:nvSpPr>
              <p:cNvPr id="27663" name="Text Box 32"/>
              <p:cNvSpPr txBox="1">
                <a:spLocks noChangeArrowheads="1"/>
              </p:cNvSpPr>
              <p:nvPr/>
            </p:nvSpPr>
            <p:spPr bwMode="auto">
              <a:xfrm>
                <a:off x="1727" y="2928"/>
                <a:ext cx="169" cy="2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>
                    <a:solidFill>
                      <a:schemeClr val="bg1"/>
                    </a:solidFill>
                    <a:latin typeface="Symbol" charset="2"/>
                  </a:rPr>
                  <a:t>c</a:t>
                </a:r>
                <a:endParaRPr lang="en-US">
                  <a:solidFill>
                    <a:schemeClr val="bg1"/>
                  </a:solidFill>
                  <a:latin typeface="Times" charset="0"/>
                </a:endParaRPr>
              </a:p>
            </p:txBody>
          </p:sp>
          <p:grpSp>
            <p:nvGrpSpPr>
              <p:cNvPr id="7" name="Group 33"/>
              <p:cNvGrpSpPr>
                <a:grpSpLocks/>
              </p:cNvGrpSpPr>
              <p:nvPr/>
            </p:nvGrpSpPr>
            <p:grpSpPr bwMode="auto">
              <a:xfrm>
                <a:off x="1888" y="3121"/>
                <a:ext cx="397" cy="858"/>
                <a:chOff x="1888" y="3121"/>
                <a:chExt cx="397" cy="858"/>
              </a:xfrm>
            </p:grpSpPr>
            <p:sp>
              <p:nvSpPr>
                <p:cNvPr id="27670" name="Line 34"/>
                <p:cNvSpPr>
                  <a:spLocks noChangeShapeType="1"/>
                </p:cNvSpPr>
                <p:nvPr/>
              </p:nvSpPr>
              <p:spPr bwMode="auto">
                <a:xfrm rot="-5400000">
                  <a:off x="1860" y="3552"/>
                  <a:ext cx="456" cy="0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prstDash val="dash"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671" name="Line 35"/>
                <p:cNvSpPr>
                  <a:spLocks noChangeShapeType="1"/>
                </p:cNvSpPr>
                <p:nvPr/>
              </p:nvSpPr>
              <p:spPr bwMode="auto">
                <a:xfrm rot="-5400000">
                  <a:off x="1887" y="3779"/>
                  <a:ext cx="201" cy="199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672" name="Line 36"/>
                <p:cNvSpPr>
                  <a:spLocks noChangeShapeType="1"/>
                </p:cNvSpPr>
                <p:nvPr/>
              </p:nvSpPr>
              <p:spPr bwMode="auto">
                <a:xfrm rot="-5400000">
                  <a:off x="2085" y="3123"/>
                  <a:ext cx="201" cy="198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673" name="Line 37"/>
                <p:cNvSpPr>
                  <a:spLocks noChangeShapeType="1"/>
                </p:cNvSpPr>
                <p:nvPr/>
              </p:nvSpPr>
              <p:spPr bwMode="auto">
                <a:xfrm rot="16200000" flipV="1">
                  <a:off x="1887" y="3122"/>
                  <a:ext cx="201" cy="199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674" name="Line 38"/>
                <p:cNvSpPr>
                  <a:spLocks noChangeShapeType="1"/>
                </p:cNvSpPr>
                <p:nvPr/>
              </p:nvSpPr>
              <p:spPr bwMode="auto">
                <a:xfrm rot="16200000" flipV="1">
                  <a:off x="2085" y="3780"/>
                  <a:ext cx="201" cy="198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7665" name="Text Box 39"/>
              <p:cNvSpPr txBox="1">
                <a:spLocks noChangeArrowheads="1"/>
              </p:cNvSpPr>
              <p:nvPr/>
            </p:nvSpPr>
            <p:spPr bwMode="auto">
              <a:xfrm>
                <a:off x="2241" y="2925"/>
                <a:ext cx="169" cy="2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>
                    <a:solidFill>
                      <a:schemeClr val="bg1"/>
                    </a:solidFill>
                    <a:latin typeface="Symbol" charset="2"/>
                  </a:rPr>
                  <a:t>c</a:t>
                </a:r>
                <a:endParaRPr lang="en-US">
                  <a:solidFill>
                    <a:schemeClr val="bg1"/>
                  </a:solidFill>
                  <a:latin typeface="Times" charset="0"/>
                </a:endParaRPr>
              </a:p>
            </p:txBody>
          </p:sp>
          <p:sp>
            <p:nvSpPr>
              <p:cNvPr id="27666" name="Text Box 40"/>
              <p:cNvSpPr txBox="1">
                <a:spLocks noChangeArrowheads="1"/>
              </p:cNvSpPr>
              <p:nvPr/>
            </p:nvSpPr>
            <p:spPr bwMode="auto">
              <a:xfrm>
                <a:off x="1702" y="3927"/>
                <a:ext cx="163" cy="2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i="1">
                    <a:solidFill>
                      <a:schemeClr val="bg1"/>
                    </a:solidFill>
                    <a:latin typeface="Times" charset="0"/>
                  </a:rPr>
                  <a:t>q</a:t>
                </a:r>
                <a:endParaRPr lang="en-US">
                  <a:solidFill>
                    <a:schemeClr val="bg1"/>
                  </a:solidFill>
                  <a:latin typeface="Times" charset="0"/>
                </a:endParaRPr>
              </a:p>
            </p:txBody>
          </p:sp>
          <p:sp>
            <p:nvSpPr>
              <p:cNvPr id="27667" name="Text Box 41"/>
              <p:cNvSpPr txBox="1">
                <a:spLocks noChangeArrowheads="1"/>
              </p:cNvSpPr>
              <p:nvPr/>
            </p:nvSpPr>
            <p:spPr bwMode="auto">
              <a:xfrm>
                <a:off x="2227" y="3935"/>
                <a:ext cx="163" cy="2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i="1">
                    <a:solidFill>
                      <a:schemeClr val="bg1"/>
                    </a:solidFill>
                    <a:latin typeface="Times" charset="0"/>
                  </a:rPr>
                  <a:t>q</a:t>
                </a:r>
                <a:endParaRPr lang="en-US">
                  <a:solidFill>
                    <a:schemeClr val="bg1"/>
                  </a:solidFill>
                  <a:latin typeface="Times" charset="0"/>
                </a:endParaRPr>
              </a:p>
            </p:txBody>
          </p:sp>
          <p:sp>
            <p:nvSpPr>
              <p:cNvPr id="27668" name="Line 42"/>
              <p:cNvSpPr>
                <a:spLocks noChangeShapeType="1"/>
              </p:cNvSpPr>
              <p:nvPr/>
            </p:nvSpPr>
            <p:spPr bwMode="auto">
              <a:xfrm flipV="1">
                <a:off x="1897" y="3840"/>
                <a:ext cx="115" cy="12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stealth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669" name="Line 43"/>
              <p:cNvSpPr>
                <a:spLocks noChangeShapeType="1"/>
              </p:cNvSpPr>
              <p:nvPr/>
            </p:nvSpPr>
            <p:spPr bwMode="auto">
              <a:xfrm rot="10800000" flipH="1" flipV="1">
                <a:off x="2088" y="3774"/>
                <a:ext cx="115" cy="12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stealth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43" name="Slide Number Placeholder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AE54E-E1F2-B946-82DD-A0795C394D3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59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44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44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044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044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7" grpId="0"/>
      <p:bldP spid="104457" grpId="1"/>
      <p:bldP spid="104459" grpId="0"/>
      <p:bldP spid="104461" grpId="0"/>
      <p:bldP spid="104461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16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mtClean="0">
                <a:solidFill>
                  <a:schemeClr val="bg1"/>
                </a:solidFill>
              </a:rPr>
              <a:t>Effect of Energy Loss on DM spectrum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9580-D023-1B4E-A35E-05C2349E9B8B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6" name="Picture 5" descr="3_eV_Res_Multi_Mas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2687" y="3651181"/>
            <a:ext cx="2938272" cy="29260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39241" y="1226364"/>
            <a:ext cx="4416705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 Convolve this energy loss with the expected recoil spectrum.</a:t>
            </a:r>
          </a:p>
          <a:p>
            <a:pPr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 Clear features appear in the spectrum.</a:t>
            </a:r>
          </a:p>
          <a:p>
            <a:pPr lvl="1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 The spectrum is no more a simple falling exponential!</a:t>
            </a:r>
          </a:p>
          <a:p>
            <a:pPr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 This can be used to statistically confirm the nuclear recoil origin of the signal i.e. WIMPs</a:t>
            </a:r>
          </a:p>
          <a:p>
            <a:pPr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 The spectrum should change depending on the crystallographic orientation of the detector=&gt;Diurnal modulation?</a:t>
            </a:r>
          </a:p>
          <a:p>
            <a:pPr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 We do not need ionization:</a:t>
            </a:r>
          </a:p>
          <a:p>
            <a:pPr lvl="1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 No more limited to Semiconductor crystals.</a:t>
            </a:r>
          </a:p>
          <a:p>
            <a:pPr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 Different lattice inter-atomic potential results in different location of the peaks.</a:t>
            </a:r>
          </a:p>
          <a:p>
            <a:pPr lvl="1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 Another handle on discrimination against backgrounds.  </a:t>
            </a:r>
          </a:p>
          <a:p>
            <a:pPr>
              <a:buFont typeface="Arial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 descr="1_GeV_Comparis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7438" y="891875"/>
            <a:ext cx="2938272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99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016000" y="2743200"/>
            <a:ext cx="22987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solidFill>
                  <a:schemeClr val="bg1"/>
                </a:solidFill>
              </a:rPr>
              <a:t>W</a:t>
            </a:r>
            <a:r>
              <a:rPr lang="en-US" sz="1800" dirty="0">
                <a:solidFill>
                  <a:schemeClr val="bg1"/>
                </a:solidFill>
              </a:rPr>
              <a:t>eakly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I</a:t>
            </a:r>
            <a:r>
              <a:rPr lang="en-US" sz="1800" dirty="0">
                <a:solidFill>
                  <a:schemeClr val="bg1"/>
                </a:solidFill>
              </a:rPr>
              <a:t>nteracting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M</a:t>
            </a:r>
            <a:r>
              <a:rPr lang="en-US" sz="1800" dirty="0">
                <a:solidFill>
                  <a:schemeClr val="bg1"/>
                </a:solidFill>
              </a:rPr>
              <a:t>assive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P</a:t>
            </a:r>
            <a:r>
              <a:rPr lang="en-US" sz="1800" dirty="0">
                <a:solidFill>
                  <a:schemeClr val="bg1"/>
                </a:solidFill>
              </a:rPr>
              <a:t>articles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1507" name="Picture 3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65450" y="152400"/>
            <a:ext cx="7702550" cy="652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6021389" y="773113"/>
            <a:ext cx="4575175" cy="5467350"/>
            <a:chOff x="2765" y="663"/>
            <a:chExt cx="2882" cy="3444"/>
          </a:xfrm>
        </p:grpSpPr>
        <p:sp>
          <p:nvSpPr>
            <p:cNvPr id="21516" name="Line 8"/>
            <p:cNvSpPr>
              <a:spLocks noChangeShapeType="1"/>
            </p:cNvSpPr>
            <p:nvPr/>
          </p:nvSpPr>
          <p:spPr bwMode="auto">
            <a:xfrm flipH="1">
              <a:off x="3801" y="1228"/>
              <a:ext cx="254" cy="36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2765" y="663"/>
              <a:ext cx="2882" cy="3409"/>
              <a:chOff x="2765" y="663"/>
              <a:chExt cx="2882" cy="3409"/>
            </a:xfrm>
          </p:grpSpPr>
          <p:pic>
            <p:nvPicPr>
              <p:cNvPr id="21525" name="Picture 10"/>
              <p:cNvPicPr>
                <a:picLocks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765" y="1214"/>
                <a:ext cx="2839" cy="285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sp>
            <p:nvSpPr>
              <p:cNvPr id="21526" name="Rectangle 11"/>
              <p:cNvSpPr>
                <a:spLocks noChangeArrowheads="1"/>
              </p:cNvSpPr>
              <p:nvPr/>
            </p:nvSpPr>
            <p:spPr bwMode="auto">
              <a:xfrm>
                <a:off x="2971" y="663"/>
                <a:ext cx="2404" cy="2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accent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b="1">
                    <a:solidFill>
                      <a:srgbClr val="008000"/>
                    </a:solidFill>
                    <a:latin typeface="Times New Roman" charset="0"/>
                  </a:rPr>
                  <a:t>Production = Annihilation  (T</a:t>
                </a:r>
                <a:r>
                  <a:rPr lang="en-US" sz="1600" b="1">
                    <a:solidFill>
                      <a:srgbClr val="008000"/>
                    </a:solidFill>
                    <a:latin typeface="Arial Narrow Bold" charset="0"/>
                  </a:rPr>
                  <a:t>≥</a:t>
                </a:r>
                <a:r>
                  <a:rPr lang="en-US" sz="1600" b="1">
                    <a:solidFill>
                      <a:srgbClr val="008000"/>
                    </a:solidFill>
                    <a:latin typeface="Times New Roman" charset="0"/>
                  </a:rPr>
                  <a:t>m</a:t>
                </a:r>
                <a:r>
                  <a:rPr lang="en-US" sz="1600" b="1" baseline="-25000">
                    <a:solidFill>
                      <a:srgbClr val="008000"/>
                    </a:solidFill>
                    <a:latin typeface="Symbol" charset="2"/>
                  </a:rPr>
                  <a:t>c</a:t>
                </a:r>
                <a:r>
                  <a:rPr lang="en-US" sz="1600" b="1">
                    <a:solidFill>
                      <a:srgbClr val="008000"/>
                    </a:solidFill>
                    <a:latin typeface="Arial Narrow Bold" charset="0"/>
                  </a:rPr>
                  <a:t>)</a:t>
                </a:r>
              </a:p>
            </p:txBody>
          </p:sp>
          <p:sp>
            <p:nvSpPr>
              <p:cNvPr id="21527" name="Rectangle 12"/>
              <p:cNvSpPr>
                <a:spLocks noChangeArrowheads="1"/>
              </p:cNvSpPr>
              <p:nvPr/>
            </p:nvSpPr>
            <p:spPr bwMode="auto">
              <a:xfrm>
                <a:off x="3288" y="981"/>
                <a:ext cx="2359" cy="2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accent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b="1">
                    <a:solidFill>
                      <a:srgbClr val="008000"/>
                    </a:solidFill>
                    <a:latin typeface="Times New Roman" charset="0"/>
                  </a:rPr>
                  <a:t>Production suppressed (T&lt;m</a:t>
                </a:r>
                <a:r>
                  <a:rPr lang="en-US" sz="1600" b="1" baseline="-25000">
                    <a:solidFill>
                      <a:srgbClr val="008000"/>
                    </a:solidFill>
                    <a:latin typeface="Symbol" charset="2"/>
                  </a:rPr>
                  <a:t>c</a:t>
                </a:r>
                <a:r>
                  <a:rPr lang="en-US" sz="1600" b="1">
                    <a:solidFill>
                      <a:srgbClr val="008000"/>
                    </a:solidFill>
                    <a:latin typeface="Arial Narrow Bold" charset="0"/>
                  </a:rPr>
                  <a:t>)</a:t>
                </a:r>
              </a:p>
            </p:txBody>
          </p:sp>
          <p:sp>
            <p:nvSpPr>
              <p:cNvPr id="21528" name="Rectangle 13"/>
              <p:cNvSpPr>
                <a:spLocks noChangeArrowheads="1"/>
              </p:cNvSpPr>
              <p:nvPr/>
            </p:nvSpPr>
            <p:spPr bwMode="auto">
              <a:xfrm>
                <a:off x="4241" y="1375"/>
                <a:ext cx="958" cy="2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accent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b="1">
                    <a:solidFill>
                      <a:srgbClr val="008000"/>
                    </a:solidFill>
                    <a:latin typeface="Times New Roman" charset="0"/>
                  </a:rPr>
                  <a:t>Freeze out</a:t>
                </a:r>
              </a:p>
            </p:txBody>
          </p:sp>
          <p:sp>
            <p:nvSpPr>
              <p:cNvPr id="21529" name="Line 14"/>
              <p:cNvSpPr>
                <a:spLocks noChangeShapeType="1"/>
              </p:cNvSpPr>
              <p:nvPr/>
            </p:nvSpPr>
            <p:spPr bwMode="auto">
              <a:xfrm flipH="1">
                <a:off x="3116" y="912"/>
                <a:ext cx="100" cy="43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 type="none" w="sm" len="sm"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30" name="Line 15"/>
              <p:cNvSpPr>
                <a:spLocks noChangeShapeType="1"/>
              </p:cNvSpPr>
              <p:nvPr/>
            </p:nvSpPr>
            <p:spPr bwMode="auto">
              <a:xfrm flipH="1">
                <a:off x="4326" y="1608"/>
                <a:ext cx="216" cy="606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 type="none" w="sm" len="sm"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1518" name="Rectangle 16"/>
            <p:cNvSpPr>
              <a:spLocks noChangeArrowheads="1"/>
            </p:cNvSpPr>
            <p:nvPr/>
          </p:nvSpPr>
          <p:spPr bwMode="auto">
            <a:xfrm>
              <a:off x="3019" y="3758"/>
              <a:ext cx="127" cy="165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tIns="0" bIns="0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2000">
                  <a:latin typeface="Arial Narrow Bold" charset="0"/>
                </a:rPr>
                <a:t>1</a:t>
              </a:r>
              <a:endParaRPr lang="en-US" sz="2400">
                <a:latin typeface="Arial Narrow Bold" charset="0"/>
              </a:endParaRPr>
            </a:p>
          </p:txBody>
        </p:sp>
        <p:sp>
          <p:nvSpPr>
            <p:cNvPr id="21519" name="Rectangle 17"/>
            <p:cNvSpPr>
              <a:spLocks noChangeArrowheads="1"/>
            </p:cNvSpPr>
            <p:nvPr/>
          </p:nvSpPr>
          <p:spPr bwMode="auto">
            <a:xfrm>
              <a:off x="3712" y="3754"/>
              <a:ext cx="262" cy="194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t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latin typeface="Arial Narrow Bold" charset="0"/>
                </a:rPr>
                <a:t>10</a:t>
              </a:r>
            </a:p>
          </p:txBody>
        </p:sp>
        <p:sp>
          <p:nvSpPr>
            <p:cNvPr id="21520" name="Rectangle 18"/>
            <p:cNvSpPr>
              <a:spLocks noChangeArrowheads="1"/>
            </p:cNvSpPr>
            <p:nvPr/>
          </p:nvSpPr>
          <p:spPr bwMode="auto">
            <a:xfrm>
              <a:off x="4495" y="3752"/>
              <a:ext cx="337" cy="194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t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latin typeface="Arial Narrow Bold" charset="0"/>
                </a:rPr>
                <a:t>100</a:t>
              </a:r>
            </a:p>
          </p:txBody>
        </p:sp>
        <p:sp>
          <p:nvSpPr>
            <p:cNvPr id="21521" name="Rectangle 19"/>
            <p:cNvSpPr>
              <a:spLocks noChangeArrowheads="1"/>
            </p:cNvSpPr>
            <p:nvPr/>
          </p:nvSpPr>
          <p:spPr bwMode="auto">
            <a:xfrm>
              <a:off x="5220" y="3752"/>
              <a:ext cx="411" cy="194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t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latin typeface="Arial Narrow Bold" charset="0"/>
                </a:rPr>
                <a:t>1000</a:t>
              </a:r>
            </a:p>
          </p:txBody>
        </p:sp>
        <p:sp>
          <p:nvSpPr>
            <p:cNvPr id="21522" name="Rectangle 20"/>
            <p:cNvSpPr>
              <a:spLocks noChangeArrowheads="1"/>
            </p:cNvSpPr>
            <p:nvPr/>
          </p:nvSpPr>
          <p:spPr bwMode="auto">
            <a:xfrm>
              <a:off x="3808" y="3913"/>
              <a:ext cx="1068" cy="194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t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latin typeface="Arial Narrow Bold" charset="0"/>
                </a:rPr>
                <a:t>m</a:t>
              </a:r>
              <a:r>
                <a:rPr lang="en-US" sz="2000" b="1" baseline="-25000">
                  <a:latin typeface="Symbol" charset="2"/>
                </a:rPr>
                <a:t>c</a:t>
              </a:r>
              <a:r>
                <a:rPr lang="en-US" sz="2000">
                  <a:latin typeface="Arial Narrow Bold" charset="0"/>
                </a:rPr>
                <a:t> / T (time </a:t>
              </a:r>
              <a:r>
                <a:rPr lang="en-US" sz="2000">
                  <a:latin typeface="Arial Narrow Bold" charset="0"/>
                  <a:sym typeface="Monotype Sorts" charset="2"/>
                </a:rPr>
                <a:t></a:t>
              </a:r>
              <a:r>
                <a:rPr lang="en-US" sz="2000">
                  <a:latin typeface="Arial Narrow Bold" charset="0"/>
                </a:rPr>
                <a:t>)</a:t>
              </a:r>
            </a:p>
          </p:txBody>
        </p:sp>
        <p:sp>
          <p:nvSpPr>
            <p:cNvPr id="21523" name="Rectangle 21"/>
            <p:cNvSpPr>
              <a:spLocks noChangeArrowheads="1"/>
            </p:cNvSpPr>
            <p:nvPr/>
          </p:nvSpPr>
          <p:spPr bwMode="auto">
            <a:xfrm rot="16200000">
              <a:off x="2195" y="2136"/>
              <a:ext cx="1647" cy="174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tIns="0" bIns="0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latin typeface="Arial Narrow Bold" charset="0"/>
                </a:rPr>
                <a:t>Comoving Number Density</a:t>
              </a:r>
            </a:p>
          </p:txBody>
        </p:sp>
        <p:sp>
          <p:nvSpPr>
            <p:cNvPr id="21524" name="Rectangle 22"/>
            <p:cNvSpPr>
              <a:spLocks noChangeArrowheads="1"/>
            </p:cNvSpPr>
            <p:nvPr/>
          </p:nvSpPr>
          <p:spPr bwMode="auto">
            <a:xfrm>
              <a:off x="3107" y="1888"/>
              <a:ext cx="934" cy="212"/>
            </a:xfrm>
            <a:prstGeom prst="rect">
              <a:avLst/>
            </a:prstGeom>
            <a:noFill/>
            <a:ln w="15875">
              <a:noFill/>
              <a:miter lim="800000"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>
                  <a:solidFill>
                    <a:srgbClr val="008000"/>
                  </a:solidFill>
                  <a:latin typeface="Times New Roman" charset="0"/>
                </a:rPr>
                <a:t>~exp(-m/T)</a:t>
              </a:r>
            </a:p>
          </p:txBody>
        </p:sp>
      </p:grp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3378200" y="2768600"/>
            <a:ext cx="3873500" cy="1219200"/>
            <a:chOff x="0" y="0"/>
            <a:chExt cx="2440" cy="768"/>
          </a:xfrm>
        </p:grpSpPr>
        <p:sp>
          <p:nvSpPr>
            <p:cNvPr id="21514" name="Rectangle 25"/>
            <p:cNvSpPr>
              <a:spLocks/>
            </p:cNvSpPr>
            <p:nvPr/>
          </p:nvSpPr>
          <p:spPr bwMode="auto">
            <a:xfrm>
              <a:off x="0" y="0"/>
              <a:ext cx="2440" cy="768"/>
            </a:xfrm>
            <a:prstGeom prst="rect">
              <a:avLst/>
            </a:prstGeom>
            <a:solidFill>
              <a:srgbClr val="666666"/>
            </a:solidFill>
            <a:ln w="25400">
              <a:solidFill>
                <a:srgbClr val="00408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1515" name="Picture 26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57" y="57"/>
              <a:ext cx="2125" cy="65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5" name="Group 27"/>
          <p:cNvGrpSpPr>
            <a:grpSpLocks/>
          </p:cNvGrpSpPr>
          <p:nvPr/>
        </p:nvGrpSpPr>
        <p:grpSpPr bwMode="auto">
          <a:xfrm>
            <a:off x="3424238" y="4470400"/>
            <a:ext cx="4792662" cy="1333500"/>
            <a:chOff x="0" y="0"/>
            <a:chExt cx="3019" cy="840"/>
          </a:xfrm>
        </p:grpSpPr>
        <p:sp>
          <p:nvSpPr>
            <p:cNvPr id="21512" name="Rectangle 28"/>
            <p:cNvSpPr>
              <a:spLocks/>
            </p:cNvSpPr>
            <p:nvPr/>
          </p:nvSpPr>
          <p:spPr bwMode="auto">
            <a:xfrm>
              <a:off x="0" y="0"/>
              <a:ext cx="3019" cy="840"/>
            </a:xfrm>
            <a:prstGeom prst="rect">
              <a:avLst/>
            </a:prstGeom>
            <a:solidFill>
              <a:schemeClr val="bg2"/>
            </a:solidFill>
            <a:ln w="254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1513" name="Picture 29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3" y="21"/>
              <a:ext cx="2975" cy="775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accent2"/>
              </a:solidFill>
              <a:miter lim="800000"/>
              <a:headEnd/>
              <a:tailEnd/>
            </a:ln>
          </p:spPr>
        </p:pic>
      </p:grpSp>
      <p:sp>
        <p:nvSpPr>
          <p:cNvPr id="98334" name="Text Box 30"/>
          <p:cNvSpPr txBox="1">
            <a:spLocks noChangeArrowheads="1"/>
          </p:cNvSpPr>
          <p:nvPr/>
        </p:nvSpPr>
        <p:spPr bwMode="auto">
          <a:xfrm>
            <a:off x="3362326" y="5929313"/>
            <a:ext cx="6142579" cy="523220"/>
          </a:xfrm>
          <a:prstGeom prst="rect">
            <a:avLst/>
          </a:prstGeom>
          <a:solidFill>
            <a:srgbClr val="CE040D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/>
              <a:t>Weak scale cross-section =&gt; Relic density</a:t>
            </a:r>
          </a:p>
        </p:txBody>
      </p:sp>
    </p:spTree>
    <p:extLst>
      <p:ext uri="{BB962C8B-B14F-4D97-AF65-F5344CB8AC3E}">
        <p14:creationId xmlns:p14="http://schemas.microsoft.com/office/powerpoint/2010/main" val="850991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3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Rectangle 1"/>
          <p:cNvSpPr>
            <a:spLocks noGrp="1" noChangeArrowheads="1"/>
          </p:cNvSpPr>
          <p:nvPr>
            <p:ph type="title"/>
          </p:nvPr>
        </p:nvSpPr>
        <p:spPr>
          <a:xfrm>
            <a:off x="1981200" y="-1524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FFFFF"/>
                </a:solidFill>
              </a:rPr>
              <a:t>A Beautiful Problem in Physics</a:t>
            </a:r>
          </a:p>
        </p:txBody>
      </p:sp>
      <p:pic>
        <p:nvPicPr>
          <p:cNvPr id="446467" name="Picture 2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1536" y="3588618"/>
            <a:ext cx="5072063" cy="32682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46468" name="Picture 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1570160">
            <a:off x="3905995" y="2146474"/>
            <a:ext cx="4259461" cy="32593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46469" name="Rectangle 4"/>
          <p:cNvSpPr>
            <a:spLocks/>
          </p:cNvSpPr>
          <p:nvPr/>
        </p:nvSpPr>
        <p:spPr bwMode="auto">
          <a:xfrm rot="2207866">
            <a:off x="2220516" y="4656833"/>
            <a:ext cx="3705820" cy="32146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1700" dirty="0">
                <a:solidFill>
                  <a:schemeClr val="bg1"/>
                </a:solidFill>
                <a:ea typeface="Helvetica Neue Light" charset="0"/>
                <a:cs typeface="Helvetica Neue Light" charset="0"/>
              </a:rPr>
              <a:t>40 Orders of Magnitude!</a:t>
            </a:r>
          </a:p>
        </p:txBody>
      </p:sp>
      <p:sp>
        <p:nvSpPr>
          <p:cNvPr id="446470" name="AutoShape 5"/>
          <p:cNvSpPr>
            <a:spLocks/>
          </p:cNvSpPr>
          <p:nvPr/>
        </p:nvSpPr>
        <p:spPr bwMode="auto">
          <a:xfrm rot="2194919">
            <a:off x="969244" y="4634508"/>
            <a:ext cx="6776517" cy="178594"/>
          </a:xfrm>
          <a:prstGeom prst="leftRightArrow">
            <a:avLst>
              <a:gd name="adj1" fmla="val 24639"/>
              <a:gd name="adj2" fmla="val 109264"/>
            </a:avLst>
          </a:prstGeom>
          <a:gradFill rotWithShape="0">
            <a:gsLst>
              <a:gs pos="0">
                <a:srgbClr val="464658"/>
              </a:gs>
              <a:gs pos="100000">
                <a:srgbClr val="FFFFFF"/>
              </a:gs>
            </a:gsLst>
            <a:lin ang="18360000" scaled="1"/>
          </a:gradFill>
          <a:ln w="254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46471" name="Picture 6"/>
          <p:cNvPicPr>
            <a:picLocks noChangeAspect="1" noChangeArrowheads="1"/>
          </p:cNvPicPr>
          <p:nvPr/>
        </p:nvPicPr>
        <p:blipFill>
          <a:blip r:embed="rId4"/>
          <a:srcRect l="1624" t="4507" b="10655"/>
          <a:stretch>
            <a:fillRect/>
          </a:stretch>
        </p:blipFill>
        <p:spPr bwMode="auto">
          <a:xfrm>
            <a:off x="1657946" y="901898"/>
            <a:ext cx="4446984" cy="233957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AE54E-E1F2-B946-82DD-A0795C394D35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145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B1A4D3-8252-3849-922A-5665F74DA65C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grpSp>
        <p:nvGrpSpPr>
          <p:cNvPr id="2" name="Group 13"/>
          <p:cNvGrpSpPr/>
          <p:nvPr/>
        </p:nvGrpSpPr>
        <p:grpSpPr>
          <a:xfrm>
            <a:off x="1524000" y="500048"/>
            <a:ext cx="9029700" cy="6357953"/>
            <a:chOff x="0" y="500047"/>
            <a:chExt cx="9029700" cy="635795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/>
            <a:srcRect r="8127"/>
            <a:stretch/>
          </p:blipFill>
          <p:spPr>
            <a:xfrm>
              <a:off x="0" y="500047"/>
              <a:ext cx="8646160" cy="6357953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8505536" y="711200"/>
              <a:ext cx="524164" cy="546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502521" y="2297461"/>
            <a:ext cx="1193800" cy="1596089"/>
            <a:chOff x="1978521" y="2297460"/>
            <a:chExt cx="1193800" cy="1596089"/>
          </a:xfrm>
        </p:grpSpPr>
        <p:sp>
          <p:nvSpPr>
            <p:cNvPr id="8" name="Down Arrow 7"/>
            <p:cNvSpPr/>
            <p:nvPr/>
          </p:nvSpPr>
          <p:spPr>
            <a:xfrm rot="2233747">
              <a:off x="1978521" y="2420246"/>
              <a:ext cx="1193800" cy="1473303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TextBox 2"/>
            <p:cNvSpPr txBox="1"/>
            <p:nvPr/>
          </p:nvSpPr>
          <p:spPr>
            <a:xfrm rot="18637603">
              <a:off x="1947386" y="2829875"/>
              <a:ext cx="14341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/>
                <a:t>SuperCDMS</a:t>
              </a:r>
              <a:endParaRPr lang="en-US" b="1" dirty="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052058" y="3925754"/>
            <a:ext cx="1193800" cy="1211114"/>
            <a:chOff x="5528058" y="3925754"/>
            <a:chExt cx="1193800" cy="1211114"/>
          </a:xfrm>
        </p:grpSpPr>
        <p:sp>
          <p:nvSpPr>
            <p:cNvPr id="9" name="Down Arrow 8"/>
            <p:cNvSpPr/>
            <p:nvPr/>
          </p:nvSpPr>
          <p:spPr>
            <a:xfrm rot="20843005">
              <a:off x="5528058" y="3925754"/>
              <a:ext cx="1193800" cy="1211114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 rot="15377050">
              <a:off x="5679372" y="4230480"/>
              <a:ext cx="7947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LUX/Z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381803" y="46216"/>
            <a:ext cx="766307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Dark Matter Direct Detection Current Status</a:t>
            </a:r>
          </a:p>
        </p:txBody>
      </p:sp>
    </p:spTree>
    <p:extLst>
      <p:ext uri="{BB962C8B-B14F-4D97-AF65-F5344CB8AC3E}">
        <p14:creationId xmlns:p14="http://schemas.microsoft.com/office/powerpoint/2010/main" val="147681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ChangeArrowheads="1"/>
          </p:cNvSpPr>
          <p:nvPr/>
        </p:nvSpPr>
        <p:spPr bwMode="auto">
          <a:xfrm>
            <a:off x="1689100" y="1017588"/>
            <a:ext cx="53917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• Search sensitivity (low energy region &lt;&lt;100 keV)</a:t>
            </a:r>
          </a:p>
        </p:txBody>
      </p:sp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1766888" y="1698625"/>
            <a:ext cx="5468164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Wingdings" charset="2"/>
              <a:buChar char="q"/>
            </a:pPr>
            <a:r>
              <a:rPr lang="en-US" altLang="ja-JP" sz="1600" b="1" dirty="0">
                <a:solidFill>
                  <a:schemeClr val="bg1"/>
                </a:solidFill>
              </a:rPr>
              <a:t> C</a:t>
            </a:r>
            <a:r>
              <a:rPr lang="en-US" sz="1600" b="1" dirty="0">
                <a:solidFill>
                  <a:schemeClr val="bg1"/>
                </a:solidFill>
              </a:rPr>
              <a:t>urrent Exp Limit &lt; 1 </a:t>
            </a:r>
            <a:r>
              <a:rPr lang="en-US" sz="1600" b="1" dirty="0" err="1">
                <a:solidFill>
                  <a:schemeClr val="bg1"/>
                </a:solidFill>
              </a:rPr>
              <a:t>evt</a:t>
            </a:r>
            <a:r>
              <a:rPr lang="en-US" sz="1600" b="1" dirty="0">
                <a:solidFill>
                  <a:schemeClr val="bg1"/>
                </a:solidFill>
              </a:rPr>
              <a:t>/ 100kg/month, ~&lt; 10</a:t>
            </a:r>
            <a:r>
              <a:rPr lang="en-US" sz="1600" b="1" baseline="30000" dirty="0">
                <a:solidFill>
                  <a:schemeClr val="bg1"/>
                </a:solidFill>
              </a:rPr>
              <a:t>-3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evt</a:t>
            </a:r>
            <a:r>
              <a:rPr lang="en-US" sz="1600" b="1" dirty="0">
                <a:solidFill>
                  <a:schemeClr val="bg1"/>
                </a:solidFill>
              </a:rPr>
              <a:t>/kg/day</a:t>
            </a:r>
          </a:p>
          <a:p>
            <a:pPr>
              <a:buFont typeface="Wingdings" charset="2"/>
              <a:buChar char="q"/>
            </a:pPr>
            <a:r>
              <a:rPr lang="en-US" altLang="ja-JP" sz="1600" b="1" dirty="0">
                <a:solidFill>
                  <a:schemeClr val="bg1"/>
                </a:solidFill>
              </a:rPr>
              <a:t> </a:t>
            </a:r>
            <a:r>
              <a:rPr lang="en-US" sz="1600" b="1" dirty="0">
                <a:solidFill>
                  <a:schemeClr val="bg1"/>
                </a:solidFill>
              </a:rPr>
              <a:t>Goal &lt; 1 </a:t>
            </a:r>
            <a:r>
              <a:rPr lang="en-US" sz="1600" b="1" dirty="0" err="1">
                <a:solidFill>
                  <a:schemeClr val="bg1"/>
                </a:solidFill>
              </a:rPr>
              <a:t>evt/tonne/year</a:t>
            </a:r>
            <a:r>
              <a:rPr lang="en-US" sz="1600" b="1" dirty="0">
                <a:solidFill>
                  <a:schemeClr val="bg1"/>
                </a:solidFill>
              </a:rPr>
              <a:t>, ~&lt; 10</a:t>
            </a:r>
            <a:r>
              <a:rPr lang="en-US" sz="1600" b="1" baseline="30000" dirty="0">
                <a:solidFill>
                  <a:schemeClr val="bg1"/>
                </a:solidFill>
              </a:rPr>
              <a:t>-5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evt</a:t>
            </a:r>
            <a:r>
              <a:rPr lang="en-US" sz="1600" b="1" dirty="0">
                <a:solidFill>
                  <a:schemeClr val="bg1"/>
                </a:solidFill>
              </a:rPr>
              <a:t>/kg/day</a:t>
            </a:r>
          </a:p>
        </p:txBody>
      </p:sp>
      <p:sp>
        <p:nvSpPr>
          <p:cNvPr id="29700" name="Rectangle 5"/>
          <p:cNvSpPr>
            <a:spLocks noChangeArrowheads="1"/>
          </p:cNvSpPr>
          <p:nvPr/>
        </p:nvSpPr>
        <p:spPr bwMode="auto">
          <a:xfrm>
            <a:off x="1689100" y="2579688"/>
            <a:ext cx="297501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• Activity of typical Human</a:t>
            </a:r>
          </a:p>
        </p:txBody>
      </p:sp>
      <p:sp>
        <p:nvSpPr>
          <p:cNvPr id="29701" name="Rectangle 6"/>
          <p:cNvSpPr>
            <a:spLocks noChangeArrowheads="1"/>
          </p:cNvSpPr>
          <p:nvPr/>
        </p:nvSpPr>
        <p:spPr bwMode="auto">
          <a:xfrm>
            <a:off x="1804988" y="3184525"/>
            <a:ext cx="476284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Wingdings" charset="2"/>
              <a:buChar char="q"/>
            </a:pPr>
            <a:r>
              <a:rPr lang="en-US" sz="1600" b="1" dirty="0">
                <a:solidFill>
                  <a:schemeClr val="bg1"/>
                </a:solidFill>
              </a:rPr>
              <a:t>~10 </a:t>
            </a:r>
            <a:r>
              <a:rPr lang="en-US" sz="1600" b="1" dirty="0" err="1">
                <a:solidFill>
                  <a:schemeClr val="bg1"/>
                </a:solidFill>
              </a:rPr>
              <a:t>kBq</a:t>
            </a:r>
            <a:r>
              <a:rPr lang="en-US" sz="1600" b="1" dirty="0">
                <a:solidFill>
                  <a:schemeClr val="bg1"/>
                </a:solidFill>
              </a:rPr>
              <a:t> (10</a:t>
            </a:r>
            <a:r>
              <a:rPr lang="en-US" sz="1600" b="1" baseline="30000" dirty="0">
                <a:solidFill>
                  <a:schemeClr val="bg1"/>
                </a:solidFill>
              </a:rPr>
              <a:t>4</a:t>
            </a:r>
            <a:r>
              <a:rPr lang="en-US" sz="1600" b="1" dirty="0">
                <a:solidFill>
                  <a:schemeClr val="bg1"/>
                </a:solidFill>
              </a:rPr>
              <a:t> decays per second, 10</a:t>
            </a:r>
            <a:r>
              <a:rPr lang="en-US" sz="1600" b="1" baseline="30000" dirty="0">
                <a:solidFill>
                  <a:schemeClr val="bg1"/>
                </a:solidFill>
              </a:rPr>
              <a:t>9</a:t>
            </a:r>
            <a:r>
              <a:rPr lang="en-US" sz="1600" b="1" dirty="0">
                <a:solidFill>
                  <a:schemeClr val="bg1"/>
                </a:solidFill>
              </a:rPr>
              <a:t> decays per day)</a:t>
            </a:r>
          </a:p>
        </p:txBody>
      </p:sp>
      <p:sp>
        <p:nvSpPr>
          <p:cNvPr id="29702" name="Rectangle 7"/>
          <p:cNvSpPr>
            <a:spLocks noChangeArrowheads="1"/>
          </p:cNvSpPr>
          <p:nvPr/>
        </p:nvSpPr>
        <p:spPr bwMode="auto">
          <a:xfrm>
            <a:off x="1689100" y="3646488"/>
            <a:ext cx="5998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• Environmental Gamma Activity in unshielded detector</a:t>
            </a:r>
          </a:p>
        </p:txBody>
      </p:sp>
      <p:sp>
        <p:nvSpPr>
          <p:cNvPr id="29703" name="Rectangle 8"/>
          <p:cNvSpPr>
            <a:spLocks noChangeArrowheads="1"/>
          </p:cNvSpPr>
          <p:nvPr/>
        </p:nvSpPr>
        <p:spPr bwMode="auto">
          <a:xfrm>
            <a:off x="1905001" y="4149725"/>
            <a:ext cx="523733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Wingdings" charset="2"/>
              <a:buChar char="q"/>
            </a:pPr>
            <a:r>
              <a:rPr lang="en-US" sz="1600" b="1">
                <a:solidFill>
                  <a:schemeClr val="bg1"/>
                </a:solidFill>
              </a:rPr>
              <a:t>10</a:t>
            </a:r>
            <a:r>
              <a:rPr lang="en-US" sz="1600" b="1" baseline="30000">
                <a:solidFill>
                  <a:schemeClr val="bg1"/>
                </a:solidFill>
              </a:rPr>
              <a:t>7</a:t>
            </a:r>
            <a:r>
              <a:rPr lang="en-US" sz="1600" b="1">
                <a:solidFill>
                  <a:schemeClr val="bg1"/>
                </a:solidFill>
              </a:rPr>
              <a:t> evt/kg/day (all values integrated 0–100 keV)</a:t>
            </a:r>
          </a:p>
          <a:p>
            <a:pPr>
              <a:buFont typeface="Wingdings" charset="2"/>
              <a:buChar char="q"/>
            </a:pPr>
            <a:r>
              <a:rPr lang="en-US" sz="1600" b="1">
                <a:solidFill>
                  <a:schemeClr val="bg1"/>
                </a:solidFill>
              </a:rPr>
              <a:t>This can be reduced to ~10</a:t>
            </a:r>
            <a:r>
              <a:rPr lang="en-US" sz="1600" b="1" baseline="30000">
                <a:solidFill>
                  <a:schemeClr val="bg1"/>
                </a:solidFill>
              </a:rPr>
              <a:t>2</a:t>
            </a:r>
            <a:r>
              <a:rPr lang="en-US" sz="1600" b="1">
                <a:solidFill>
                  <a:schemeClr val="bg1"/>
                </a:solidFill>
              </a:rPr>
              <a:t> evt/kg/day using 25 cm of Pb</a:t>
            </a:r>
          </a:p>
        </p:txBody>
      </p:sp>
      <p:sp>
        <p:nvSpPr>
          <p:cNvPr id="29704" name="Text Box 9"/>
          <p:cNvSpPr txBox="1">
            <a:spLocks noChangeArrowheads="1"/>
          </p:cNvSpPr>
          <p:nvPr/>
        </p:nvSpPr>
        <p:spPr bwMode="auto">
          <a:xfrm>
            <a:off x="3844926" y="5086350"/>
            <a:ext cx="447516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Need large detectors with low threshold and excellent background rejection! 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9705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2222500" y="203200"/>
            <a:ext cx="77724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dirty="0">
                <a:solidFill>
                  <a:schemeClr val="bg1"/>
                </a:solidFill>
              </a:rPr>
              <a:t>Direct detection challenges:</a:t>
            </a:r>
            <a:br>
              <a:rPr lang="en-US" sz="4000" dirty="0">
                <a:solidFill>
                  <a:schemeClr val="bg1"/>
                </a:solidFill>
              </a:rPr>
            </a:b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29706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4600" y="1181100"/>
            <a:ext cx="2895600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AE54E-E1F2-B946-82DD-A0795C394D35}" type="slidenum">
              <a:rPr lang="en-US" smtClean="0">
                <a:solidFill>
                  <a:schemeClr val="bg1"/>
                </a:solidFill>
              </a:rPr>
              <a:pPr/>
              <a:t>44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01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6389" y="1000125"/>
            <a:ext cx="11507787" cy="5581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1747" name="Rectangle 2"/>
          <p:cNvSpPr>
            <a:spLocks/>
          </p:cNvSpPr>
          <p:nvPr/>
        </p:nvSpPr>
        <p:spPr bwMode="auto">
          <a:xfrm>
            <a:off x="2092325" y="2652327"/>
            <a:ext cx="231282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>
                <a:ea typeface="Helvetica Neue Light" charset="0"/>
                <a:cs typeface="Helvetica Neue Light" charset="0"/>
              </a:rPr>
              <a:t>Xe</a:t>
            </a:r>
          </a:p>
        </p:txBody>
      </p:sp>
      <p:sp>
        <p:nvSpPr>
          <p:cNvPr id="31748" name="Rectangle 3"/>
          <p:cNvSpPr>
            <a:spLocks/>
          </p:cNvSpPr>
          <p:nvPr/>
        </p:nvSpPr>
        <p:spPr bwMode="auto">
          <a:xfrm>
            <a:off x="2068513" y="3179377"/>
            <a:ext cx="26129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>
                <a:ea typeface="Helvetica Neue Light" charset="0"/>
                <a:cs typeface="Helvetica Neue Light" charset="0"/>
              </a:rPr>
              <a:t>Ge</a:t>
            </a:r>
          </a:p>
        </p:txBody>
      </p:sp>
      <p:sp>
        <p:nvSpPr>
          <p:cNvPr id="31749" name="Rectangle 4"/>
          <p:cNvSpPr>
            <a:spLocks/>
          </p:cNvSpPr>
          <p:nvPr/>
        </p:nvSpPr>
        <p:spPr bwMode="auto">
          <a:xfrm>
            <a:off x="2125663" y="3705633"/>
            <a:ext cx="158698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>
                <a:ea typeface="Helvetica Neue Light" charset="0"/>
                <a:cs typeface="Helvetica Neue Light" charset="0"/>
              </a:rPr>
              <a:t>Si</a:t>
            </a:r>
          </a:p>
        </p:txBody>
      </p:sp>
      <p:sp>
        <p:nvSpPr>
          <p:cNvPr id="31750" name="Rectangle 5"/>
          <p:cNvSpPr>
            <a:spLocks/>
          </p:cNvSpPr>
          <p:nvPr/>
        </p:nvSpPr>
        <p:spPr bwMode="auto">
          <a:xfrm>
            <a:off x="2108200" y="4232683"/>
            <a:ext cx="21320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>
                <a:ea typeface="Helvetica Neue Light" charset="0"/>
                <a:cs typeface="Helvetica Neue Light" charset="0"/>
              </a:rPr>
              <a:t>Ar</a:t>
            </a:r>
          </a:p>
        </p:txBody>
      </p:sp>
      <p:sp>
        <p:nvSpPr>
          <p:cNvPr id="31751" name="Rectangle 6"/>
          <p:cNvSpPr>
            <a:spLocks/>
          </p:cNvSpPr>
          <p:nvPr/>
        </p:nvSpPr>
        <p:spPr bwMode="auto">
          <a:xfrm>
            <a:off x="2071688" y="4758940"/>
            <a:ext cx="264496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>
                <a:ea typeface="Helvetica Neue Light" charset="0"/>
                <a:cs typeface="Helvetica Neue Light" charset="0"/>
              </a:rPr>
              <a:t>Ne</a:t>
            </a:r>
          </a:p>
        </p:txBody>
      </p:sp>
      <p:sp>
        <p:nvSpPr>
          <p:cNvPr id="31752" name="Rectangle 7"/>
          <p:cNvSpPr>
            <a:spLocks/>
          </p:cNvSpPr>
          <p:nvPr/>
        </p:nvSpPr>
        <p:spPr bwMode="auto">
          <a:xfrm>
            <a:off x="1657351" y="-53975"/>
            <a:ext cx="8037513" cy="10906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4400" b="1" dirty="0">
                <a:ea typeface="Helvetica Neue Light" charset="0"/>
                <a:cs typeface="Helvetica Neue Light" charset="0"/>
              </a:rPr>
              <a:t>Signal from a 100 </a:t>
            </a:r>
            <a:r>
              <a:rPr lang="en-US" sz="4400" b="1" dirty="0" err="1">
                <a:ea typeface="Helvetica Neue Light" charset="0"/>
                <a:cs typeface="Helvetica Neue Light" charset="0"/>
              </a:rPr>
              <a:t>GeV</a:t>
            </a:r>
            <a:r>
              <a:rPr lang="en-US" sz="4400" b="1" dirty="0">
                <a:ea typeface="Helvetica Neue Light" charset="0"/>
                <a:cs typeface="Helvetica Neue Light" charset="0"/>
              </a:rPr>
              <a:t> WIMP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AE54E-E1F2-B946-82DD-A0795C394D35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2101" y="2482850"/>
            <a:ext cx="1013721" cy="179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5306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6388" y="998538"/>
            <a:ext cx="11510962" cy="5581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3795" name="Rectangle 2"/>
          <p:cNvSpPr>
            <a:spLocks/>
          </p:cNvSpPr>
          <p:nvPr/>
        </p:nvSpPr>
        <p:spPr bwMode="auto">
          <a:xfrm>
            <a:off x="2092325" y="2652327"/>
            <a:ext cx="231282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>
                <a:ea typeface="Helvetica Neue Light" charset="0"/>
                <a:cs typeface="Helvetica Neue Light" charset="0"/>
              </a:rPr>
              <a:t>Xe</a:t>
            </a:r>
          </a:p>
        </p:txBody>
      </p:sp>
      <p:sp>
        <p:nvSpPr>
          <p:cNvPr id="33796" name="Rectangle 3"/>
          <p:cNvSpPr>
            <a:spLocks/>
          </p:cNvSpPr>
          <p:nvPr/>
        </p:nvSpPr>
        <p:spPr bwMode="auto">
          <a:xfrm>
            <a:off x="2068513" y="3179377"/>
            <a:ext cx="26129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>
                <a:ea typeface="Helvetica Neue Light" charset="0"/>
                <a:cs typeface="Helvetica Neue Light" charset="0"/>
              </a:rPr>
              <a:t>Ge</a:t>
            </a:r>
          </a:p>
        </p:txBody>
      </p:sp>
      <p:sp>
        <p:nvSpPr>
          <p:cNvPr id="33797" name="Rectangle 4"/>
          <p:cNvSpPr>
            <a:spLocks/>
          </p:cNvSpPr>
          <p:nvPr/>
        </p:nvSpPr>
        <p:spPr bwMode="auto">
          <a:xfrm>
            <a:off x="2125663" y="3705633"/>
            <a:ext cx="158698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>
                <a:ea typeface="Helvetica Neue Light" charset="0"/>
                <a:cs typeface="Helvetica Neue Light" charset="0"/>
              </a:rPr>
              <a:t>Si</a:t>
            </a:r>
          </a:p>
        </p:txBody>
      </p:sp>
      <p:sp>
        <p:nvSpPr>
          <p:cNvPr id="33798" name="Rectangle 5"/>
          <p:cNvSpPr>
            <a:spLocks/>
          </p:cNvSpPr>
          <p:nvPr/>
        </p:nvSpPr>
        <p:spPr bwMode="auto">
          <a:xfrm>
            <a:off x="2108200" y="4232683"/>
            <a:ext cx="21320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>
                <a:ea typeface="Helvetica Neue Light" charset="0"/>
                <a:cs typeface="Helvetica Neue Light" charset="0"/>
              </a:rPr>
              <a:t>Ar</a:t>
            </a:r>
          </a:p>
        </p:txBody>
      </p:sp>
      <p:sp>
        <p:nvSpPr>
          <p:cNvPr id="33799" name="Rectangle 6"/>
          <p:cNvSpPr>
            <a:spLocks/>
          </p:cNvSpPr>
          <p:nvPr/>
        </p:nvSpPr>
        <p:spPr bwMode="auto">
          <a:xfrm>
            <a:off x="2071688" y="4758940"/>
            <a:ext cx="264496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>
                <a:ea typeface="Helvetica Neue Light" charset="0"/>
                <a:cs typeface="Helvetica Neue Light" charset="0"/>
              </a:rPr>
              <a:t>Ne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AE54E-E1F2-B946-82DD-A0795C394D35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4801" y="2508250"/>
            <a:ext cx="1013721" cy="1797050"/>
          </a:xfrm>
          <a:prstGeom prst="rect">
            <a:avLst/>
          </a:prstGeom>
        </p:spPr>
      </p:pic>
      <p:sp>
        <p:nvSpPr>
          <p:cNvPr id="11" name="Rectangle 7"/>
          <p:cNvSpPr>
            <a:spLocks/>
          </p:cNvSpPr>
          <p:nvPr/>
        </p:nvSpPr>
        <p:spPr bwMode="auto">
          <a:xfrm>
            <a:off x="1657351" y="-53975"/>
            <a:ext cx="8037513" cy="10906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4400" b="1" dirty="0">
                <a:ea typeface="Helvetica Neue Light" charset="0"/>
                <a:cs typeface="Helvetica Neue Light" charset="0"/>
              </a:rPr>
              <a:t>Signal from a 20 </a:t>
            </a:r>
            <a:r>
              <a:rPr lang="en-US" sz="4400" b="1" dirty="0" err="1">
                <a:ea typeface="Helvetica Neue Light" charset="0"/>
                <a:cs typeface="Helvetica Neue Light" charset="0"/>
              </a:rPr>
              <a:t>GeV</a:t>
            </a:r>
            <a:r>
              <a:rPr lang="en-US" sz="4400" b="1" dirty="0">
                <a:ea typeface="Helvetica Neue Light" charset="0"/>
                <a:cs typeface="Helvetica Neue Light" charset="0"/>
              </a:rPr>
              <a:t> WIMP</a:t>
            </a:r>
          </a:p>
        </p:txBody>
      </p:sp>
    </p:spTree>
    <p:extLst>
      <p:ext uri="{BB962C8B-B14F-4D97-AF65-F5344CB8AC3E}">
        <p14:creationId xmlns:p14="http://schemas.microsoft.com/office/powerpoint/2010/main" val="1747055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9580-D023-1B4E-A35E-05C2349E9B8B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5" name="Picture 4" descr="gelind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9390" y="993380"/>
            <a:ext cx="6345857" cy="52882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11238" y="149183"/>
            <a:ext cx="79021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solidFill>
                  <a:schemeClr val="bg1"/>
                </a:solidFill>
              </a:rPr>
              <a:t>Ionization via Nuclear Recoil (NR) </a:t>
            </a:r>
            <a:endParaRPr lang="en-US" sz="4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6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25E6-BFCB-754D-87B1-B4230A6ACD50}" type="slidenum">
              <a:rPr lang="en-US" smtClean="0"/>
              <a:t>48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03518" y="1712067"/>
            <a:ext cx="5299364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03518" y="-1472252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15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9563" y="1000125"/>
            <a:ext cx="11510962" cy="5581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5843" name="Rectangle 2"/>
          <p:cNvSpPr>
            <a:spLocks/>
          </p:cNvSpPr>
          <p:nvPr/>
        </p:nvSpPr>
        <p:spPr bwMode="auto">
          <a:xfrm>
            <a:off x="2092325" y="2652327"/>
            <a:ext cx="231282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>
                <a:ea typeface="Helvetica Neue Light" charset="0"/>
                <a:cs typeface="Helvetica Neue Light" charset="0"/>
              </a:rPr>
              <a:t>Xe</a:t>
            </a:r>
          </a:p>
        </p:txBody>
      </p:sp>
      <p:sp>
        <p:nvSpPr>
          <p:cNvPr id="35844" name="Rectangle 3"/>
          <p:cNvSpPr>
            <a:spLocks/>
          </p:cNvSpPr>
          <p:nvPr/>
        </p:nvSpPr>
        <p:spPr bwMode="auto">
          <a:xfrm>
            <a:off x="2068513" y="3179377"/>
            <a:ext cx="26129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>
                <a:ea typeface="Helvetica Neue Light" charset="0"/>
                <a:cs typeface="Helvetica Neue Light" charset="0"/>
              </a:rPr>
              <a:t>Ge</a:t>
            </a:r>
          </a:p>
        </p:txBody>
      </p:sp>
      <p:sp>
        <p:nvSpPr>
          <p:cNvPr id="35845" name="Rectangle 4"/>
          <p:cNvSpPr>
            <a:spLocks/>
          </p:cNvSpPr>
          <p:nvPr/>
        </p:nvSpPr>
        <p:spPr bwMode="auto">
          <a:xfrm>
            <a:off x="2125663" y="3705633"/>
            <a:ext cx="158698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>
                <a:ea typeface="Helvetica Neue Light" charset="0"/>
                <a:cs typeface="Helvetica Neue Light" charset="0"/>
              </a:rPr>
              <a:t>Si</a:t>
            </a:r>
          </a:p>
        </p:txBody>
      </p:sp>
      <p:sp>
        <p:nvSpPr>
          <p:cNvPr id="35846" name="Rectangle 5"/>
          <p:cNvSpPr>
            <a:spLocks/>
          </p:cNvSpPr>
          <p:nvPr/>
        </p:nvSpPr>
        <p:spPr bwMode="auto">
          <a:xfrm>
            <a:off x="2108200" y="4232683"/>
            <a:ext cx="21320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>
                <a:ea typeface="Helvetica Neue Light" charset="0"/>
                <a:cs typeface="Helvetica Neue Light" charset="0"/>
              </a:rPr>
              <a:t>Ar</a:t>
            </a:r>
          </a:p>
        </p:txBody>
      </p:sp>
      <p:sp>
        <p:nvSpPr>
          <p:cNvPr id="35847" name="Rectangle 6"/>
          <p:cNvSpPr>
            <a:spLocks/>
          </p:cNvSpPr>
          <p:nvPr/>
        </p:nvSpPr>
        <p:spPr bwMode="auto">
          <a:xfrm>
            <a:off x="2071688" y="4758940"/>
            <a:ext cx="264496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>
                <a:ea typeface="Helvetica Neue Light" charset="0"/>
                <a:cs typeface="Helvetica Neue Light" charset="0"/>
              </a:rPr>
              <a:t>Ne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AE54E-E1F2-B946-82DD-A0795C394D3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4801" y="2520950"/>
            <a:ext cx="1013721" cy="1797050"/>
          </a:xfrm>
          <a:prstGeom prst="rect">
            <a:avLst/>
          </a:prstGeom>
        </p:spPr>
      </p:pic>
      <p:sp>
        <p:nvSpPr>
          <p:cNvPr id="11" name="Rectangle 7"/>
          <p:cNvSpPr>
            <a:spLocks/>
          </p:cNvSpPr>
          <p:nvPr/>
        </p:nvSpPr>
        <p:spPr bwMode="auto">
          <a:xfrm>
            <a:off x="1657351" y="-53975"/>
            <a:ext cx="8037513" cy="10906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4400" b="1" dirty="0">
                <a:ea typeface="Helvetica Neue Light" charset="0"/>
                <a:cs typeface="Helvetica Neue Light" charset="0"/>
              </a:rPr>
              <a:t>Signal from a 10 </a:t>
            </a:r>
            <a:r>
              <a:rPr lang="en-US" sz="4400" b="1" dirty="0" err="1">
                <a:ea typeface="Helvetica Neue Light" charset="0"/>
                <a:cs typeface="Helvetica Neue Light" charset="0"/>
              </a:rPr>
              <a:t>GeV</a:t>
            </a:r>
            <a:r>
              <a:rPr lang="en-US" sz="4400" b="1" dirty="0">
                <a:ea typeface="Helvetica Neue Light" charset="0"/>
                <a:cs typeface="Helvetica Neue Light" charset="0"/>
              </a:rPr>
              <a:t> WIMP</a:t>
            </a:r>
          </a:p>
        </p:txBody>
      </p:sp>
      <p:grpSp>
        <p:nvGrpSpPr>
          <p:cNvPr id="2" name="Group 11"/>
          <p:cNvGrpSpPr/>
          <p:nvPr/>
        </p:nvGrpSpPr>
        <p:grpSpPr>
          <a:xfrm>
            <a:off x="3201478" y="4983799"/>
            <a:ext cx="3803561" cy="1170959"/>
            <a:chOff x="5105400" y="3689153"/>
            <a:chExt cx="3803561" cy="1700928"/>
          </a:xfrm>
        </p:grpSpPr>
        <p:sp>
          <p:nvSpPr>
            <p:cNvPr id="13" name="Rectangle 12"/>
            <p:cNvSpPr/>
            <p:nvPr/>
          </p:nvSpPr>
          <p:spPr>
            <a:xfrm>
              <a:off x="5105400" y="3689153"/>
              <a:ext cx="3803561" cy="156864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334001" y="4182980"/>
              <a:ext cx="3276600" cy="1207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/>
                <a:t>Background</a:t>
              </a:r>
            </a:p>
          </p:txBody>
        </p:sp>
      </p:grpSp>
      <p:grpSp>
        <p:nvGrpSpPr>
          <p:cNvPr id="5" name="Group 6"/>
          <p:cNvGrpSpPr/>
          <p:nvPr/>
        </p:nvGrpSpPr>
        <p:grpSpPr>
          <a:xfrm>
            <a:off x="4647406" y="2505354"/>
            <a:ext cx="2057400" cy="3625293"/>
            <a:chOff x="2209800" y="2452653"/>
            <a:chExt cx="2057400" cy="3625293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2209800" y="2452653"/>
              <a:ext cx="0" cy="362529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" name="Right Arrow 3"/>
            <p:cNvSpPr/>
            <p:nvPr/>
          </p:nvSpPr>
          <p:spPr>
            <a:xfrm>
              <a:off x="2209800" y="4165908"/>
              <a:ext cx="2057400" cy="457200"/>
            </a:xfrm>
            <a:prstGeom prst="rightArrow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Integrate above 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36519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03423E-6 C -0.02032 -0.00185 -0.01632 -0.00301 -0.03334 -3.03423E-6 C -0.0415 0.00139 -0.04827 0.00578 -0.0566 0.00578 " pathEditMode="relative" ptsTypes="ff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NS_FTdiag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307" y="1126431"/>
            <a:ext cx="2615912" cy="2053695"/>
          </a:xfrm>
          <a:prstGeom prst="rect">
            <a:avLst/>
          </a:prstGeom>
        </p:spPr>
      </p:pic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2106770" y="12879"/>
            <a:ext cx="8001000" cy="711200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US" sz="3600" b="1" dirty="0">
                <a:latin typeface="Calibri" pitchFamily="34" charset="0"/>
                <a:cs typeface="Calibri" pitchFamily="34" charset="0"/>
              </a:rPr>
              <a:t>Coherent Neutrino-Nucleus Elastic Scattering </a:t>
            </a:r>
            <a:endParaRPr lang="en-US" sz="4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4816666" y="939404"/>
            <a:ext cx="5867399" cy="529695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8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Flavor-blind Standard Model process</a:t>
            </a:r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ct val="20000"/>
              </a:spcBef>
              <a:buFont typeface="Arial"/>
              <a:buChar char="•"/>
              <a:defRPr/>
            </a:pPr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marL="742950" lvl="1" indent="-285750">
              <a:spcBef>
                <a:spcPct val="20000"/>
              </a:spcBef>
              <a:buFont typeface="Arial"/>
              <a:buChar char="–"/>
              <a:defRPr/>
            </a:pPr>
            <a:endParaRPr lang="en-US" sz="28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9" descr="eq_sigmatot_vnvn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5494" y="1824360"/>
            <a:ext cx="2788412" cy="529310"/>
          </a:xfrm>
          <a:prstGeom prst="rect">
            <a:avLst/>
          </a:prstGeom>
        </p:spPr>
      </p:pic>
      <p:graphicFrame>
        <p:nvGraphicFramePr>
          <p:cNvPr id="19" name="Table 18"/>
          <p:cNvGraphicFramePr>
            <a:graphicFrameLocks noGrp="1"/>
          </p:cNvGraphicFramePr>
          <p:nvPr>
            <p:extLst/>
          </p:nvPr>
        </p:nvGraphicFramePr>
        <p:xfrm>
          <a:off x="7049312" y="1711498"/>
          <a:ext cx="3086533" cy="1844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27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90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5718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2400" baseline="0" dirty="0" smtClean="0"/>
                        <a:t>E</a:t>
                      </a:r>
                      <a:r>
                        <a:rPr lang="en-US" sz="2400" baseline="-25000" dirty="0" smtClean="0"/>
                        <a:t>ν</a:t>
                      </a:r>
                      <a:r>
                        <a:rPr lang="en-US" sz="2400" baseline="0" dirty="0" smtClean="0"/>
                        <a:t>=3MeV</a:t>
                      </a:r>
                      <a:endParaRPr lang="en-US" sz="2400" baseline="0" dirty="0">
                        <a:solidFill>
                          <a:srgbClr val="008000"/>
                        </a:solidFill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7902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Ge</a:t>
                      </a:r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6.0x10</a:t>
                      </a:r>
                      <a:r>
                        <a:rPr lang="en-US" sz="2400" baseline="30000" dirty="0" smtClean="0"/>
                        <a:t>-41</a:t>
                      </a:r>
                      <a:r>
                        <a:rPr lang="en-US" sz="2400" dirty="0" smtClean="0"/>
                        <a:t>cm</a:t>
                      </a:r>
                      <a:r>
                        <a:rPr lang="en-US" sz="2400" baseline="30000" dirty="0" smtClean="0"/>
                        <a:t>2</a:t>
                      </a:r>
                      <a:endParaRPr lang="en-US" sz="2400" baseline="30000" dirty="0" smtClean="0">
                        <a:solidFill>
                          <a:srgbClr val="008000"/>
                        </a:solidFill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718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Ar</a:t>
                      </a:r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1.8x10</a:t>
                      </a:r>
                      <a:r>
                        <a:rPr lang="en-US" sz="2400" baseline="30000" dirty="0" smtClean="0"/>
                        <a:t>-41</a:t>
                      </a:r>
                      <a:r>
                        <a:rPr lang="en-US" sz="2400" baseline="0" dirty="0" smtClean="0"/>
                        <a:t>cm</a:t>
                      </a:r>
                      <a:r>
                        <a:rPr lang="en-US" sz="2400" baseline="30000" dirty="0" smtClean="0"/>
                        <a:t>2</a:t>
                      </a:r>
                      <a:endParaRPr lang="en-US" sz="2400" baseline="30000" dirty="0" smtClean="0">
                        <a:solidFill>
                          <a:srgbClr val="008000"/>
                        </a:solidFill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336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Si</a:t>
                      </a:r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7.4x10</a:t>
                      </a:r>
                      <a:r>
                        <a:rPr lang="en-US" sz="2400" baseline="30000" dirty="0" smtClean="0"/>
                        <a:t>-42</a:t>
                      </a:r>
                      <a:r>
                        <a:rPr lang="en-US" sz="2400" baseline="0" dirty="0" smtClean="0"/>
                        <a:t>cm</a:t>
                      </a:r>
                      <a:r>
                        <a:rPr lang="en-US" sz="2400" baseline="30000" dirty="0" smtClean="0"/>
                        <a:t>2</a:t>
                      </a:r>
                      <a:endParaRPr lang="en-US" sz="2400" baseline="30000" dirty="0" smtClean="0">
                        <a:solidFill>
                          <a:srgbClr val="008000"/>
                        </a:solidFill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0124" y="1843129"/>
            <a:ext cx="900545" cy="20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1474" y="3222162"/>
            <a:ext cx="4775527" cy="3267947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6332622" y="4284803"/>
            <a:ext cx="4335379" cy="994131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2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Excellent tool to probe BSM Physics, but never been utilized due to lack of low threshold detectors</a:t>
            </a:r>
            <a:endParaRPr lang="en-US" sz="22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31197" y="6375830"/>
            <a:ext cx="2121247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Recoil energy in eV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80197" y="4451190"/>
            <a:ext cx="3048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Integrated rate/kg-year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9580-D023-1B4E-A35E-05C2349E9B8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480688" y="5484181"/>
            <a:ext cx="40879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Can detect CENNS in ~ 1month</a:t>
            </a:r>
          </a:p>
        </p:txBody>
      </p:sp>
    </p:spTree>
    <p:extLst>
      <p:ext uri="{BB962C8B-B14F-4D97-AF65-F5344CB8AC3E}">
        <p14:creationId xmlns:p14="http://schemas.microsoft.com/office/powerpoint/2010/main" val="80077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mp:transition xmlns:mp="http://schemas.microsoft.com/office/mac/powerpoint/2008/main"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big question one solution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9580-D023-1B4E-A35E-05C2349E9B8B}" type="slidenum">
              <a:rPr lang="en-US" smtClean="0"/>
              <a:pPr/>
              <a:t>7</a:t>
            </a:fld>
            <a:endParaRPr lang="en-US"/>
          </a:p>
        </p:txBody>
      </p:sp>
      <p:grpSp>
        <p:nvGrpSpPr>
          <p:cNvPr id="8" name="Group 13"/>
          <p:cNvGrpSpPr>
            <a:grpSpLocks noGrp="1"/>
          </p:cNvGrpSpPr>
          <p:nvPr/>
        </p:nvGrpSpPr>
        <p:grpSpPr>
          <a:xfrm>
            <a:off x="1981200" y="1600201"/>
            <a:ext cx="4038600" cy="4525963"/>
            <a:chOff x="0" y="500047"/>
            <a:chExt cx="9029700" cy="635795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r="8127"/>
            <a:stretch/>
          </p:blipFill>
          <p:spPr>
            <a:xfrm>
              <a:off x="0" y="500047"/>
              <a:ext cx="8646160" cy="635795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8505536" y="711200"/>
              <a:ext cx="524164" cy="546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36641" b="-36641"/>
          <a:stretch>
            <a:fillRect/>
          </a:stretch>
        </p:blipFill>
        <p:spPr>
          <a:xfrm>
            <a:off x="6172200" y="2332038"/>
            <a:ext cx="4038600" cy="4525963"/>
          </a:xfrm>
          <a:prstGeom prst="rect">
            <a:avLst/>
          </a:prstGeom>
        </p:spPr>
      </p:pic>
      <p:pic>
        <p:nvPicPr>
          <p:cNvPr id="12" name="Picture 11" descr="CNS_FTdiag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8415" y="1874838"/>
            <a:ext cx="116472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57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800" y="2384425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Toward single electron (e</a:t>
            </a:r>
            <a:r>
              <a:rPr lang="en-US" baseline="30000" dirty="0" smtClean="0">
                <a:solidFill>
                  <a:schemeClr val="bg1"/>
                </a:solidFill>
              </a:rPr>
              <a:t>-</a:t>
            </a:r>
            <a:r>
              <a:rPr lang="en-US" dirty="0" smtClean="0">
                <a:solidFill>
                  <a:schemeClr val="bg1"/>
                </a:solidFill>
              </a:rPr>
              <a:t> - h</a:t>
            </a:r>
            <a:r>
              <a:rPr lang="en-US" baseline="30000" dirty="0" smtClean="0">
                <a:solidFill>
                  <a:schemeClr val="bg1"/>
                </a:solidFill>
              </a:rPr>
              <a:t>+</a:t>
            </a:r>
            <a:r>
              <a:rPr lang="en-US" dirty="0" smtClean="0">
                <a:solidFill>
                  <a:schemeClr val="bg1"/>
                </a:solidFill>
              </a:rPr>
              <a:t>) resolution Large mass detectors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25E6-BFCB-754D-87B1-B4230A6ACD5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90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606" y="50933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Direct Ionization measurement </a:t>
            </a:r>
            <a:r>
              <a:rPr lang="en-US" sz="4000" smtClean="0">
                <a:solidFill>
                  <a:schemeClr val="bg1"/>
                </a:solidFill>
              </a:rPr>
              <a:t>in SC detectors 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B25E6-BFCB-754D-87B1-B4230A6ACD50}" type="slidenum">
              <a:rPr lang="en-US" smtClean="0"/>
              <a:t>9</a:t>
            </a:fld>
            <a:endParaRPr lang="en-US"/>
          </a:p>
        </p:txBody>
      </p:sp>
      <p:sp>
        <p:nvSpPr>
          <p:cNvPr id="6" name="Oval 126"/>
          <p:cNvSpPr>
            <a:spLocks noChangeArrowheads="1"/>
          </p:cNvSpPr>
          <p:nvPr/>
        </p:nvSpPr>
        <p:spPr bwMode="auto">
          <a:xfrm>
            <a:off x="7057057" y="2638511"/>
            <a:ext cx="4296743" cy="538409"/>
          </a:xfrm>
          <a:prstGeom prst="ellipse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>
                  <a:alpha val="33000"/>
                </a:schemeClr>
              </a:gs>
            </a:gsLst>
            <a:lin ang="5400000" scaled="1"/>
          </a:gradFill>
          <a:ln w="9525">
            <a:noFill/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11007634" y="998082"/>
            <a:ext cx="183789" cy="458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400"/>
          </a:p>
        </p:txBody>
      </p:sp>
      <p:sp>
        <p:nvSpPr>
          <p:cNvPr id="10" name="AutoShape 17"/>
          <p:cNvSpPr>
            <a:spLocks noChangeArrowheads="1"/>
          </p:cNvSpPr>
          <p:nvPr/>
        </p:nvSpPr>
        <p:spPr bwMode="auto">
          <a:xfrm>
            <a:off x="8404250" y="1967218"/>
            <a:ext cx="142749" cy="343665"/>
          </a:xfrm>
          <a:prstGeom prst="upArrow">
            <a:avLst>
              <a:gd name="adj1" fmla="val 50000"/>
              <a:gd name="adj2" fmla="val 46875"/>
            </a:avLst>
          </a:prstGeom>
          <a:gradFill rotWithShape="0">
            <a:gsLst>
              <a:gs pos="0">
                <a:srgbClr val="88A3A5">
                  <a:gamma/>
                  <a:shade val="46275"/>
                  <a:invGamma/>
                </a:srgbClr>
              </a:gs>
              <a:gs pos="50000">
                <a:srgbClr val="88A3A5">
                  <a:alpha val="99001"/>
                </a:srgbClr>
              </a:gs>
              <a:gs pos="100000">
                <a:srgbClr val="88A3A5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11" name="Oval 127"/>
          <p:cNvSpPr>
            <a:spLocks noChangeArrowheads="1"/>
          </p:cNvSpPr>
          <p:nvPr/>
        </p:nvSpPr>
        <p:spPr bwMode="auto">
          <a:xfrm>
            <a:off x="8356072" y="2308592"/>
            <a:ext cx="235536" cy="284097"/>
          </a:xfrm>
          <a:prstGeom prst="ellipse">
            <a:avLst/>
          </a:prstGeom>
          <a:gradFill rotWithShape="0">
            <a:gsLst>
              <a:gs pos="0">
                <a:srgbClr val="FF0F12"/>
              </a:gs>
              <a:gs pos="100000">
                <a:srgbClr val="B40B0D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28"/>
          <p:cNvSpPr>
            <a:spLocks noChangeArrowheads="1"/>
          </p:cNvSpPr>
          <p:nvPr/>
        </p:nvSpPr>
        <p:spPr bwMode="auto">
          <a:xfrm>
            <a:off x="7055273" y="1664190"/>
            <a:ext cx="4296743" cy="1493798"/>
          </a:xfrm>
          <a:prstGeom prst="can">
            <a:avLst>
              <a:gd name="adj" fmla="val 35583"/>
            </a:avLst>
          </a:prstGeom>
          <a:gradFill rotWithShape="0">
            <a:gsLst>
              <a:gs pos="0">
                <a:srgbClr val="101BE3">
                  <a:gamma/>
                  <a:shade val="46275"/>
                  <a:invGamma/>
                </a:srgbClr>
              </a:gs>
              <a:gs pos="50000">
                <a:srgbClr val="101BE3">
                  <a:alpha val="0"/>
                </a:srgbClr>
              </a:gs>
              <a:gs pos="100000">
                <a:srgbClr val="101BE3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400" dirty="0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</a:p>
        </p:txBody>
      </p:sp>
      <p:sp>
        <p:nvSpPr>
          <p:cNvPr id="13" name="Oval 129"/>
          <p:cNvSpPr>
            <a:spLocks noChangeArrowheads="1"/>
          </p:cNvSpPr>
          <p:nvPr/>
        </p:nvSpPr>
        <p:spPr bwMode="auto">
          <a:xfrm>
            <a:off x="7060626" y="1653337"/>
            <a:ext cx="4296743" cy="538409"/>
          </a:xfrm>
          <a:prstGeom prst="ellipse">
            <a:avLst/>
          </a:prstGeom>
          <a:gradFill rotWithShape="0">
            <a:gsLst>
              <a:gs pos="0">
                <a:srgbClr val="69165A"/>
              </a:gs>
              <a:gs pos="100000">
                <a:srgbClr val="E330C2">
                  <a:alpha val="39000"/>
                </a:srgbClr>
              </a:gs>
            </a:gsLst>
            <a:lin ang="5400000" scaled="1"/>
          </a:gradFill>
          <a:ln w="9525">
            <a:noFill/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20"/>
          <p:cNvSpPr>
            <a:spLocks noChangeArrowheads="1"/>
          </p:cNvSpPr>
          <p:nvPr/>
        </p:nvSpPr>
        <p:spPr bwMode="auto">
          <a:xfrm flipV="1">
            <a:off x="8406035" y="2588106"/>
            <a:ext cx="142749" cy="357412"/>
          </a:xfrm>
          <a:prstGeom prst="upArrow">
            <a:avLst>
              <a:gd name="adj1" fmla="val 50000"/>
              <a:gd name="adj2" fmla="val 48750"/>
            </a:avLst>
          </a:prstGeom>
          <a:gradFill rotWithShape="0">
            <a:gsLst>
              <a:gs pos="0">
                <a:srgbClr val="88A3A5">
                  <a:gamma/>
                  <a:shade val="37255"/>
                  <a:invGamma/>
                </a:srgbClr>
              </a:gs>
              <a:gs pos="50000">
                <a:srgbClr val="88A3A5">
                  <a:alpha val="33000"/>
                </a:srgbClr>
              </a:gs>
              <a:gs pos="100000">
                <a:srgbClr val="88A3A5">
                  <a:gamma/>
                  <a:shade val="37255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15" name="Text Box 70"/>
          <p:cNvSpPr txBox="1">
            <a:spLocks noChangeArrowheads="1"/>
          </p:cNvSpPr>
          <p:nvPr/>
        </p:nvSpPr>
        <p:spPr bwMode="auto">
          <a:xfrm>
            <a:off x="8054515" y="2581233"/>
            <a:ext cx="380069" cy="30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/>
              <a:t> h</a:t>
            </a:r>
            <a:r>
              <a:rPr lang="en-US" sz="1400" b="1" baseline="30000"/>
              <a:t>+</a:t>
            </a:r>
            <a:endParaRPr lang="en-US" sz="1400" b="1"/>
          </a:p>
        </p:txBody>
      </p:sp>
      <p:sp>
        <p:nvSpPr>
          <p:cNvPr id="16" name="Text Box 130"/>
          <p:cNvSpPr txBox="1">
            <a:spLocks noChangeArrowheads="1"/>
          </p:cNvSpPr>
          <p:nvPr/>
        </p:nvSpPr>
        <p:spPr bwMode="auto">
          <a:xfrm>
            <a:off x="8074143" y="1884738"/>
            <a:ext cx="351519" cy="30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/>
              <a:t> e</a:t>
            </a:r>
            <a:r>
              <a:rPr lang="en-US" sz="1400" b="1" baseline="30000"/>
              <a:t>-</a:t>
            </a:r>
            <a:endParaRPr lang="en-US" sz="1400" b="1"/>
          </a:p>
        </p:txBody>
      </p:sp>
      <p:grpSp>
        <p:nvGrpSpPr>
          <p:cNvPr id="17" name="Group 147"/>
          <p:cNvGrpSpPr>
            <a:grpSpLocks/>
          </p:cNvGrpSpPr>
          <p:nvPr/>
        </p:nvGrpSpPr>
        <p:grpSpPr bwMode="auto">
          <a:xfrm>
            <a:off x="6637732" y="1490669"/>
            <a:ext cx="747648" cy="1901614"/>
            <a:chOff x="2837" y="1209"/>
            <a:chExt cx="419" cy="830"/>
          </a:xfrm>
        </p:grpSpPr>
        <p:sp>
          <p:nvSpPr>
            <p:cNvPr id="25" name="Line 132"/>
            <p:cNvSpPr>
              <a:spLocks noChangeShapeType="1"/>
            </p:cNvSpPr>
            <p:nvPr/>
          </p:nvSpPr>
          <p:spPr bwMode="auto">
            <a:xfrm flipV="1">
              <a:off x="3242" y="1843"/>
              <a:ext cx="3" cy="189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oval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6" name="Group 61"/>
            <p:cNvGrpSpPr>
              <a:grpSpLocks/>
            </p:cNvGrpSpPr>
            <p:nvPr/>
          </p:nvGrpSpPr>
          <p:grpSpPr bwMode="auto">
            <a:xfrm>
              <a:off x="2837" y="1547"/>
              <a:ext cx="188" cy="152"/>
              <a:chOff x="2720" y="1064"/>
              <a:chExt cx="188" cy="152"/>
            </a:xfrm>
          </p:grpSpPr>
          <p:sp>
            <p:nvSpPr>
              <p:cNvPr id="32" name="Line 53"/>
              <p:cNvSpPr>
                <a:spLocks noChangeShapeType="1"/>
              </p:cNvSpPr>
              <p:nvPr/>
            </p:nvSpPr>
            <p:spPr bwMode="auto">
              <a:xfrm>
                <a:off x="2720" y="1064"/>
                <a:ext cx="188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Line 54"/>
              <p:cNvSpPr>
                <a:spLocks noChangeShapeType="1"/>
              </p:cNvSpPr>
              <p:nvPr/>
            </p:nvSpPr>
            <p:spPr bwMode="auto">
              <a:xfrm>
                <a:off x="2772" y="1096"/>
                <a:ext cx="92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Line 57"/>
              <p:cNvSpPr>
                <a:spLocks noChangeShapeType="1"/>
              </p:cNvSpPr>
              <p:nvPr/>
            </p:nvSpPr>
            <p:spPr bwMode="auto">
              <a:xfrm>
                <a:off x="2720" y="1124"/>
                <a:ext cx="188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Line 58"/>
              <p:cNvSpPr>
                <a:spLocks noChangeShapeType="1"/>
              </p:cNvSpPr>
              <p:nvPr/>
            </p:nvSpPr>
            <p:spPr bwMode="auto">
              <a:xfrm>
                <a:off x="2772" y="1156"/>
                <a:ext cx="92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Line 59"/>
              <p:cNvSpPr>
                <a:spLocks noChangeShapeType="1"/>
              </p:cNvSpPr>
              <p:nvPr/>
            </p:nvSpPr>
            <p:spPr bwMode="auto">
              <a:xfrm>
                <a:off x="2720" y="1184"/>
                <a:ext cx="188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Line 60"/>
              <p:cNvSpPr>
                <a:spLocks noChangeShapeType="1"/>
              </p:cNvSpPr>
              <p:nvPr/>
            </p:nvSpPr>
            <p:spPr bwMode="auto">
              <a:xfrm>
                <a:off x="2772" y="1216"/>
                <a:ext cx="92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7" name="Line 62"/>
            <p:cNvSpPr>
              <a:spLocks noChangeShapeType="1"/>
            </p:cNvSpPr>
            <p:nvPr/>
          </p:nvSpPr>
          <p:spPr bwMode="auto">
            <a:xfrm flipV="1">
              <a:off x="2940" y="1210"/>
              <a:ext cx="0" cy="336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Line 64"/>
            <p:cNvSpPr>
              <a:spLocks noChangeShapeType="1"/>
            </p:cNvSpPr>
            <p:nvPr/>
          </p:nvSpPr>
          <p:spPr bwMode="auto">
            <a:xfrm>
              <a:off x="2942" y="1209"/>
              <a:ext cx="308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Line 65"/>
            <p:cNvSpPr>
              <a:spLocks noChangeShapeType="1"/>
            </p:cNvSpPr>
            <p:nvPr/>
          </p:nvSpPr>
          <p:spPr bwMode="auto">
            <a:xfrm>
              <a:off x="2933" y="2037"/>
              <a:ext cx="308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Line 131"/>
            <p:cNvSpPr>
              <a:spLocks noChangeShapeType="1"/>
            </p:cNvSpPr>
            <p:nvPr/>
          </p:nvSpPr>
          <p:spPr bwMode="auto">
            <a:xfrm flipV="1">
              <a:off x="2937" y="1703"/>
              <a:ext cx="0" cy="336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Line 66"/>
            <p:cNvSpPr>
              <a:spLocks noChangeShapeType="1"/>
            </p:cNvSpPr>
            <p:nvPr/>
          </p:nvSpPr>
          <p:spPr bwMode="auto">
            <a:xfrm>
              <a:off x="3253" y="1211"/>
              <a:ext cx="3" cy="189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oval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95" name="Picture 9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7732" y="3602214"/>
            <a:ext cx="5374212" cy="2447234"/>
          </a:xfrm>
          <a:prstGeom prst="rect">
            <a:avLst/>
          </a:prstGeom>
        </p:spPr>
      </p:pic>
      <p:sp>
        <p:nvSpPr>
          <p:cNvPr id="96" name="TextBox 95"/>
          <p:cNvSpPr txBox="1"/>
          <p:nvPr/>
        </p:nvSpPr>
        <p:spPr>
          <a:xfrm>
            <a:off x="267098" y="2362876"/>
            <a:ext cx="5925661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Measure Ionization directly with a charge amplifier.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Need Cold front end close to the detector : HEMT/FET.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S/N degrades with the input capacitance.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Limited by noise associated with high impedance readout:</a:t>
            </a:r>
            <a:endParaRPr lang="en-US" dirty="0">
              <a:solidFill>
                <a:schemeClr val="bg1"/>
              </a:solidFill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dirty="0" err="1" smtClean="0">
                <a:solidFill>
                  <a:schemeClr val="bg1"/>
                </a:solidFill>
              </a:rPr>
              <a:t>Microphonics</a:t>
            </a: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Best electronics RMS achieved with CDMS detectors: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65752" y="6121528"/>
            <a:ext cx="39088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</a:rPr>
              <a:t>From Arran Phipps thesis</a:t>
            </a:r>
            <a:r>
              <a:rPr lang="en-US" sz="1400" i="1" smtClean="0">
                <a:solidFill>
                  <a:schemeClr val="bg1"/>
                </a:solidFill>
              </a:rPr>
              <a:t>, UC Berkeley, Spring </a:t>
            </a:r>
            <a:r>
              <a:rPr lang="en-US" sz="1400" i="1" dirty="0" smtClean="0">
                <a:solidFill>
                  <a:schemeClr val="bg1"/>
                </a:solidFill>
              </a:rPr>
              <a:t>2016</a:t>
            </a:r>
            <a:endParaRPr lang="en-US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06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25630</TotalTime>
  <Words>2652</Words>
  <Application>Microsoft Office PowerPoint</Application>
  <PresentationFormat>Widescreen</PresentationFormat>
  <Paragraphs>417</Paragraphs>
  <Slides>48</Slides>
  <Notes>11</Notes>
  <HiddenSlides>0</HiddenSlides>
  <MMClips>1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64" baseType="lpstr">
      <vt:lpstr>ＭＳ Ｐゴシック</vt:lpstr>
      <vt:lpstr>Yu Gothic</vt:lpstr>
      <vt:lpstr>Arial</vt:lpstr>
      <vt:lpstr>Arial Narrow Bold</vt:lpstr>
      <vt:lpstr>Calibri</vt:lpstr>
      <vt:lpstr>Calibri Light</vt:lpstr>
      <vt:lpstr>Helvetica</vt:lpstr>
      <vt:lpstr>Helvetica Neue Light</vt:lpstr>
      <vt:lpstr>Lucida Grande</vt:lpstr>
      <vt:lpstr>Monotype Sorts</vt:lpstr>
      <vt:lpstr>Symbol</vt:lpstr>
      <vt:lpstr>Times</vt:lpstr>
      <vt:lpstr>Times New Roman</vt:lpstr>
      <vt:lpstr>Wingdings</vt:lpstr>
      <vt:lpstr>Office Theme</vt:lpstr>
      <vt:lpstr>Equation</vt:lpstr>
      <vt:lpstr>PowerPoint Presentation</vt:lpstr>
      <vt:lpstr>Dark Matter: Evidences</vt:lpstr>
      <vt:lpstr>Confession: 95% of the content of the Universe is unknown</vt:lpstr>
      <vt:lpstr>WIMPs in the Halo</vt:lpstr>
      <vt:lpstr>PowerPoint Presentation</vt:lpstr>
      <vt:lpstr>Coherent Neutrino-Nucleus Elastic Scattering </vt:lpstr>
      <vt:lpstr>Two big question one solution</vt:lpstr>
      <vt:lpstr>Toward single electron (e- - h+) resolution Large mass detectors </vt:lpstr>
      <vt:lpstr>Direct Ionization measurement in SC detectors </vt:lpstr>
      <vt:lpstr>Indirect Ionization measurement using phonons</vt:lpstr>
      <vt:lpstr>PowerPoint Presentation</vt:lpstr>
      <vt:lpstr>CDMSlite: CDMS with phonon gain</vt:lpstr>
      <vt:lpstr>CDSMlite limitation: Breakdown?</vt:lpstr>
      <vt:lpstr>Need to study breakdown! </vt:lpstr>
      <vt:lpstr>P-type Point Contact Ge at @T&lt; 0.05 K</vt:lpstr>
      <vt:lpstr>No Break down for V up to 400 Volts</vt:lpstr>
      <vt:lpstr>E Field in PPC @ Vbias=400Volts</vt:lpstr>
      <vt:lpstr>R&amp;D “Mini PPC” process line</vt:lpstr>
      <vt:lpstr>miniPPC Fabrication </vt:lpstr>
      <vt:lpstr>CDMS symmetric contact geometry</vt:lpstr>
      <vt:lpstr>CDMSlite symmetric contact geometry</vt:lpstr>
      <vt:lpstr>CDMSlite symmetric contact geometry</vt:lpstr>
      <vt:lpstr>High Voltage athermal phonon readout:  contact free biasing</vt:lpstr>
      <vt:lpstr>Contact free asymmetric results</vt:lpstr>
      <vt:lpstr>Contact Free performance</vt:lpstr>
      <vt:lpstr>Baseline Resolution compared to CDMSlite</vt:lpstr>
      <vt:lpstr>Stanford single electron phonon mediated  detectors:</vt:lpstr>
      <vt:lpstr>Single electron resolution: "Skipper" CCD</vt:lpstr>
      <vt:lpstr>Sub-Kelvin phonon mediated CCD</vt:lpstr>
      <vt:lpstr>First prototype</vt:lpstr>
      <vt:lpstr>Electron-hole excitation threshold:  Nuclear recoils</vt:lpstr>
      <vt:lpstr>NR ionization excitation threshold</vt:lpstr>
      <vt:lpstr>PowerPoint Presentation</vt:lpstr>
      <vt:lpstr>Threshold: Angular anisotropy!</vt:lpstr>
      <vt:lpstr>Diurnal modulation</vt:lpstr>
      <vt:lpstr>Conclusions</vt:lpstr>
      <vt:lpstr>Fast crystal pre-screening: Contact-free</vt:lpstr>
      <vt:lpstr>Crystal Defects: ER/NR Discrimination with phonon signal alone! </vt:lpstr>
      <vt:lpstr>Energy loss in defects</vt:lpstr>
      <vt:lpstr>Effect of Energy Loss on DM spectrum</vt:lpstr>
      <vt:lpstr>Weakly Interacting Massive Particles</vt:lpstr>
      <vt:lpstr>A Beautiful Problem in Physics</vt:lpstr>
      <vt:lpstr>PowerPoint Presentation</vt:lpstr>
      <vt:lpstr>Direct detection challenges: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SuperCDMS: From Soudan to SNOLAB and beyond</dc:title>
  <dc:creator>Nader Mirabolfathi</dc:creator>
  <cp:lastModifiedBy>Vuk Mandic</cp:lastModifiedBy>
  <cp:revision>182</cp:revision>
  <cp:lastPrinted>2017-10-06T18:35:23Z</cp:lastPrinted>
  <dcterms:created xsi:type="dcterms:W3CDTF">2017-10-02T15:25:29Z</dcterms:created>
  <dcterms:modified xsi:type="dcterms:W3CDTF">2018-12-05T16:07:51Z</dcterms:modified>
</cp:coreProperties>
</file>