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81"/>
  </p:notesMasterIdLst>
  <p:handoutMasterIdLst>
    <p:handoutMasterId r:id="rId82"/>
  </p:handoutMasterIdLst>
  <p:sldIdLst>
    <p:sldId id="256" r:id="rId5"/>
    <p:sldId id="318" r:id="rId6"/>
    <p:sldId id="345" r:id="rId7"/>
    <p:sldId id="347" r:id="rId8"/>
    <p:sldId id="849" r:id="rId9"/>
    <p:sldId id="847" r:id="rId10"/>
    <p:sldId id="834" r:id="rId11"/>
    <p:sldId id="837" r:id="rId12"/>
    <p:sldId id="830" r:id="rId13"/>
    <p:sldId id="316" r:id="rId14"/>
    <p:sldId id="839" r:id="rId15"/>
    <p:sldId id="843" r:id="rId16"/>
    <p:sldId id="864" r:id="rId17"/>
    <p:sldId id="862" r:id="rId18"/>
    <p:sldId id="863" r:id="rId19"/>
    <p:sldId id="865" r:id="rId20"/>
    <p:sldId id="867" r:id="rId21"/>
    <p:sldId id="868" r:id="rId22"/>
    <p:sldId id="869" r:id="rId23"/>
    <p:sldId id="870" r:id="rId24"/>
    <p:sldId id="307" r:id="rId25"/>
    <p:sldId id="878" r:id="rId26"/>
    <p:sldId id="288" r:id="rId27"/>
    <p:sldId id="308" r:id="rId28"/>
    <p:sldId id="292" r:id="rId29"/>
    <p:sldId id="859" r:id="rId30"/>
    <p:sldId id="858" r:id="rId31"/>
    <p:sldId id="297" r:id="rId32"/>
    <p:sldId id="300" r:id="rId33"/>
    <p:sldId id="296" r:id="rId34"/>
    <p:sldId id="291" r:id="rId35"/>
    <p:sldId id="289" r:id="rId36"/>
    <p:sldId id="851" r:id="rId37"/>
    <p:sldId id="852" r:id="rId38"/>
    <p:sldId id="853" r:id="rId39"/>
    <p:sldId id="854" r:id="rId40"/>
    <p:sldId id="855" r:id="rId41"/>
    <p:sldId id="856" r:id="rId42"/>
    <p:sldId id="650" r:id="rId43"/>
    <p:sldId id="875" r:id="rId44"/>
    <p:sldId id="860" r:id="rId45"/>
    <p:sldId id="257" r:id="rId46"/>
    <p:sldId id="658" r:id="rId47"/>
    <p:sldId id="804" r:id="rId48"/>
    <p:sldId id="636" r:id="rId49"/>
    <p:sldId id="657" r:id="rId50"/>
    <p:sldId id="640" r:id="rId51"/>
    <p:sldId id="637" r:id="rId52"/>
    <p:sldId id="642" r:id="rId53"/>
    <p:sldId id="806" r:id="rId54"/>
    <p:sldId id="807" r:id="rId55"/>
    <p:sldId id="344" r:id="rId56"/>
    <p:sldId id="857" r:id="rId57"/>
    <p:sldId id="340" r:id="rId58"/>
    <p:sldId id="805" r:id="rId59"/>
    <p:sldId id="861" r:id="rId60"/>
    <p:sldId id="655" r:id="rId61"/>
    <p:sldId id="876" r:id="rId62"/>
    <p:sldId id="877" r:id="rId63"/>
    <p:sldId id="674" r:id="rId64"/>
    <p:sldId id="547" r:id="rId65"/>
    <p:sldId id="693" r:id="rId66"/>
    <p:sldId id="616" r:id="rId67"/>
    <p:sldId id="621" r:id="rId68"/>
    <p:sldId id="871" r:id="rId69"/>
    <p:sldId id="306" r:id="rId70"/>
    <p:sldId id="309" r:id="rId71"/>
    <p:sldId id="874" r:id="rId72"/>
    <p:sldId id="310" r:id="rId73"/>
    <p:sldId id="873" r:id="rId74"/>
    <p:sldId id="846" r:id="rId75"/>
    <p:sldId id="346" r:id="rId76"/>
    <p:sldId id="348" r:id="rId77"/>
    <p:sldId id="320" r:id="rId78"/>
    <p:sldId id="338" r:id="rId79"/>
    <p:sldId id="322" r:id="rId8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350"/>
    <a:srgbClr val="8C8D90"/>
    <a:srgbClr val="0056FF"/>
    <a:srgbClr val="FFFFFF"/>
    <a:srgbClr val="5D9DFF"/>
    <a:srgbClr val="9A9B9D"/>
    <a:srgbClr val="AEB0AF"/>
    <a:srgbClr val="CEC7C1"/>
    <a:srgbClr val="808184"/>
    <a:srgbClr val="757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5161" autoAdjust="0"/>
  </p:normalViewPr>
  <p:slideViewPr>
    <p:cSldViewPr snapToGrid="0" showGuides="1">
      <p:cViewPr varScale="1">
        <p:scale>
          <a:sx n="131" d="100"/>
          <a:sy n="131" d="100"/>
        </p:scale>
        <p:origin x="224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12/5/18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9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9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44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5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58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36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37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39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39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20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41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41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95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43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43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180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3C7456-F0D3-C044-8FAB-A3A80409FFCB}" type="slidenum">
              <a:rPr lang="en-GB"/>
              <a:pPr/>
              <a:t>44</a:t>
            </a:fld>
            <a:endParaRPr lang="en-GB"/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7C51B7EE-913E-034B-9011-58CC77C30F21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44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4002995" y="8831184"/>
            <a:ext cx="2997879" cy="455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E22C555D-677B-3C47-BA28-9234656E0C24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44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3" name="Text Box 3"/>
          <p:cNvSpPr txBox="1">
            <a:spLocks noChangeArrowheads="1"/>
          </p:cNvSpPr>
          <p:nvPr/>
        </p:nvSpPr>
        <p:spPr bwMode="auto">
          <a:xfrm>
            <a:off x="1198837" y="690682"/>
            <a:ext cx="4611143" cy="345657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0054" name="Rectangle 4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28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45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45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9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28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46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46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36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47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47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70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48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48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61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49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49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80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3C7456-F0D3-C044-8FAB-A3A80409FFCB}" type="slidenum">
              <a:rPr lang="en-GB"/>
              <a:pPr/>
              <a:t>50</a:t>
            </a:fld>
            <a:endParaRPr lang="en-GB"/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7C51B7EE-913E-034B-9011-58CC77C30F21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50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4002995" y="8831184"/>
            <a:ext cx="2997879" cy="455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E22C555D-677B-3C47-BA28-9234656E0C24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50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3" name="Text Box 3"/>
          <p:cNvSpPr txBox="1">
            <a:spLocks noChangeArrowheads="1"/>
          </p:cNvSpPr>
          <p:nvPr/>
        </p:nvSpPr>
        <p:spPr bwMode="auto">
          <a:xfrm>
            <a:off x="1198837" y="690682"/>
            <a:ext cx="4611143" cy="345657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0054" name="Rectangle 4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80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3C7456-F0D3-C044-8FAB-A3A80409FFCB}" type="slidenum">
              <a:rPr lang="en-GB"/>
              <a:pPr/>
              <a:t>51</a:t>
            </a:fld>
            <a:endParaRPr lang="en-GB"/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7C51B7EE-913E-034B-9011-58CC77C30F21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51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4002995" y="8831184"/>
            <a:ext cx="2997879" cy="455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E22C555D-677B-3C47-BA28-9234656E0C24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51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3" name="Text Box 3"/>
          <p:cNvSpPr txBox="1">
            <a:spLocks noChangeArrowheads="1"/>
          </p:cNvSpPr>
          <p:nvPr/>
        </p:nvSpPr>
        <p:spPr bwMode="auto">
          <a:xfrm>
            <a:off x="1198837" y="690682"/>
            <a:ext cx="4611143" cy="345657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0054" name="Rectangle 4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181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3C7456-F0D3-C044-8FAB-A3A80409FFCB}" type="slidenum">
              <a:rPr lang="en-GB"/>
              <a:pPr/>
              <a:t>55</a:t>
            </a:fld>
            <a:endParaRPr lang="en-GB"/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7C51B7EE-913E-034B-9011-58CC77C30F21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55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4002995" y="8831184"/>
            <a:ext cx="2997879" cy="455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E22C555D-677B-3C47-BA28-9234656E0C24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55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3" name="Text Box 3"/>
          <p:cNvSpPr txBox="1">
            <a:spLocks noChangeArrowheads="1"/>
          </p:cNvSpPr>
          <p:nvPr/>
        </p:nvSpPr>
        <p:spPr bwMode="auto">
          <a:xfrm>
            <a:off x="1198837" y="690682"/>
            <a:ext cx="4611143" cy="345657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0054" name="Rectangle 4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54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56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56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04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57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57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111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58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58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12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655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EF9689-7052-F145-AAEA-E8B1883BED00}" type="slidenum">
              <a:rPr lang="en-GB"/>
              <a:pPr/>
              <a:t>59</a:t>
            </a:fld>
            <a:endParaRPr lang="en-GB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CEA0A686-DBA3-4443-A0B3-3614C0352E6A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59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7220" name="Text Box 2"/>
          <p:cNvSpPr txBox="1">
            <a:spLocks noChangeArrowheads="1"/>
          </p:cNvSpPr>
          <p:nvPr/>
        </p:nvSpPr>
        <p:spPr bwMode="auto">
          <a:xfrm>
            <a:off x="1030522" y="633523"/>
            <a:ext cx="4123671" cy="31691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5042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3C7456-F0D3-C044-8FAB-A3A80409FFCB}" type="slidenum">
              <a:rPr lang="en-GB"/>
              <a:pPr/>
              <a:t>60</a:t>
            </a:fld>
            <a:endParaRPr lang="en-GB"/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7C51B7EE-913E-034B-9011-58CC77C30F21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60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4002995" y="8831184"/>
            <a:ext cx="2997879" cy="455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E22C555D-677B-3C47-BA28-9234656E0C24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60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3" name="Text Box 3"/>
          <p:cNvSpPr txBox="1">
            <a:spLocks noChangeArrowheads="1"/>
          </p:cNvSpPr>
          <p:nvPr/>
        </p:nvSpPr>
        <p:spPr bwMode="auto">
          <a:xfrm>
            <a:off x="1198837" y="690682"/>
            <a:ext cx="4611143" cy="345657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0054" name="Rectangle 4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</a:rPr>
              <a:t>FOR</a:t>
            </a:r>
            <a:r>
              <a:rPr lang="en-US" baseline="0" dirty="0">
                <a:latin typeface="Times New Roman" charset="0"/>
              </a:rPr>
              <a:t> GAMMA_RAY TRACKING</a:t>
            </a:r>
            <a:endParaRPr lang="en-US" dirty="0">
              <a:latin typeface="Times New Roman" charset="0"/>
            </a:endParaRPr>
          </a:p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96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3C7456-F0D3-C044-8FAB-A3A80409FFCB}" type="slidenum">
              <a:rPr lang="en-GB"/>
              <a:pPr/>
              <a:t>61</a:t>
            </a:fld>
            <a:endParaRPr lang="en-GB"/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3" tIns="46082" rIns="92163" bIns="46082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220" algn="l"/>
                <a:tab pos="914439" algn="l"/>
                <a:tab pos="1371660" algn="l"/>
                <a:tab pos="1828879" algn="l"/>
                <a:tab pos="2286099" algn="l"/>
                <a:tab pos="2743319" algn="l"/>
                <a:tab pos="3200537" algn="l"/>
                <a:tab pos="3657758" algn="l"/>
                <a:tab pos="4114978" algn="l"/>
                <a:tab pos="4572197" algn="l"/>
                <a:tab pos="5029417" algn="l"/>
                <a:tab pos="5486636" algn="l"/>
                <a:tab pos="5943857" algn="l"/>
                <a:tab pos="6401077" algn="l"/>
                <a:tab pos="6858296" algn="l"/>
                <a:tab pos="7315516" algn="l"/>
                <a:tab pos="7772736" algn="l"/>
                <a:tab pos="8229956" algn="l"/>
                <a:tab pos="8687175" algn="l"/>
                <a:tab pos="9144395" algn="l"/>
              </a:tabLst>
            </a:pPr>
            <a:fld id="{7C51B7EE-913E-034B-9011-58CC77C30F21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220" algn="l"/>
                  <a:tab pos="914439" algn="l"/>
                  <a:tab pos="1371660" algn="l"/>
                  <a:tab pos="1828879" algn="l"/>
                  <a:tab pos="2286099" algn="l"/>
                  <a:tab pos="2743319" algn="l"/>
                  <a:tab pos="3200537" algn="l"/>
                  <a:tab pos="3657758" algn="l"/>
                  <a:tab pos="4114978" algn="l"/>
                  <a:tab pos="4572197" algn="l"/>
                  <a:tab pos="5029417" algn="l"/>
                  <a:tab pos="5486636" algn="l"/>
                  <a:tab pos="5943857" algn="l"/>
                  <a:tab pos="6401077" algn="l"/>
                  <a:tab pos="6858296" algn="l"/>
                  <a:tab pos="7315516" algn="l"/>
                  <a:tab pos="7772736" algn="l"/>
                  <a:tab pos="8229956" algn="l"/>
                  <a:tab pos="8687175" algn="l"/>
                  <a:tab pos="9144395" algn="l"/>
                </a:tabLst>
              </a:pPr>
              <a:t>61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4002995" y="8831184"/>
            <a:ext cx="2997878" cy="455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3" tIns="46082" rIns="92163" bIns="46082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220" algn="l"/>
                <a:tab pos="914439" algn="l"/>
                <a:tab pos="1371660" algn="l"/>
                <a:tab pos="1828879" algn="l"/>
                <a:tab pos="2286099" algn="l"/>
                <a:tab pos="2743319" algn="l"/>
                <a:tab pos="3200537" algn="l"/>
                <a:tab pos="3657758" algn="l"/>
                <a:tab pos="4114978" algn="l"/>
                <a:tab pos="4572197" algn="l"/>
                <a:tab pos="5029417" algn="l"/>
                <a:tab pos="5486636" algn="l"/>
                <a:tab pos="5943857" algn="l"/>
                <a:tab pos="6401077" algn="l"/>
                <a:tab pos="6858296" algn="l"/>
                <a:tab pos="7315516" algn="l"/>
                <a:tab pos="7772736" algn="l"/>
                <a:tab pos="8229956" algn="l"/>
                <a:tab pos="8687175" algn="l"/>
                <a:tab pos="9144395" algn="l"/>
              </a:tabLst>
            </a:pPr>
            <a:fld id="{E22C555D-677B-3C47-BA28-9234656E0C24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220" algn="l"/>
                  <a:tab pos="914439" algn="l"/>
                  <a:tab pos="1371660" algn="l"/>
                  <a:tab pos="1828879" algn="l"/>
                  <a:tab pos="2286099" algn="l"/>
                  <a:tab pos="2743319" algn="l"/>
                  <a:tab pos="3200537" algn="l"/>
                  <a:tab pos="3657758" algn="l"/>
                  <a:tab pos="4114978" algn="l"/>
                  <a:tab pos="4572197" algn="l"/>
                  <a:tab pos="5029417" algn="l"/>
                  <a:tab pos="5486636" algn="l"/>
                  <a:tab pos="5943857" algn="l"/>
                  <a:tab pos="6401077" algn="l"/>
                  <a:tab pos="6858296" algn="l"/>
                  <a:tab pos="7315516" algn="l"/>
                  <a:tab pos="7772736" algn="l"/>
                  <a:tab pos="8229956" algn="l"/>
                  <a:tab pos="8687175" algn="l"/>
                  <a:tab pos="9144395" algn="l"/>
                </a:tabLst>
              </a:pPr>
              <a:t>61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3" name="Text Box 3"/>
          <p:cNvSpPr txBox="1">
            <a:spLocks noChangeArrowheads="1"/>
          </p:cNvSpPr>
          <p:nvPr/>
        </p:nvSpPr>
        <p:spPr bwMode="auto">
          <a:xfrm>
            <a:off x="1198836" y="690682"/>
            <a:ext cx="4611143" cy="345657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44" tIns="45722" rIns="91444" bIns="45722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0054" name="Rectangle 4"/>
          <p:cNvSpPr>
            <a:spLocks noGrp="1" noChangeArrowheads="1"/>
          </p:cNvSpPr>
          <p:nvPr>
            <p:ph type="body"/>
          </p:nvPr>
        </p:nvSpPr>
        <p:spPr>
          <a:xfrm>
            <a:off x="924135" y="4453698"/>
            <a:ext cx="5144665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4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3C7456-F0D3-C044-8FAB-A3A80409FFCB}" type="slidenum">
              <a:rPr lang="en-GB">
                <a:solidFill>
                  <a:prstClr val="white"/>
                </a:solidFill>
              </a:rPr>
              <a:pPr/>
              <a:t>62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 defTabSz="414396" hangingPunct="0">
              <a:lnSpc>
                <a:spcPct val="93000"/>
              </a:lnSpc>
              <a:buClr>
                <a:srgbClr val="140041"/>
              </a:buClr>
              <a:buSzPct val="100000"/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7C51B7EE-913E-034B-9011-58CC77C30F21}" type="slidenum">
              <a:rPr lang="en-GB" sz="1200">
                <a:solidFill>
                  <a:srgbClr val="000000"/>
                </a:solidFill>
                <a:effectLst/>
                <a:ea typeface="DejaVuSans" charset="0"/>
                <a:cs typeface="DejaVuSans" charset="0"/>
              </a:rPr>
              <a:pPr algn="r" defTabSz="414396" hangingPunct="0">
                <a:lnSpc>
                  <a:spcPct val="93000"/>
                </a:lnSpc>
                <a:buClr>
                  <a:srgbClr val="140041"/>
                </a:buClr>
                <a:buSzPct val="100000"/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62</a:t>
            </a:fld>
            <a:endParaRPr lang="en-GB" sz="1200" dirty="0">
              <a:solidFill>
                <a:srgbClr val="000000"/>
              </a:solidFill>
              <a:effectLst/>
              <a:ea typeface="DejaVuSans" charset="0"/>
              <a:cs typeface="DejaVuSans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4002995" y="8831184"/>
            <a:ext cx="2997879" cy="455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 defTabSz="414396" hangingPunct="0">
              <a:lnSpc>
                <a:spcPct val="93000"/>
              </a:lnSpc>
              <a:buClr>
                <a:srgbClr val="140041"/>
              </a:buClr>
              <a:buSzPct val="100000"/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E22C555D-677B-3C47-BA28-9234656E0C24}" type="slidenum">
              <a:rPr lang="en-GB" sz="1200">
                <a:solidFill>
                  <a:srgbClr val="000000"/>
                </a:solidFill>
                <a:effectLst/>
                <a:ea typeface="DejaVuSans" charset="0"/>
                <a:cs typeface="DejaVuSans" charset="0"/>
              </a:rPr>
              <a:pPr algn="r" defTabSz="414396" hangingPunct="0">
                <a:lnSpc>
                  <a:spcPct val="93000"/>
                </a:lnSpc>
                <a:buClr>
                  <a:srgbClr val="140041"/>
                </a:buClr>
                <a:buSzPct val="100000"/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62</a:t>
            </a:fld>
            <a:endParaRPr lang="en-GB" sz="1200" dirty="0">
              <a:solidFill>
                <a:srgbClr val="000000"/>
              </a:solidFill>
              <a:effectLst/>
              <a:ea typeface="DejaVuSans" charset="0"/>
              <a:cs typeface="DejaVuSans" charset="0"/>
            </a:endParaRPr>
          </a:p>
        </p:txBody>
      </p:sp>
      <p:sp>
        <p:nvSpPr>
          <p:cNvPr id="130053" name="Text Box 3"/>
          <p:cNvSpPr txBox="1">
            <a:spLocks noChangeArrowheads="1"/>
          </p:cNvSpPr>
          <p:nvPr/>
        </p:nvSpPr>
        <p:spPr bwMode="auto">
          <a:xfrm>
            <a:off x="1198837" y="690682"/>
            <a:ext cx="4611143" cy="345657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pPr defTabSz="41439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>
              <a:solidFill>
                <a:prstClr val="white"/>
              </a:solidFill>
              <a:effectLst/>
              <a:ea typeface="AR PL ShanHeiSun Uni" charset="0"/>
              <a:cs typeface="AR PL ShanHeiSun Uni" charset="0"/>
            </a:endParaRPr>
          </a:p>
        </p:txBody>
      </p:sp>
      <p:sp>
        <p:nvSpPr>
          <p:cNvPr id="130054" name="Rectangle 4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933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3C7456-F0D3-C044-8FAB-A3A80409FFCB}" type="slidenum">
              <a:rPr lang="en-GB"/>
              <a:pPr/>
              <a:t>63</a:t>
            </a:fld>
            <a:endParaRPr lang="en-GB"/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7C51B7EE-913E-034B-9011-58CC77C30F21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63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4002995" y="8831184"/>
            <a:ext cx="2997879" cy="455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E22C555D-677B-3C47-BA28-9234656E0C24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63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3" name="Text Box 3"/>
          <p:cNvSpPr txBox="1">
            <a:spLocks noChangeArrowheads="1"/>
          </p:cNvSpPr>
          <p:nvPr/>
        </p:nvSpPr>
        <p:spPr bwMode="auto">
          <a:xfrm>
            <a:off x="1198837" y="690682"/>
            <a:ext cx="4611143" cy="345657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0054" name="Rectangle 4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01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3C7456-F0D3-C044-8FAB-A3A80409FFCB}" type="slidenum">
              <a:rPr lang="en-GB"/>
              <a:pPr/>
              <a:t>64</a:t>
            </a:fld>
            <a:endParaRPr lang="en-GB"/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4002995" y="8831183"/>
            <a:ext cx="2991527" cy="449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7C51B7EE-913E-034B-9011-58CC77C30F21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64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4002995" y="8831184"/>
            <a:ext cx="2997879" cy="455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58" tIns="46079" rIns="92158" bIns="46079" anchor="b">
            <a:prstTxWarp prst="textNoShape">
              <a:avLst/>
            </a:prstTxWarp>
          </a:bodyPr>
          <a:lstStyle/>
          <a:p>
            <a:pPr algn="r">
              <a:buClr>
                <a:srgbClr val="140041"/>
              </a:buClr>
              <a:tabLst>
                <a:tab pos="0" algn="l"/>
                <a:tab pos="457191" algn="l"/>
                <a:tab pos="914382" algn="l"/>
                <a:tab pos="1371574" algn="l"/>
                <a:tab pos="1828764" algn="l"/>
                <a:tab pos="2285956" algn="l"/>
                <a:tab pos="2743147" algn="l"/>
                <a:tab pos="3200336" algn="l"/>
                <a:tab pos="3657527" algn="l"/>
                <a:tab pos="4114719" algn="l"/>
                <a:tab pos="4571909" algn="l"/>
                <a:tab pos="5029101" algn="l"/>
                <a:tab pos="5486291" algn="l"/>
                <a:tab pos="5943483" algn="l"/>
                <a:tab pos="6400674" algn="l"/>
                <a:tab pos="6857865" algn="l"/>
                <a:tab pos="7315056" algn="l"/>
                <a:tab pos="7772248" algn="l"/>
                <a:tab pos="8229438" algn="l"/>
                <a:tab pos="8686628" algn="l"/>
                <a:tab pos="9143819" algn="l"/>
              </a:tabLst>
            </a:pPr>
            <a:fld id="{E22C555D-677B-3C47-BA28-9234656E0C24}" type="slidenum">
              <a:rPr lang="en-GB" sz="1200">
                <a:solidFill>
                  <a:srgbClr val="000000"/>
                </a:solidFill>
                <a:ea typeface="DejaVuSans" charset="0"/>
                <a:cs typeface="DejaVuSans" charset="0"/>
              </a:rPr>
              <a:pPr algn="r">
                <a:buClr>
                  <a:srgbClr val="140041"/>
                </a:buClr>
                <a:tabLst>
                  <a:tab pos="0" algn="l"/>
                  <a:tab pos="457191" algn="l"/>
                  <a:tab pos="914382" algn="l"/>
                  <a:tab pos="1371574" algn="l"/>
                  <a:tab pos="1828764" algn="l"/>
                  <a:tab pos="2285956" algn="l"/>
                  <a:tab pos="2743147" algn="l"/>
                  <a:tab pos="3200336" algn="l"/>
                  <a:tab pos="3657527" algn="l"/>
                  <a:tab pos="4114719" algn="l"/>
                  <a:tab pos="4571909" algn="l"/>
                  <a:tab pos="5029101" algn="l"/>
                  <a:tab pos="5486291" algn="l"/>
                  <a:tab pos="5943483" algn="l"/>
                  <a:tab pos="6400674" algn="l"/>
                  <a:tab pos="6857865" algn="l"/>
                  <a:tab pos="7315056" algn="l"/>
                  <a:tab pos="7772248" algn="l"/>
                  <a:tab pos="8229438" algn="l"/>
                  <a:tab pos="8686628" algn="l"/>
                  <a:tab pos="9143819" algn="l"/>
                </a:tabLst>
              </a:pPr>
              <a:t>64</a:t>
            </a:fld>
            <a:endParaRPr lang="en-GB" sz="1200" dirty="0">
              <a:solidFill>
                <a:srgbClr val="000000"/>
              </a:solidFill>
              <a:ea typeface="DejaVuSans" charset="0"/>
              <a:cs typeface="DejaVuSans" charset="0"/>
            </a:endParaRPr>
          </a:p>
        </p:txBody>
      </p:sp>
      <p:sp>
        <p:nvSpPr>
          <p:cNvPr id="130053" name="Text Box 3"/>
          <p:cNvSpPr txBox="1">
            <a:spLocks noChangeArrowheads="1"/>
          </p:cNvSpPr>
          <p:nvPr/>
        </p:nvSpPr>
        <p:spPr bwMode="auto">
          <a:xfrm>
            <a:off x="1198837" y="690682"/>
            <a:ext cx="4611143" cy="345657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8" tIns="45719" rIns="91438" bIns="45719" anchor="ctr">
            <a:prstTxWarp prst="textNoShape">
              <a:avLst/>
            </a:prstTxWarp>
          </a:bodyPr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130054" name="Rectangle 4"/>
          <p:cNvSpPr>
            <a:spLocks noGrp="1" noChangeArrowheads="1"/>
          </p:cNvSpPr>
          <p:nvPr>
            <p:ph type="body"/>
          </p:nvPr>
        </p:nvSpPr>
        <p:spPr>
          <a:xfrm>
            <a:off x="924135" y="4453699"/>
            <a:ext cx="5144664" cy="4134556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78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95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93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1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99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4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</a:t>
            </a:r>
            <a:r>
              <a:rPr lang="en-US" baseline="0" dirty="0"/>
              <a:t> </a:t>
            </a:r>
            <a:r>
              <a:rPr lang="en-US" baseline="0" dirty="0" err="1"/>
              <a:t>futher</a:t>
            </a:r>
            <a:r>
              <a:rPr lang="en-US" baseline="0" dirty="0"/>
              <a:t> into lower yield experiments.  FRIB low beam intensity reasonable cross sections vs high beam intensity low cross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F3B9A-36C0-4798-B56A-DD29120FFB1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7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244906"/>
            <a:ext cx="11430000" cy="5122843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637229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2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0C3723B-1ACE-3243-99A0-AADF1B3A6E0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 2012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9E6517B-F494-4A4E-9CE7-48C26279230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Radford,    MJD Collab Mtg</a:t>
            </a:r>
          </a:p>
        </p:txBody>
      </p:sp>
    </p:spTree>
    <p:extLst>
      <p:ext uri="{BB962C8B-B14F-4D97-AF65-F5344CB8AC3E}">
        <p14:creationId xmlns:p14="http://schemas.microsoft.com/office/powerpoint/2010/main" val="268853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6" r:id="rId3"/>
    <p:sldLayoutId id="2147483738" r:id="rId4"/>
    <p:sldLayoutId id="2147483739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(null)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(null)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(null)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1"/>
            <a:ext cx="10612158" cy="10772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Simulations and Advanced HPGe Detector R&amp;D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3512457"/>
            <a:ext cx="5440514" cy="1507015"/>
          </a:xfrm>
        </p:spPr>
        <p:txBody>
          <a:bodyPr/>
          <a:lstStyle/>
          <a:p>
            <a:r>
              <a:rPr lang="en-US" sz="1800" dirty="0"/>
              <a:t>PIRE-GEMADARC Meeting, Knoxville</a:t>
            </a:r>
          </a:p>
          <a:p>
            <a:r>
              <a:rPr lang="en-US" sz="1800" dirty="0"/>
              <a:t>December 2018</a:t>
            </a:r>
          </a:p>
          <a:p>
            <a:pPr>
              <a:spcBef>
                <a:spcPts val="2600"/>
              </a:spcBef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David Radford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A0D6C-2660-3B4E-94B7-64D41201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91" y="219572"/>
            <a:ext cx="26416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070E-639D-7C4D-9614-00DF411F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Inverted-Coaxial Point-Contact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1C6B-C91B-8145-A900-600E881D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93" y="1245139"/>
            <a:ext cx="8440781" cy="546881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Five enriched ICPC detectors already procured for LEGEND-200, 1.8 kg each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Even larger masses would reduce background by reducing number of cables, preamplifier front ends, mounts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Also reduces surface-to-volume ratio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Simplifies construction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Significant impact on cost per kg active mass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Detector costs, electronics, cabling, DAQ, </a:t>
            </a:r>
            <a:r>
              <a:rPr lang="mr-IN" sz="1800" dirty="0"/>
              <a:t>…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800" dirty="0"/>
              <a:t>Even assuming 2.0-kg detectors rather than MJD PPCs yields estimated savings of more than $40M for LEGEND-1000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ORNL LDRD Project: Increase both radius and length of detector to determine optimal mass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Optimization of geometry/mass/yield/performance trade-offs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363C4-8201-B34B-B197-D21F68334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397" y="1055077"/>
            <a:ext cx="2462936" cy="48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18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>
                <a:latin typeface="+mj-lt"/>
              </a:rPr>
              <a:t>Tuning the Geometry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48054" y="1244906"/>
            <a:ext cx="6395048" cy="512284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+mn-lt"/>
              </a:rPr>
              <a:t>For each individual crystal, use simulations to optimize detector and usage of boule material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+mn-lt"/>
              </a:rPr>
              <a:t>Depletion voltage  &lt; 4500 V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+mn-lt"/>
              </a:rPr>
              <a:t>Minimum bulk electric field  &gt; 200 V/cm</a:t>
            </a:r>
          </a:p>
          <a:p>
            <a:pPr marL="0" indent="0">
              <a:buNone/>
            </a:pPr>
            <a:endParaRPr lang="en-US" sz="2200" dirty="0"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For a given impurity profile, tune:</a:t>
            </a:r>
          </a:p>
          <a:p>
            <a:r>
              <a:rPr lang="en-US" sz="2000" dirty="0">
                <a:latin typeface="+mn-lt"/>
              </a:rPr>
              <a:t>Crystal length (and diameter)</a:t>
            </a:r>
          </a:p>
          <a:p>
            <a:r>
              <a:rPr lang="en-US" sz="2000" dirty="0">
                <a:latin typeface="+mn-lt"/>
              </a:rPr>
              <a:t>Well depth and diameter</a:t>
            </a:r>
          </a:p>
          <a:p>
            <a:r>
              <a:rPr lang="en-US" sz="2000" dirty="0">
                <a:latin typeface="+mn-lt"/>
              </a:rPr>
              <a:t>Li (ditch) diameter</a:t>
            </a:r>
          </a:p>
          <a:p>
            <a:r>
              <a:rPr lang="en-US" sz="2000" dirty="0">
                <a:latin typeface="+mn-lt"/>
              </a:rPr>
              <a:t>P+ contact diameter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56ED96-2BD3-1A4D-A311-67B7EB2D3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884264" y="1629377"/>
            <a:ext cx="3639626" cy="358803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46A609-62FD-9141-851C-AFD480E1B203}"/>
              </a:ext>
            </a:extLst>
          </p:cNvPr>
          <p:cNvCxnSpPr>
            <a:cxnSpLocks/>
          </p:cNvCxnSpPr>
          <p:nvPr/>
        </p:nvCxnSpPr>
        <p:spPr>
          <a:xfrm flipH="1" flipV="1">
            <a:off x="7940035" y="1510247"/>
            <a:ext cx="3460510" cy="693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981620-4A0B-0840-B430-5CDD523755BD}"/>
              </a:ext>
            </a:extLst>
          </p:cNvPr>
          <p:cNvCxnSpPr>
            <a:cxnSpLocks/>
          </p:cNvCxnSpPr>
          <p:nvPr/>
        </p:nvCxnSpPr>
        <p:spPr>
          <a:xfrm>
            <a:off x="7799292" y="1654221"/>
            <a:ext cx="0" cy="3501439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8BB568-8EC8-F346-9120-877A619BE52A}"/>
              </a:ext>
            </a:extLst>
          </p:cNvPr>
          <p:cNvCxnSpPr>
            <a:cxnSpLocks/>
          </p:cNvCxnSpPr>
          <p:nvPr/>
        </p:nvCxnSpPr>
        <p:spPr>
          <a:xfrm>
            <a:off x="9686383" y="1654221"/>
            <a:ext cx="0" cy="234384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754F09-4385-C241-B41C-C068B7B51AC9}"/>
              </a:ext>
            </a:extLst>
          </p:cNvPr>
          <p:cNvCxnSpPr>
            <a:cxnSpLocks/>
          </p:cNvCxnSpPr>
          <p:nvPr/>
        </p:nvCxnSpPr>
        <p:spPr>
          <a:xfrm flipH="1" flipV="1">
            <a:off x="8578275" y="5434039"/>
            <a:ext cx="2093289" cy="2465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7233847-28F7-E44C-AF56-5F9CA607EB84}"/>
              </a:ext>
            </a:extLst>
          </p:cNvPr>
          <p:cNvCxnSpPr>
            <a:cxnSpLocks/>
          </p:cNvCxnSpPr>
          <p:nvPr/>
        </p:nvCxnSpPr>
        <p:spPr>
          <a:xfrm flipH="1" flipV="1">
            <a:off x="9486676" y="5289975"/>
            <a:ext cx="434801" cy="1225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B4F75D-DF5E-1442-8C0E-9F036973B7B2}"/>
              </a:ext>
            </a:extLst>
          </p:cNvPr>
          <p:cNvCxnSpPr>
            <a:cxnSpLocks/>
          </p:cNvCxnSpPr>
          <p:nvPr/>
        </p:nvCxnSpPr>
        <p:spPr>
          <a:xfrm flipH="1">
            <a:off x="9408823" y="2188494"/>
            <a:ext cx="541838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39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Tuning the Geometry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48055" y="1244906"/>
            <a:ext cx="6736123" cy="512284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For each individual crystal, use simulations to optimize detector and usage of boule material</a:t>
            </a:r>
          </a:p>
          <a:p>
            <a:r>
              <a:rPr lang="en-US" sz="2200" dirty="0">
                <a:latin typeface="+mn-lt"/>
              </a:rPr>
              <a:t>Tapering</a:t>
            </a:r>
          </a:p>
          <a:p>
            <a:pPr lvl="1"/>
            <a:r>
              <a:rPr lang="en-US" sz="2000" dirty="0"/>
              <a:t>Improves longitudinal field beside the hole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Outside</a:t>
            </a:r>
          </a:p>
          <a:p>
            <a:pPr lvl="1"/>
            <a:r>
              <a:rPr lang="en-US" sz="2000" dirty="0"/>
              <a:t>Inside hole</a:t>
            </a:r>
          </a:p>
          <a:p>
            <a:pPr lvl="2"/>
            <a:r>
              <a:rPr lang="en-US" dirty="0"/>
              <a:t>Removes a lot less material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74854" y="1591821"/>
            <a:ext cx="3623240" cy="3651387"/>
            <a:chOff x="5660178" y="1251352"/>
            <a:chExt cx="2626571" cy="293795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alphaModFix amt="25000"/>
            </a:blip>
            <a:stretch>
              <a:fillRect/>
            </a:stretch>
          </p:blipFill>
          <p:spPr>
            <a:xfrm rot="16200000">
              <a:off x="5513100" y="1415662"/>
              <a:ext cx="2932143" cy="261515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501479" y="1410051"/>
              <a:ext cx="2927109" cy="2609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4881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1C6B-C91B-8145-A900-600E881D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93" y="1055077"/>
            <a:ext cx="4938824" cy="968277"/>
          </a:xfrm>
        </p:spPr>
        <p:txBody>
          <a:bodyPr/>
          <a:lstStyle/>
          <a:p>
            <a:r>
              <a:rPr lang="en-US" sz="2000" dirty="0"/>
              <a:t>90.5 mm x 90.5 mm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60-mm well tapered at 10 degrees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CD485DE-E298-914E-ACBF-081EE595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3-kg Detector from </a:t>
            </a:r>
            <a:r>
              <a:rPr lang="en-US" dirty="0" err="1"/>
              <a:t>Mirion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3E977-E2FB-224C-AB1B-812C5AC01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65"/>
          <a:stretch/>
        </p:blipFill>
        <p:spPr>
          <a:xfrm>
            <a:off x="1906351" y="2675097"/>
            <a:ext cx="4806726" cy="3638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6C877F-5601-A945-9509-2A1AF4B1C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97"/>
          <a:stretch/>
        </p:blipFill>
        <p:spPr>
          <a:xfrm>
            <a:off x="7011955" y="2675097"/>
            <a:ext cx="4641425" cy="36770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FCC499-35C6-054D-A6D8-C48F4C6F972B}"/>
              </a:ext>
            </a:extLst>
          </p:cNvPr>
          <p:cNvSpPr txBox="1">
            <a:spLocks/>
          </p:cNvSpPr>
          <p:nvPr/>
        </p:nvSpPr>
        <p:spPr bwMode="auto">
          <a:xfrm>
            <a:off x="6429983" y="1055076"/>
            <a:ext cx="4002656" cy="96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Depletion voltage ~2500V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Operating Voltage = 3500V</a:t>
            </a: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9D007-61E8-FE46-BCD9-CB59E140C1E6}"/>
              </a:ext>
            </a:extLst>
          </p:cNvPr>
          <p:cNvSpPr txBox="1"/>
          <p:nvPr/>
        </p:nvSpPr>
        <p:spPr>
          <a:xfrm>
            <a:off x="8188358" y="2326800"/>
            <a:ext cx="205361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Weighting Potential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D3F80-8AE1-014F-9FB4-BE43F15F0DAC}"/>
              </a:ext>
            </a:extLst>
          </p:cNvPr>
          <p:cNvSpPr txBox="1"/>
          <p:nvPr/>
        </p:nvSpPr>
        <p:spPr>
          <a:xfrm>
            <a:off x="3703856" y="2388788"/>
            <a:ext cx="76571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</a:p>
        </p:txBody>
      </p:sp>
    </p:spTree>
    <p:extLst>
      <p:ext uri="{BB962C8B-B14F-4D97-AF65-F5344CB8AC3E}">
        <p14:creationId xmlns:p14="http://schemas.microsoft.com/office/powerpoint/2010/main" val="1989736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1C6B-C91B-8145-A900-600E881D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93" y="1055077"/>
            <a:ext cx="8294303" cy="56588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93 mm x 85 mm, no taper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Depletion voltage 2800 V  (simulated 3600 V)</a:t>
            </a:r>
          </a:p>
          <a:p>
            <a:pPr marL="0" indent="0">
              <a:buNone/>
            </a:pPr>
            <a:endParaRPr lang="en-US" sz="2000" kern="0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CD485DE-E298-914E-ACBF-081EE595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3-kg Prototype from ORTEC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276246-5369-2D4D-BE3B-C40BDF8A4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4"/>
          <a:stretch/>
        </p:blipFill>
        <p:spPr>
          <a:xfrm>
            <a:off x="1880674" y="2744732"/>
            <a:ext cx="4836139" cy="3513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5B7DE-AB1E-6B4D-B5A4-E1F3ED03D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/>
          <a:stretch/>
        </p:blipFill>
        <p:spPr>
          <a:xfrm>
            <a:off x="7128326" y="2663452"/>
            <a:ext cx="4731441" cy="3596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D8A686-C681-3C40-90A5-C93126A93953}"/>
              </a:ext>
            </a:extLst>
          </p:cNvPr>
          <p:cNvSpPr txBox="1"/>
          <p:nvPr/>
        </p:nvSpPr>
        <p:spPr>
          <a:xfrm>
            <a:off x="8188358" y="2326800"/>
            <a:ext cx="205361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Weighting Potential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FF383-88E7-444C-855F-8B8A380AD307}"/>
              </a:ext>
            </a:extLst>
          </p:cNvPr>
          <p:cNvSpPr txBox="1"/>
          <p:nvPr/>
        </p:nvSpPr>
        <p:spPr>
          <a:xfrm>
            <a:off x="3703856" y="2388788"/>
            <a:ext cx="76571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</a:p>
        </p:txBody>
      </p:sp>
    </p:spTree>
    <p:extLst>
      <p:ext uri="{BB962C8B-B14F-4D97-AF65-F5344CB8AC3E}">
        <p14:creationId xmlns:p14="http://schemas.microsoft.com/office/powerpoint/2010/main" val="309066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070E-639D-7C4D-9614-00DF411F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6-kg Detector from PHDs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1C6B-C91B-8145-A900-600E881D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93" y="1055078"/>
            <a:ext cx="7399922" cy="219512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Currently being reworked (high leakage current)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170 mm x 60 mm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Almost a factor of two larger mass than any previous single-crystal detector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Calculated depletion: 4400 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A5A961-55CC-7A4A-9B8B-DEE6E3509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20" y="889484"/>
            <a:ext cx="3448747" cy="434860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3594A39-A545-3F4C-B968-67DA61A7418C}"/>
              </a:ext>
            </a:extLst>
          </p:cNvPr>
          <p:cNvSpPr txBox="1">
            <a:spLocks/>
          </p:cNvSpPr>
          <p:nvPr/>
        </p:nvSpPr>
        <p:spPr bwMode="auto">
          <a:xfrm>
            <a:off x="8656320" y="5271799"/>
            <a:ext cx="3448899" cy="715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/>
              <a:t>Practice crystal for test of grinding, etching,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94203-AD81-3E47-B727-13EADBC6C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93" y="3446802"/>
            <a:ext cx="7833360" cy="28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00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070E-639D-7C4D-9614-00DF411F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 of Enriched Coaxial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1C6B-C91B-8145-A900-600E881D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93" y="1055078"/>
            <a:ext cx="9296816" cy="2514974"/>
          </a:xfrm>
        </p:spPr>
        <p:txBody>
          <a:bodyPr/>
          <a:lstStyle/>
          <a:p>
            <a:r>
              <a:rPr lang="en-US" sz="2000" dirty="0"/>
              <a:t>Five semi-coaxial detectors from the Heidelberg-Moscow experiment are currently in use by GERDA </a:t>
            </a:r>
          </a:p>
          <a:p>
            <a:pPr lvl="1"/>
            <a:r>
              <a:rPr lang="en-US" sz="1800" dirty="0"/>
              <a:t>11.3 kg total mass.</a:t>
            </a:r>
          </a:p>
          <a:p>
            <a:r>
              <a:rPr lang="en-US" sz="2000" dirty="0"/>
              <a:t>MSE background rejection by neural network; would be nice to use point-contact-style A/E</a:t>
            </a:r>
          </a:p>
          <a:p>
            <a:r>
              <a:rPr lang="en-US" sz="2000" dirty="0"/>
              <a:t>Central well is too deep for conversion into the ICPC design</a:t>
            </a:r>
          </a:p>
        </p:txBody>
      </p:sp>
      <p:pic>
        <p:nvPicPr>
          <p:cNvPr id="4097" name="Picture 1" descr="page5image3858656">
            <a:extLst>
              <a:ext uri="{FF2B5EF4-FFF2-40B4-BE49-F238E27FC236}">
                <a16:creationId xmlns:a16="http://schemas.microsoft.com/office/drawing/2014/main" id="{40262366-60AB-F241-B080-44D489B69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83" y="3946577"/>
            <a:ext cx="5565971" cy="243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2BB58A-8628-8E4E-B712-3D95E16237C9}"/>
              </a:ext>
            </a:extLst>
          </p:cNvPr>
          <p:cNvSpPr txBox="1">
            <a:spLocks/>
          </p:cNvSpPr>
          <p:nvPr/>
        </p:nvSpPr>
        <p:spPr bwMode="auto">
          <a:xfrm>
            <a:off x="516836" y="3469466"/>
            <a:ext cx="4843104" cy="24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Melting down detectors to re-use enriched material could lead to a loss of up to 1/3 of detector mass</a:t>
            </a:r>
          </a:p>
          <a:p>
            <a:r>
              <a:rPr lang="en-US" sz="2000" dirty="0"/>
              <a:t>Might it be possible to convert them to a new detector design?</a:t>
            </a:r>
          </a:p>
          <a:p>
            <a:r>
              <a:rPr lang="en-US" sz="2000" dirty="0"/>
              <a:t>We can explore this possibility with simulations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B713E-6488-7E40-B8B9-72EFC75A7D47}"/>
              </a:ext>
            </a:extLst>
          </p:cNvPr>
          <p:cNvSpPr txBox="1">
            <a:spLocks/>
          </p:cNvSpPr>
          <p:nvPr/>
        </p:nvSpPr>
        <p:spPr bwMode="auto">
          <a:xfrm>
            <a:off x="776239" y="6043949"/>
            <a:ext cx="3542841" cy="36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prstClr val="black"/>
              </a:buClr>
              <a:buNone/>
            </a:pPr>
            <a:r>
              <a:rPr lang="en-US" sz="1600" dirty="0">
                <a:solidFill>
                  <a:srgbClr val="0070C0"/>
                </a:solidFill>
              </a:rPr>
              <a:t>Acknowledgement: Anna Reine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36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070E-639D-7C4D-9614-00DF411F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Ring-contact Detectors?</a:t>
            </a:r>
          </a:p>
        </p:txBody>
      </p:sp>
      <p:pic>
        <p:nvPicPr>
          <p:cNvPr id="4097" name="Picture 1" descr="page5image3858656">
            <a:extLst>
              <a:ext uri="{FF2B5EF4-FFF2-40B4-BE49-F238E27FC236}">
                <a16:creationId xmlns:a16="http://schemas.microsoft.com/office/drawing/2014/main" id="{40262366-60AB-F241-B080-44D489B69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92" y="1511705"/>
            <a:ext cx="10425755" cy="45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16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070E-639D-7C4D-9614-00DF411F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Ring-contact Detectors?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393287-66B4-E748-B886-C60DC82DC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44906"/>
            <a:ext cx="4581145" cy="3687017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Semicoax: </a:t>
            </a:r>
          </a:p>
          <a:p>
            <a:r>
              <a:rPr lang="en-US" sz="2000" dirty="0"/>
              <a:t>Calculated depletion: 3500 V </a:t>
            </a:r>
          </a:p>
          <a:p>
            <a:r>
              <a:rPr lang="en-US" sz="2000" dirty="0"/>
              <a:t>Bias voltage simulated: 4000 V </a:t>
            </a:r>
          </a:p>
          <a:p>
            <a:pPr marL="0" indent="0">
              <a:buNone/>
            </a:pPr>
            <a:r>
              <a:rPr lang="en-US" sz="2200" dirty="0"/>
              <a:t>Ring detector: </a:t>
            </a:r>
          </a:p>
          <a:p>
            <a:r>
              <a:rPr lang="en-US" sz="2000" dirty="0"/>
              <a:t>Calculated depletion: 1800 V </a:t>
            </a:r>
          </a:p>
          <a:p>
            <a:r>
              <a:rPr lang="en-US" sz="2000" dirty="0"/>
              <a:t>Bias voltage simulated: 2300 V </a:t>
            </a:r>
          </a:p>
          <a:p>
            <a:endParaRPr lang="en-US" sz="2000" dirty="0"/>
          </a:p>
        </p:txBody>
      </p:sp>
      <p:pic>
        <p:nvPicPr>
          <p:cNvPr id="8193" name="Picture 1" descr="page8image165368256">
            <a:extLst>
              <a:ext uri="{FF2B5EF4-FFF2-40B4-BE49-F238E27FC236}">
                <a16:creationId xmlns:a16="http://schemas.microsoft.com/office/drawing/2014/main" id="{19D26A23-4E1D-1F4C-8B12-59AAE7C85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07" y="1983327"/>
            <a:ext cx="34417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ge8image152828128">
            <a:extLst>
              <a:ext uri="{FF2B5EF4-FFF2-40B4-BE49-F238E27FC236}">
                <a16:creationId xmlns:a16="http://schemas.microsoft.com/office/drawing/2014/main" id="{32E2CC5B-AD0E-A94D-BEA7-D78E0B00E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531" y="1957927"/>
            <a:ext cx="34544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954EF9E-09C8-024D-B265-A5A3AAA6BE7D}"/>
              </a:ext>
            </a:extLst>
          </p:cNvPr>
          <p:cNvSpPr txBox="1">
            <a:spLocks/>
          </p:cNvSpPr>
          <p:nvPr/>
        </p:nvSpPr>
        <p:spPr bwMode="auto">
          <a:xfrm>
            <a:off x="7691129" y="1552237"/>
            <a:ext cx="1987556" cy="40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sz="2200" dirty="0"/>
              <a:t>Electric fields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5FC640-DF60-B248-A33F-3467425613DB}"/>
              </a:ext>
            </a:extLst>
          </p:cNvPr>
          <p:cNvSpPr txBox="1">
            <a:spLocks/>
          </p:cNvSpPr>
          <p:nvPr/>
        </p:nvSpPr>
        <p:spPr bwMode="auto">
          <a:xfrm>
            <a:off x="776239" y="6043949"/>
            <a:ext cx="3542841" cy="36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prstClr val="black"/>
              </a:buClr>
              <a:buNone/>
            </a:pPr>
            <a:r>
              <a:rPr lang="en-US" sz="1600" dirty="0">
                <a:solidFill>
                  <a:srgbClr val="0070C0"/>
                </a:solidFill>
              </a:rPr>
              <a:t>Acknowledgement: Anna Reine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14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070E-639D-7C4D-9614-00DF411F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Ring-contact Detectors?</a:t>
            </a:r>
          </a:p>
        </p:txBody>
      </p:sp>
      <p:pic>
        <p:nvPicPr>
          <p:cNvPr id="9218" name="Picture 2" descr="page7image3890240">
            <a:extLst>
              <a:ext uri="{FF2B5EF4-FFF2-40B4-BE49-F238E27FC236}">
                <a16:creationId xmlns:a16="http://schemas.microsoft.com/office/drawing/2014/main" id="{C4F4EC1F-8B93-944D-9C81-7314E84B5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0777"/>
            <a:ext cx="3606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page7image1825120">
            <a:extLst>
              <a:ext uri="{FF2B5EF4-FFF2-40B4-BE49-F238E27FC236}">
                <a16:creationId xmlns:a16="http://schemas.microsoft.com/office/drawing/2014/main" id="{679E58F6-5B3C-0345-9399-C9283BE2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372" y="1900777"/>
            <a:ext cx="345440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66175E1-19A2-BA4B-A271-E89128013174}"/>
              </a:ext>
            </a:extLst>
          </p:cNvPr>
          <p:cNvSpPr txBox="1">
            <a:spLocks/>
          </p:cNvSpPr>
          <p:nvPr/>
        </p:nvSpPr>
        <p:spPr bwMode="auto">
          <a:xfrm>
            <a:off x="7136446" y="1495087"/>
            <a:ext cx="3164940" cy="40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sz="2200" dirty="0"/>
              <a:t>Weighting Potentials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BB13A2B-A676-A549-84E9-AEE149241C99}"/>
              </a:ext>
            </a:extLst>
          </p:cNvPr>
          <p:cNvSpPr txBox="1">
            <a:spLocks/>
          </p:cNvSpPr>
          <p:nvPr/>
        </p:nvSpPr>
        <p:spPr bwMode="auto">
          <a:xfrm>
            <a:off x="776239" y="6043949"/>
            <a:ext cx="3542841" cy="36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prstClr val="black"/>
              </a:buClr>
              <a:buNone/>
            </a:pPr>
            <a:r>
              <a:rPr lang="en-US" sz="1600" dirty="0">
                <a:solidFill>
                  <a:srgbClr val="0070C0"/>
                </a:solidFill>
              </a:rPr>
              <a:t>Acknowledgement: Anna Reine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0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ED1D2-7EF6-D946-9D6C-4B5B53D3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06B4F-915D-1C40-8502-B84745AB5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171754"/>
            <a:ext cx="11493575" cy="52484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Some examples of simulations used in detector R&amp;D efforts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2000" dirty="0"/>
              <a:t>LEGEND: Large inverted-coax detectors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2000" dirty="0"/>
              <a:t>New detector geometries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2000" dirty="0"/>
              <a:t>Understanding passivated surfaces: alpha backgrounds and PSA discrimination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2000" dirty="0"/>
              <a:t>Signals from lithium-drifted n+ contacts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Simulation codes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b="1" dirty="0" err="1">
                <a:latin typeface="Courier New"/>
                <a:cs typeface="Courier New"/>
              </a:rPr>
              <a:t>MJD_fieldgen</a:t>
            </a:r>
            <a:r>
              <a:rPr lang="en-US" sz="2000" b="1" dirty="0"/>
              <a:t> </a:t>
            </a:r>
            <a:r>
              <a:rPr lang="en-US" sz="2000" dirty="0"/>
              <a:t>and</a:t>
            </a:r>
            <a:r>
              <a:rPr lang="en-US" sz="2000" b="1" dirty="0"/>
              <a:t>  </a:t>
            </a:r>
            <a:r>
              <a:rPr lang="en-US" sz="2000" b="1" dirty="0" err="1">
                <a:latin typeface="Courier New"/>
                <a:cs typeface="Courier New"/>
              </a:rPr>
              <a:t>MJD_siggen</a:t>
            </a:r>
            <a:endParaRPr lang="en-GB" sz="20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2000" dirty="0"/>
              <a:t>Precision tests and validation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385275-1AE8-B54A-83A7-390A0A9B7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393" y="6493403"/>
            <a:ext cx="2125863" cy="356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DB91E-D171-904A-909F-B27CC8078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66" y="3295616"/>
            <a:ext cx="2219570" cy="2837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3124-33F5-1143-B9D5-BBBC637B62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t="10628" r="22900" b="9952"/>
          <a:stretch/>
        </p:blipFill>
        <p:spPr>
          <a:xfrm>
            <a:off x="9504674" y="3295616"/>
            <a:ext cx="2266736" cy="25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93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070E-639D-7C4D-9614-00DF411F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Ring-contact Detectors?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66175E1-19A2-BA4B-A271-E89128013174}"/>
              </a:ext>
            </a:extLst>
          </p:cNvPr>
          <p:cNvSpPr txBox="1">
            <a:spLocks/>
          </p:cNvSpPr>
          <p:nvPr/>
        </p:nvSpPr>
        <p:spPr bwMode="auto">
          <a:xfrm>
            <a:off x="871833" y="1050656"/>
            <a:ext cx="9838320" cy="40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sz="2200" dirty="0"/>
              <a:t>Simulated signals look very promising for a much more sensitive PSA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A0273-7ECD-124D-9A2F-1FDAB522E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9" t="6123" r="19253" b="4231"/>
          <a:stretch/>
        </p:blipFill>
        <p:spPr>
          <a:xfrm rot="5400000">
            <a:off x="1691225" y="399996"/>
            <a:ext cx="3192082" cy="5714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13795A-15CA-9341-9810-44EDFAB8D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65" t="5839" r="17968" b="4090"/>
          <a:stretch/>
        </p:blipFill>
        <p:spPr>
          <a:xfrm rot="5400000">
            <a:off x="7560570" y="426093"/>
            <a:ext cx="3249199" cy="5715347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372EBE99-03EB-5449-9A94-15B13C9A4BB2}"/>
              </a:ext>
            </a:extLst>
          </p:cNvPr>
          <p:cNvSpPr txBox="1">
            <a:spLocks/>
          </p:cNvSpPr>
          <p:nvPr/>
        </p:nvSpPr>
        <p:spPr bwMode="auto">
          <a:xfrm>
            <a:off x="2575857" y="5448852"/>
            <a:ext cx="8455310" cy="84670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Still many aspects of the geometry that can be optimized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Planning to test this type of modification with a natural Ge coax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09503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Events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0CB76AD-ACCF-4B41-97BE-B9F8C1FF3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Rare-event searches are prone to backgrounds arising from energy depositions at the detector surfaces	</a:t>
            </a:r>
          </a:p>
          <a:p>
            <a:pPr lvl="1"/>
            <a:r>
              <a:rPr lang="en-US" sz="2000" dirty="0"/>
              <a:t>E.g. Super-CDMS surface patterning</a:t>
            </a:r>
          </a:p>
          <a:p>
            <a:pPr lvl="1"/>
            <a:r>
              <a:rPr lang="en-US" sz="2000" dirty="0"/>
              <a:t>LEGEND: Alpha and beta backgrounds</a:t>
            </a:r>
          </a:p>
          <a:p>
            <a:pPr lvl="1"/>
            <a:endParaRPr lang="en-US" sz="2000" dirty="0"/>
          </a:p>
          <a:p>
            <a:r>
              <a:rPr lang="en-US" sz="2400" dirty="0"/>
              <a:t>Li n+ contacts</a:t>
            </a:r>
          </a:p>
          <a:p>
            <a:r>
              <a:rPr lang="en-US" sz="2400" dirty="0"/>
              <a:t>Passivated surfaces</a:t>
            </a:r>
          </a:p>
          <a:p>
            <a:r>
              <a:rPr lang="en-US" sz="2400" dirty="0"/>
              <a:t>Implanted p+ contacts</a:t>
            </a:r>
          </a:p>
          <a:p>
            <a:pPr marL="398463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560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Alpha Backgrounds in MJD Detectors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F74A6-D404-0E42-9D6A-C007AF0D8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39" y="1147864"/>
            <a:ext cx="9680752" cy="5710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964D2890-FED8-F84C-B399-63D17EE81971}"/>
              </a:ext>
            </a:extLst>
          </p:cNvPr>
          <p:cNvSpPr/>
          <p:nvPr/>
        </p:nvSpPr>
        <p:spPr>
          <a:xfrm flipH="1">
            <a:off x="8623750" y="3452650"/>
            <a:ext cx="474543" cy="819807"/>
          </a:xfrm>
          <a:prstGeom prst="downArrow">
            <a:avLst>
              <a:gd name="adj1" fmla="val 50000"/>
              <a:gd name="adj2" fmla="val 898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A7CF08A-D7F8-0A48-9871-E4FE0B9F27BC}"/>
              </a:ext>
            </a:extLst>
          </p:cNvPr>
          <p:cNvSpPr/>
          <p:nvPr/>
        </p:nvSpPr>
        <p:spPr>
          <a:xfrm flipH="1">
            <a:off x="4204150" y="1965437"/>
            <a:ext cx="474543" cy="819807"/>
          </a:xfrm>
          <a:prstGeom prst="downArrow">
            <a:avLst>
              <a:gd name="adj1" fmla="val 50000"/>
              <a:gd name="adj2" fmla="val 898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5720DD-3884-6045-9F33-C3061992EA33}"/>
              </a:ext>
            </a:extLst>
          </p:cNvPr>
          <p:cNvSpPr/>
          <p:nvPr/>
        </p:nvSpPr>
        <p:spPr>
          <a:xfrm>
            <a:off x="3712630" y="1133053"/>
            <a:ext cx="4688732" cy="104642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7C920C-B619-6544-A952-7F55E0DEAC4D}"/>
              </a:ext>
            </a:extLst>
          </p:cNvPr>
          <p:cNvSpPr/>
          <p:nvPr/>
        </p:nvSpPr>
        <p:spPr>
          <a:xfrm>
            <a:off x="4114078" y="2962830"/>
            <a:ext cx="654685" cy="833374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61D740-C77F-BE4D-B7AD-BB5EE4E6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943" y="995306"/>
            <a:ext cx="8667346" cy="875358"/>
          </a:xfrm>
          <a:ln>
            <a:solidFill>
              <a:srgbClr val="C00000"/>
            </a:solidFill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>
                <a:latin typeface="+mn-lt"/>
              </a:rPr>
              <a:t>Before cuts, background in MJD at 2MeV is dominated by alphas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>
                <a:latin typeface="+mn-lt"/>
              </a:rPr>
              <a:t>Detector is sensitive to alphas only at passivated and p+ surfaces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6D2AFC55-67D0-CB4A-AD3B-9EEDDA4F8A1B}"/>
              </a:ext>
            </a:extLst>
          </p:cNvPr>
          <p:cNvSpPr/>
          <p:nvPr/>
        </p:nvSpPr>
        <p:spPr>
          <a:xfrm>
            <a:off x="4017162" y="2114316"/>
            <a:ext cx="848516" cy="1594667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11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5" y="1013059"/>
            <a:ext cx="11327315" cy="1572486"/>
          </a:xfrm>
        </p:spPr>
        <p:txBody>
          <a:bodyPr/>
          <a:lstStyle/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Why more alphas at ~ 2 MeV than at full energy?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Related to behavior of charges on the </a:t>
            </a:r>
            <a:r>
              <a:rPr lang="en-US" altLang="en-US" sz="2000" i="1" dirty="0">
                <a:solidFill>
                  <a:srgbClr val="000000"/>
                </a:solidFill>
                <a:latin typeface="+mn-lt"/>
              </a:rPr>
              <a:t>passivated surface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And to the “Weighting Potential” that defines signal induced at the readout contact as the charges move inside the detector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Signal Generation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E5F61-444A-4A4C-A28F-1E1D6722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92" y="2511536"/>
            <a:ext cx="3810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7A0641-42C1-224C-A5B0-BC6E05E8285D}"/>
              </a:ext>
            </a:extLst>
          </p:cNvPr>
          <p:cNvSpPr txBox="1">
            <a:spLocks/>
          </p:cNvSpPr>
          <p:nvPr/>
        </p:nvSpPr>
        <p:spPr bwMode="auto">
          <a:xfrm>
            <a:off x="6009532" y="3130966"/>
            <a:ext cx="5583300" cy="27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WP used for signal calculation</a:t>
            </a:r>
          </a:p>
          <a:p>
            <a:pPr>
              <a:spcBef>
                <a:spcPts val="2600"/>
              </a:spcBef>
            </a:pPr>
            <a:r>
              <a:rPr lang="en-US" sz="2000" dirty="0">
                <a:latin typeface="+mn-lt"/>
              </a:rPr>
              <a:t>Total collected </a:t>
            </a:r>
            <a:r>
              <a:rPr lang="en-US" sz="2000" i="1" dirty="0">
                <a:latin typeface="+mn-lt"/>
              </a:rPr>
              <a:t>electron</a:t>
            </a:r>
            <a:r>
              <a:rPr lang="en-US" sz="2000" dirty="0">
                <a:latin typeface="+mn-lt"/>
              </a:rPr>
              <a:t> charge goes as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energy * WP(</a:t>
            </a:r>
            <a:r>
              <a:rPr lang="en-US" sz="2400" b="1" dirty="0" err="1">
                <a:latin typeface="+mn-lt"/>
              </a:rPr>
              <a:t>r</a:t>
            </a:r>
            <a:r>
              <a:rPr lang="en-US" sz="2400" baseline="-25000" dirty="0" err="1">
                <a:latin typeface="+mn-lt"/>
              </a:rPr>
              <a:t>int</a:t>
            </a:r>
            <a:r>
              <a:rPr lang="en-US" sz="2400" dirty="0">
                <a:latin typeface="+mn-lt"/>
              </a:rPr>
              <a:t>)</a:t>
            </a:r>
            <a:endParaRPr lang="en-US" sz="2000" dirty="0">
              <a:latin typeface="+mn-lt"/>
            </a:endParaRPr>
          </a:p>
          <a:p>
            <a:pPr>
              <a:spcBef>
                <a:spcPts val="2600"/>
              </a:spcBef>
            </a:pPr>
            <a:r>
              <a:rPr lang="en-US" sz="2000" dirty="0">
                <a:latin typeface="+mn-lt"/>
              </a:rPr>
              <a:t>Total collected </a:t>
            </a:r>
            <a:r>
              <a:rPr lang="en-US" sz="2000" i="1" dirty="0">
                <a:latin typeface="+mn-lt"/>
              </a:rPr>
              <a:t>hole</a:t>
            </a:r>
            <a:r>
              <a:rPr lang="en-US" sz="2000" dirty="0">
                <a:latin typeface="+mn-lt"/>
              </a:rPr>
              <a:t> charge goes as  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energy * (1.0 – WP(</a:t>
            </a:r>
            <a:r>
              <a:rPr lang="en-US" sz="2400" b="1" dirty="0" err="1">
                <a:latin typeface="+mn-lt"/>
              </a:rPr>
              <a:t>r</a:t>
            </a:r>
            <a:r>
              <a:rPr lang="en-US" sz="2400" baseline="-25000" dirty="0" err="1">
                <a:latin typeface="+mn-lt"/>
              </a:rPr>
              <a:t>int</a:t>
            </a:r>
            <a:r>
              <a:rPr lang="en-US" sz="2400" dirty="0">
                <a:latin typeface="+mn-lt"/>
              </a:rPr>
              <a:t>))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2439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5" y="1013059"/>
            <a:ext cx="11288405" cy="1572486"/>
          </a:xfrm>
        </p:spPr>
        <p:txBody>
          <a:bodyPr/>
          <a:lstStyle/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Why more alphas at ~ 2 MeV than at full energy?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Related to behavior of charges on the </a:t>
            </a:r>
            <a:r>
              <a:rPr lang="en-US" altLang="en-US" sz="2000" i="1" dirty="0">
                <a:solidFill>
                  <a:srgbClr val="000000"/>
                </a:solidFill>
                <a:latin typeface="+mn-lt"/>
              </a:rPr>
              <a:t>passivated surface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And to the “Weighting Potential” that defines signal induced at the readout contact as the charges move inside the detector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Signal Generation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E5F61-444A-4A4C-A28F-1E1D6722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92" y="2511536"/>
            <a:ext cx="3810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3147DF13-CF9C-4543-B365-9AC5F1A25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996" y="2797628"/>
            <a:ext cx="51054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B0F7C8-AF19-5640-9854-04DDE8BE85A5}"/>
              </a:ext>
            </a:extLst>
          </p:cNvPr>
          <p:cNvSpPr txBox="1">
            <a:spLocks/>
          </p:cNvSpPr>
          <p:nvPr/>
        </p:nvSpPr>
        <p:spPr bwMode="auto">
          <a:xfrm>
            <a:off x="7779926" y="2797628"/>
            <a:ext cx="304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Calculated WP at the passivated surface, for a MJD PPC detector</a:t>
            </a:r>
          </a:p>
        </p:txBody>
      </p:sp>
    </p:spTree>
    <p:extLst>
      <p:ext uri="{BB962C8B-B14F-4D97-AF65-F5344CB8AC3E}">
        <p14:creationId xmlns:p14="http://schemas.microsoft.com/office/powerpoint/2010/main" val="1665067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Generation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E5F61-444A-4A4C-A28F-1E1D6722B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13492"/>
          <a:stretch/>
        </p:blipFill>
        <p:spPr bwMode="auto">
          <a:xfrm rot="16200000">
            <a:off x="5918682" y="-475256"/>
            <a:ext cx="4217757" cy="580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939EA7-19CD-5943-BC89-9B095DCFCC80}"/>
              </a:ext>
            </a:extLst>
          </p:cNvPr>
          <p:cNvSpPr txBox="1">
            <a:spLocks/>
          </p:cNvSpPr>
          <p:nvPr/>
        </p:nvSpPr>
        <p:spPr bwMode="auto">
          <a:xfrm>
            <a:off x="410065" y="1298843"/>
            <a:ext cx="5047520" cy="473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Alpha range is very short; charges are produced only very close to detector surface</a:t>
            </a:r>
          </a:p>
          <a:p>
            <a:r>
              <a:rPr lang="en-US" sz="2000" dirty="0">
                <a:latin typeface="+mn-lt"/>
              </a:rPr>
              <a:t>If we have field lines intersecting the passivated surface, then either the holes or electrons will be drawn to the surface where they have greatly reduced mobility</a:t>
            </a:r>
          </a:p>
          <a:p>
            <a:pPr lvl="1"/>
            <a:r>
              <a:rPr lang="en-US" sz="1600" dirty="0">
                <a:latin typeface="+mn-lt"/>
              </a:rPr>
              <a:t>2D mobility is less than bulk</a:t>
            </a:r>
          </a:p>
          <a:p>
            <a:pPr lvl="1"/>
            <a:r>
              <a:rPr lang="en-US" sz="1600" dirty="0">
                <a:latin typeface="+mn-lt"/>
              </a:rPr>
              <a:t>Surface roughness</a:t>
            </a:r>
          </a:p>
          <a:p>
            <a:pPr lvl="1"/>
            <a:r>
              <a:rPr lang="en-US" sz="1600" dirty="0">
                <a:latin typeface="+mn-lt"/>
              </a:rPr>
              <a:t>Charge trapping</a:t>
            </a:r>
          </a:p>
          <a:p>
            <a:r>
              <a:rPr lang="en-US" sz="2000" dirty="0">
                <a:latin typeface="+mn-lt"/>
              </a:rPr>
              <a:t>In my simulations, I model this by adding (n-type) surface charge at passivated surface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17E8F020-3F51-1B45-9C0D-0641B95043E7}"/>
              </a:ext>
            </a:extLst>
          </p:cNvPr>
          <p:cNvSpPr/>
          <p:nvPr/>
        </p:nvSpPr>
        <p:spPr>
          <a:xfrm rot="740454">
            <a:off x="8047564" y="4414369"/>
            <a:ext cx="787941" cy="272375"/>
          </a:xfrm>
          <a:prstGeom prst="arc">
            <a:avLst>
              <a:gd name="adj1" fmla="val 10932168"/>
              <a:gd name="adj2" fmla="val 0"/>
            </a:avLst>
          </a:prstGeom>
          <a:ln w="285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379102-77B9-5546-A802-E8EA5F3A1DDF}"/>
              </a:ext>
            </a:extLst>
          </p:cNvPr>
          <p:cNvSpPr/>
          <p:nvPr/>
        </p:nvSpPr>
        <p:spPr>
          <a:xfrm rot="464228">
            <a:off x="8043836" y="4358954"/>
            <a:ext cx="1171432" cy="461029"/>
          </a:xfrm>
          <a:prstGeom prst="arc">
            <a:avLst>
              <a:gd name="adj1" fmla="val 10932168"/>
              <a:gd name="adj2" fmla="val 21287949"/>
            </a:avLst>
          </a:prstGeom>
          <a:ln w="285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D4F854E0-16CF-E34C-B387-CC807B5D3306}"/>
              </a:ext>
            </a:extLst>
          </p:cNvPr>
          <p:cNvSpPr/>
          <p:nvPr/>
        </p:nvSpPr>
        <p:spPr>
          <a:xfrm rot="580753">
            <a:off x="8036997" y="4323017"/>
            <a:ext cx="1961662" cy="682220"/>
          </a:xfrm>
          <a:prstGeom prst="arc">
            <a:avLst>
              <a:gd name="adj1" fmla="val 10932168"/>
              <a:gd name="adj2" fmla="val 21287949"/>
            </a:avLst>
          </a:prstGeom>
          <a:ln w="285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029193E-7F7D-0145-A011-1979D5809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91" y="4620328"/>
            <a:ext cx="2980705" cy="212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5B296-0931-7446-9BA1-48DB6416DB09}"/>
              </a:ext>
            </a:extLst>
          </p:cNvPr>
          <p:cNvSpPr txBox="1"/>
          <p:nvPr/>
        </p:nvSpPr>
        <p:spPr>
          <a:xfrm>
            <a:off x="10844167" y="2920326"/>
            <a:ext cx="117836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Modified drift paths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2099E5-206D-994A-90CD-475F99F5980A}"/>
              </a:ext>
            </a:extLst>
          </p:cNvPr>
          <p:cNvCxnSpPr>
            <a:cxnSpLocks/>
          </p:cNvCxnSpPr>
          <p:nvPr/>
        </p:nvCxnSpPr>
        <p:spPr>
          <a:xfrm flipH="1">
            <a:off x="9017828" y="3340441"/>
            <a:ext cx="2091160" cy="941757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FC52C8E-ED43-9045-B8C0-766E98FFC672}"/>
              </a:ext>
            </a:extLst>
          </p:cNvPr>
          <p:cNvSpPr/>
          <p:nvPr/>
        </p:nvSpPr>
        <p:spPr>
          <a:xfrm>
            <a:off x="8568093" y="4414951"/>
            <a:ext cx="91440" cy="91440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331A52-DD3D-F84F-9C74-188F013DA2B2}"/>
              </a:ext>
            </a:extLst>
          </p:cNvPr>
          <p:cNvSpPr/>
          <p:nvPr/>
        </p:nvSpPr>
        <p:spPr>
          <a:xfrm>
            <a:off x="8961793" y="4414951"/>
            <a:ext cx="91440" cy="91440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014627-76F6-2E4C-ABDE-8C0515700496}"/>
              </a:ext>
            </a:extLst>
          </p:cNvPr>
          <p:cNvSpPr/>
          <p:nvPr/>
        </p:nvSpPr>
        <p:spPr>
          <a:xfrm>
            <a:off x="9520593" y="4414951"/>
            <a:ext cx="91440" cy="91440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33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Generation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E5F61-444A-4A4C-A28F-1E1D6722B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13492"/>
          <a:stretch/>
        </p:blipFill>
        <p:spPr bwMode="auto">
          <a:xfrm rot="16200000">
            <a:off x="5918682" y="-475256"/>
            <a:ext cx="4217757" cy="580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17E8F020-3F51-1B45-9C0D-0641B95043E7}"/>
              </a:ext>
            </a:extLst>
          </p:cNvPr>
          <p:cNvSpPr/>
          <p:nvPr/>
        </p:nvSpPr>
        <p:spPr>
          <a:xfrm rot="740454">
            <a:off x="8047564" y="4414369"/>
            <a:ext cx="787941" cy="272375"/>
          </a:xfrm>
          <a:prstGeom prst="arc">
            <a:avLst>
              <a:gd name="adj1" fmla="val 10932168"/>
              <a:gd name="adj2" fmla="val 0"/>
            </a:avLst>
          </a:prstGeom>
          <a:ln w="285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379102-77B9-5546-A802-E8EA5F3A1DDF}"/>
              </a:ext>
            </a:extLst>
          </p:cNvPr>
          <p:cNvSpPr/>
          <p:nvPr/>
        </p:nvSpPr>
        <p:spPr>
          <a:xfrm rot="464228">
            <a:off x="8043836" y="4358954"/>
            <a:ext cx="1171432" cy="461029"/>
          </a:xfrm>
          <a:prstGeom prst="arc">
            <a:avLst>
              <a:gd name="adj1" fmla="val 10932168"/>
              <a:gd name="adj2" fmla="val 21287949"/>
            </a:avLst>
          </a:prstGeom>
          <a:ln w="285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D4F854E0-16CF-E34C-B387-CC807B5D3306}"/>
              </a:ext>
            </a:extLst>
          </p:cNvPr>
          <p:cNvSpPr/>
          <p:nvPr/>
        </p:nvSpPr>
        <p:spPr>
          <a:xfrm rot="580753">
            <a:off x="8036997" y="4323017"/>
            <a:ext cx="1961662" cy="682220"/>
          </a:xfrm>
          <a:prstGeom prst="arc">
            <a:avLst>
              <a:gd name="adj1" fmla="val 10932168"/>
              <a:gd name="adj2" fmla="val 21287949"/>
            </a:avLst>
          </a:prstGeom>
          <a:ln w="285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029193E-7F7D-0145-A011-1979D5809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91" y="4620328"/>
            <a:ext cx="2980705" cy="212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5B296-0931-7446-9BA1-48DB6416DB09}"/>
              </a:ext>
            </a:extLst>
          </p:cNvPr>
          <p:cNvSpPr txBox="1"/>
          <p:nvPr/>
        </p:nvSpPr>
        <p:spPr>
          <a:xfrm>
            <a:off x="10844167" y="2920326"/>
            <a:ext cx="117836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Modified drift paths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2099E5-206D-994A-90CD-475F99F5980A}"/>
              </a:ext>
            </a:extLst>
          </p:cNvPr>
          <p:cNvCxnSpPr>
            <a:cxnSpLocks/>
          </p:cNvCxnSpPr>
          <p:nvPr/>
        </p:nvCxnSpPr>
        <p:spPr>
          <a:xfrm flipH="1">
            <a:off x="9017828" y="3340441"/>
            <a:ext cx="2091160" cy="941757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FC52C8E-ED43-9045-B8C0-766E98FFC672}"/>
              </a:ext>
            </a:extLst>
          </p:cNvPr>
          <p:cNvSpPr/>
          <p:nvPr/>
        </p:nvSpPr>
        <p:spPr>
          <a:xfrm>
            <a:off x="8568093" y="4414951"/>
            <a:ext cx="91440" cy="91440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331A52-DD3D-F84F-9C74-188F013DA2B2}"/>
              </a:ext>
            </a:extLst>
          </p:cNvPr>
          <p:cNvSpPr/>
          <p:nvPr/>
        </p:nvSpPr>
        <p:spPr>
          <a:xfrm>
            <a:off x="8961793" y="4414951"/>
            <a:ext cx="91440" cy="91440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014627-76F6-2E4C-ABDE-8C0515700496}"/>
              </a:ext>
            </a:extLst>
          </p:cNvPr>
          <p:cNvSpPr/>
          <p:nvPr/>
        </p:nvSpPr>
        <p:spPr>
          <a:xfrm>
            <a:off x="9520593" y="4414951"/>
            <a:ext cx="91440" cy="91440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548B1C-DDA1-9649-8015-38FC4E38E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44" y="2193363"/>
            <a:ext cx="5689600" cy="4279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832E38-DF6F-9C47-BAF2-6DB626D6B1EF}"/>
              </a:ext>
            </a:extLst>
          </p:cNvPr>
          <p:cNvSpPr txBox="1"/>
          <p:nvPr/>
        </p:nvSpPr>
        <p:spPr>
          <a:xfrm>
            <a:off x="521631" y="1186934"/>
            <a:ext cx="4601755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MC calculation of surface mobility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P. </a:t>
            </a:r>
            <a:r>
              <a:rPr lang="en-US" dirty="0" err="1">
                <a:latin typeface="+mn-lt"/>
              </a:rPr>
              <a:t>Mullowney</a:t>
            </a:r>
            <a:r>
              <a:rPr lang="en-US" dirty="0">
                <a:latin typeface="+mn-lt"/>
              </a:rPr>
              <a:t> et al., NIM A662 (2012) 33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1640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Generation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E5F61-444A-4A4C-A28F-1E1D6722B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13492"/>
          <a:stretch/>
        </p:blipFill>
        <p:spPr bwMode="auto">
          <a:xfrm rot="16200000">
            <a:off x="5918682" y="-475256"/>
            <a:ext cx="4217757" cy="580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939EA7-19CD-5943-BC89-9B095DCFCC80}"/>
              </a:ext>
            </a:extLst>
          </p:cNvPr>
          <p:cNvSpPr txBox="1">
            <a:spLocks/>
          </p:cNvSpPr>
          <p:nvPr/>
        </p:nvSpPr>
        <p:spPr bwMode="auto">
          <a:xfrm>
            <a:off x="410065" y="1298842"/>
            <a:ext cx="5047520" cy="507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+mn-lt"/>
              </a:rPr>
              <a:t>Remember,</a:t>
            </a:r>
          </a:p>
          <a:p>
            <a:r>
              <a:rPr lang="en-US" sz="2000" dirty="0">
                <a:latin typeface="+mn-lt"/>
              </a:rPr>
              <a:t>Collected </a:t>
            </a:r>
            <a:r>
              <a:rPr lang="en-US" sz="2000" i="1" dirty="0">
                <a:latin typeface="+mn-lt"/>
              </a:rPr>
              <a:t>hole</a:t>
            </a:r>
            <a:r>
              <a:rPr lang="en-US" sz="2000" dirty="0">
                <a:latin typeface="+mn-lt"/>
              </a:rPr>
              <a:t> charge goes as  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energy * (1.0 – WP(</a:t>
            </a:r>
            <a:r>
              <a:rPr lang="en-US" sz="2400" b="1" dirty="0" err="1">
                <a:latin typeface="+mn-lt"/>
              </a:rPr>
              <a:t>r</a:t>
            </a:r>
            <a:r>
              <a:rPr lang="en-US" sz="2400" baseline="-25000" dirty="0" err="1">
                <a:latin typeface="+mn-lt"/>
              </a:rPr>
              <a:t>int</a:t>
            </a:r>
            <a:r>
              <a:rPr lang="en-US" sz="2400" dirty="0">
                <a:latin typeface="+mn-lt"/>
              </a:rPr>
              <a:t>))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Collected </a:t>
            </a:r>
            <a:r>
              <a:rPr lang="en-US" sz="2000" i="1" dirty="0">
                <a:latin typeface="+mn-lt"/>
              </a:rPr>
              <a:t>electron</a:t>
            </a:r>
            <a:r>
              <a:rPr lang="en-US" sz="2000" dirty="0">
                <a:latin typeface="+mn-lt"/>
              </a:rPr>
              <a:t> charge normally goes as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energy * WP(</a:t>
            </a:r>
            <a:r>
              <a:rPr lang="en-US" sz="2400" b="1" dirty="0" err="1">
                <a:latin typeface="+mn-lt"/>
              </a:rPr>
              <a:t>r</a:t>
            </a:r>
            <a:r>
              <a:rPr lang="en-US" sz="2400" baseline="-25000" dirty="0" err="1">
                <a:latin typeface="+mn-lt"/>
              </a:rPr>
              <a:t>int</a:t>
            </a:r>
            <a:r>
              <a:rPr lang="en-US" sz="2400" dirty="0">
                <a:latin typeface="+mn-lt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	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but now goes to ~ zero</a:t>
            </a: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r>
              <a:rPr lang="en-US" sz="2000" dirty="0">
                <a:latin typeface="+mn-lt"/>
              </a:rPr>
              <a:t>So we collect only the hole charge, which is reduced as we approach the p+ contact</a:t>
            </a:r>
            <a:endParaRPr lang="en-US" sz="1800" dirty="0">
              <a:latin typeface="+mn-lt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17E8F020-3F51-1B45-9C0D-0641B95043E7}"/>
              </a:ext>
            </a:extLst>
          </p:cNvPr>
          <p:cNvSpPr/>
          <p:nvPr/>
        </p:nvSpPr>
        <p:spPr>
          <a:xfrm rot="740454">
            <a:off x="8047564" y="4414369"/>
            <a:ext cx="787941" cy="272375"/>
          </a:xfrm>
          <a:prstGeom prst="arc">
            <a:avLst>
              <a:gd name="adj1" fmla="val 10932168"/>
              <a:gd name="adj2" fmla="val 0"/>
            </a:avLst>
          </a:prstGeom>
          <a:ln w="285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379102-77B9-5546-A802-E8EA5F3A1DDF}"/>
              </a:ext>
            </a:extLst>
          </p:cNvPr>
          <p:cNvSpPr/>
          <p:nvPr/>
        </p:nvSpPr>
        <p:spPr>
          <a:xfrm rot="464228">
            <a:off x="8043836" y="4358954"/>
            <a:ext cx="1171432" cy="461029"/>
          </a:xfrm>
          <a:prstGeom prst="arc">
            <a:avLst>
              <a:gd name="adj1" fmla="val 10932168"/>
              <a:gd name="adj2" fmla="val 21287949"/>
            </a:avLst>
          </a:prstGeom>
          <a:ln w="285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D4F854E0-16CF-E34C-B387-CC807B5D3306}"/>
              </a:ext>
            </a:extLst>
          </p:cNvPr>
          <p:cNvSpPr/>
          <p:nvPr/>
        </p:nvSpPr>
        <p:spPr>
          <a:xfrm rot="580753">
            <a:off x="8036997" y="4323017"/>
            <a:ext cx="1961662" cy="682220"/>
          </a:xfrm>
          <a:prstGeom prst="arc">
            <a:avLst>
              <a:gd name="adj1" fmla="val 10932168"/>
              <a:gd name="adj2" fmla="val 21287949"/>
            </a:avLst>
          </a:prstGeom>
          <a:ln w="285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029193E-7F7D-0145-A011-1979D5809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91" y="4620328"/>
            <a:ext cx="2980705" cy="212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5B296-0931-7446-9BA1-48DB6416DB09}"/>
              </a:ext>
            </a:extLst>
          </p:cNvPr>
          <p:cNvSpPr txBox="1"/>
          <p:nvPr/>
        </p:nvSpPr>
        <p:spPr>
          <a:xfrm>
            <a:off x="10844167" y="2920326"/>
            <a:ext cx="117836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Modified drift paths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2099E5-206D-994A-90CD-475F99F5980A}"/>
              </a:ext>
            </a:extLst>
          </p:cNvPr>
          <p:cNvCxnSpPr>
            <a:cxnSpLocks/>
          </p:cNvCxnSpPr>
          <p:nvPr/>
        </p:nvCxnSpPr>
        <p:spPr>
          <a:xfrm flipH="1">
            <a:off x="9017828" y="3340441"/>
            <a:ext cx="2091160" cy="941757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A8D4031-5F39-D040-81C7-79AE3A80673A}"/>
              </a:ext>
            </a:extLst>
          </p:cNvPr>
          <p:cNvSpPr/>
          <p:nvPr/>
        </p:nvSpPr>
        <p:spPr>
          <a:xfrm>
            <a:off x="8568093" y="4414951"/>
            <a:ext cx="91440" cy="91440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D21E13-33FA-0C4D-9C2C-810CEF5C1F91}"/>
              </a:ext>
            </a:extLst>
          </p:cNvPr>
          <p:cNvSpPr/>
          <p:nvPr/>
        </p:nvSpPr>
        <p:spPr>
          <a:xfrm>
            <a:off x="8961793" y="4414951"/>
            <a:ext cx="91440" cy="91440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D0F9C6-950B-6E47-B958-FA07F0B13958}"/>
              </a:ext>
            </a:extLst>
          </p:cNvPr>
          <p:cNvSpPr/>
          <p:nvPr/>
        </p:nvSpPr>
        <p:spPr>
          <a:xfrm>
            <a:off x="9520593" y="4414951"/>
            <a:ext cx="91440" cy="91440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06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6" y="1013060"/>
            <a:ext cx="4148303" cy="2778652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siggen using Ponama1 fields</a:t>
            </a:r>
          </a:p>
          <a:p>
            <a:pPr lvl="1"/>
            <a:r>
              <a:rPr lang="en-US" sz="2000" dirty="0">
                <a:latin typeface="+mn-lt"/>
              </a:rPr>
              <a:t>50.5 mm long</a:t>
            </a:r>
          </a:p>
          <a:p>
            <a:pPr lvl="1"/>
            <a:r>
              <a:rPr lang="en-US" sz="2000" dirty="0">
                <a:latin typeface="+mn-lt"/>
              </a:rPr>
              <a:t>34.5 mm radius</a:t>
            </a:r>
          </a:p>
          <a:p>
            <a:r>
              <a:rPr lang="en-US" sz="2000" dirty="0">
                <a:latin typeface="+mn-lt"/>
              </a:rPr>
              <a:t>Scanned radius of passivated surface</a:t>
            </a:r>
          </a:p>
          <a:p>
            <a:r>
              <a:rPr lang="en-US" sz="2000" dirty="0">
                <a:latin typeface="+mn-lt"/>
              </a:rPr>
              <a:t>Drift times up to 561 ns 	(at r = 30 mm)</a:t>
            </a:r>
            <a:endParaRPr lang="en-US" sz="1800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D8CBE-1AA9-E244-AA4A-B3D9C7E93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t="4622" r="9018" b="50222"/>
          <a:stretch/>
        </p:blipFill>
        <p:spPr>
          <a:xfrm>
            <a:off x="4376397" y="780288"/>
            <a:ext cx="7814016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52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6" y="1013060"/>
            <a:ext cx="4187213" cy="4083196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siggen using Ponama1 fields</a:t>
            </a:r>
          </a:p>
          <a:p>
            <a:pPr lvl="1"/>
            <a:r>
              <a:rPr lang="en-US" sz="2000" dirty="0">
                <a:latin typeface="+mn-lt"/>
              </a:rPr>
              <a:t>50.5 mm long</a:t>
            </a:r>
          </a:p>
          <a:p>
            <a:pPr lvl="1"/>
            <a:r>
              <a:rPr lang="en-US" sz="2000" dirty="0">
                <a:latin typeface="+mn-lt"/>
              </a:rPr>
              <a:t>34.5 mm radius</a:t>
            </a:r>
          </a:p>
          <a:p>
            <a:r>
              <a:rPr lang="en-US" sz="2000" dirty="0">
                <a:latin typeface="+mn-lt"/>
              </a:rPr>
              <a:t>Scanned radius of passivated surface</a:t>
            </a:r>
          </a:p>
          <a:p>
            <a:r>
              <a:rPr lang="en-US" sz="2000" dirty="0">
                <a:latin typeface="+mn-lt"/>
              </a:rPr>
              <a:t>Drift times up to 561 ns 	(at r = 30 mm)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Simulated collected hole charge goes as  (1.0 – WP(r))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D8CBE-1AA9-E244-AA4A-B3D9C7E93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t="4622" r="9018" b="50222"/>
          <a:stretch/>
        </p:blipFill>
        <p:spPr>
          <a:xfrm>
            <a:off x="4376397" y="780288"/>
            <a:ext cx="7814016" cy="5559552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F0E64EE0-9191-BE49-9095-DC599AAC28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10261" b="15857"/>
          <a:stretch/>
        </p:blipFill>
        <p:spPr bwMode="auto">
          <a:xfrm flipV="1">
            <a:off x="5539746" y="1030108"/>
            <a:ext cx="4739698" cy="434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697017-A671-4847-86F0-E325BC8DA310}"/>
              </a:ext>
            </a:extLst>
          </p:cNvPr>
          <p:cNvSpPr txBox="1">
            <a:spLocks/>
          </p:cNvSpPr>
          <p:nvPr/>
        </p:nvSpPr>
        <p:spPr bwMode="auto">
          <a:xfrm>
            <a:off x="6796515" y="1865976"/>
            <a:ext cx="1796982" cy="44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1.0 – WP(r)</a:t>
            </a:r>
          </a:p>
        </p:txBody>
      </p:sp>
    </p:spTree>
    <p:extLst>
      <p:ext uri="{BB962C8B-B14F-4D97-AF65-F5344CB8AC3E}">
        <p14:creationId xmlns:p14="http://schemas.microsoft.com/office/powerpoint/2010/main" val="4051732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ED1D2-7EF6-D946-9D6C-4B5B53D3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Neutrinoless Double Beta Decay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385275-1AE8-B54A-83A7-390A0A9B7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393" y="6493403"/>
            <a:ext cx="2125863" cy="356082"/>
          </a:xfrm>
          <a:prstGeom prst="rect">
            <a:avLst/>
          </a:prstGeom>
        </p:spPr>
      </p:pic>
      <p:pic>
        <p:nvPicPr>
          <p:cNvPr id="7" name="Picture 6" descr="Untitled3.png">
            <a:extLst>
              <a:ext uri="{FF2B5EF4-FFF2-40B4-BE49-F238E27FC236}">
                <a16:creationId xmlns:a16="http://schemas.microsoft.com/office/drawing/2014/main" id="{16A1E765-B985-9F41-9BE8-3251ABC83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82" y="1740526"/>
            <a:ext cx="3777019" cy="4564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A511AD-E79B-4945-8EFB-24BF15E37628}"/>
              </a:ext>
            </a:extLst>
          </p:cNvPr>
          <p:cNvSpPr txBox="1"/>
          <p:nvPr/>
        </p:nvSpPr>
        <p:spPr bwMode="auto">
          <a:xfrm>
            <a:off x="2589299" y="1241220"/>
            <a:ext cx="2685609" cy="4664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504" tIns="46551" rIns="89504" bIns="46551" rtlCol="0">
            <a:prstTxWarp prst="textNoShape">
              <a:avLst/>
            </a:prstTxWarp>
            <a:spAutoFit/>
          </a:bodyPr>
          <a:lstStyle/>
          <a:p>
            <a:pPr marL="291250" indent="-28880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454787" algn="l"/>
                <a:tab pos="909579" algn="l"/>
                <a:tab pos="1364371" algn="l"/>
                <a:tab pos="1819156" algn="l"/>
                <a:tab pos="2273947" algn="l"/>
                <a:tab pos="2728736" algn="l"/>
                <a:tab pos="3183515" algn="l"/>
                <a:tab pos="3638310" algn="l"/>
                <a:tab pos="4093097" algn="l"/>
                <a:tab pos="4547887" algn="l"/>
                <a:tab pos="5002678" algn="l"/>
                <a:tab pos="5457467" algn="l"/>
                <a:tab pos="5912251" algn="l"/>
                <a:tab pos="6367043" algn="l"/>
                <a:tab pos="6821833" algn="l"/>
                <a:tab pos="7276624" algn="l"/>
                <a:tab pos="7731416" algn="l"/>
                <a:tab pos="8186200" algn="l"/>
                <a:tab pos="8640988" algn="l"/>
                <a:tab pos="9095770" algn="l"/>
                <a:tab pos="9550568" algn="l"/>
              </a:tabLst>
            </a:pPr>
            <a:r>
              <a:rPr lang="en-US" sz="2200" dirty="0">
                <a:solidFill>
                  <a:srgbClr val="000000"/>
                </a:solidFill>
                <a:effectLst/>
              </a:rPr>
              <a:t>MJD and GERDA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FCFA86-6104-A741-A423-E499211D6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274" y="1740526"/>
            <a:ext cx="3463119" cy="46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22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378" y="1285434"/>
            <a:ext cx="4130346" cy="3344932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ORNL codes </a:t>
            </a:r>
          </a:p>
          <a:p>
            <a:r>
              <a:rPr lang="en-US" sz="2000" dirty="0">
                <a:latin typeface="+mn-lt"/>
              </a:rPr>
              <a:t>DS5b background runs</a:t>
            </a:r>
          </a:p>
          <a:p>
            <a:r>
              <a:rPr lang="en-US" sz="2000" dirty="0">
                <a:latin typeface="+mn-lt"/>
              </a:rPr>
              <a:t>1.0 to 3.0 MeV</a:t>
            </a:r>
          </a:p>
          <a:p>
            <a:pPr lvl="1"/>
            <a:r>
              <a:rPr lang="en-US" sz="2000" dirty="0">
                <a:solidFill>
                  <a:srgbClr val="0015FF"/>
                </a:solidFill>
                <a:latin typeface="+mn-lt"/>
              </a:rPr>
              <a:t>All single-site events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+mn-lt"/>
              </a:rPr>
              <a:t>Alphas (cut by “DCR”) (explained below)</a:t>
            </a:r>
          </a:p>
          <a:p>
            <a:pPr lvl="1"/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Peaked at short drift times, i.e. close to the p+ contact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drift times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C086B-A289-824D-BF77-8F1D92321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16697" r="7794" b="14488"/>
          <a:stretch/>
        </p:blipFill>
        <p:spPr>
          <a:xfrm rot="5400000">
            <a:off x="5567156" y="547685"/>
            <a:ext cx="5976641" cy="62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4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Bushing – Most Likely Culprit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970D16-BB86-4D4E-A7B7-F759C267D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843" y="855571"/>
            <a:ext cx="4210105" cy="558795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924700-2BA4-DF4A-8360-89080BC8F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0995" y="2280286"/>
            <a:ext cx="1384977" cy="41427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Detector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29C677-EB71-3240-BA1A-0FEA9DD49BA8}"/>
              </a:ext>
            </a:extLst>
          </p:cNvPr>
          <p:cNvSpPr txBox="1">
            <a:spLocks/>
          </p:cNvSpPr>
          <p:nvPr/>
        </p:nvSpPr>
        <p:spPr bwMode="auto">
          <a:xfrm>
            <a:off x="10287657" y="1328355"/>
            <a:ext cx="690292" cy="39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Pin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5E863B-53BF-E042-8D21-5164EEAFF764}"/>
              </a:ext>
            </a:extLst>
          </p:cNvPr>
          <p:cNvSpPr txBox="1">
            <a:spLocks/>
          </p:cNvSpPr>
          <p:nvPr/>
        </p:nvSpPr>
        <p:spPr bwMode="auto">
          <a:xfrm>
            <a:off x="10497175" y="5175887"/>
            <a:ext cx="1357359" cy="76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Teflon Bushing</a:t>
            </a:r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FF6E5F42-10C6-4B44-8903-33535C93AA4B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9239175" y="1526019"/>
            <a:ext cx="1048482" cy="182150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1F4DD443-0286-9D4A-ADCA-1E9BC0DF0945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8833841" y="3963130"/>
            <a:ext cx="1663335" cy="159661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3F95C19-4728-3B4E-B62F-8BD866733DCE}"/>
              </a:ext>
            </a:extLst>
          </p:cNvPr>
          <p:cNvSpPr/>
          <p:nvPr/>
        </p:nvSpPr>
        <p:spPr>
          <a:xfrm>
            <a:off x="506085" y="1439312"/>
            <a:ext cx="5470092" cy="26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It seems that the alphas are concentrated at low energies and short drift times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Implies small radius</a:t>
            </a:r>
          </a:p>
          <a:p>
            <a:pPr marL="688975" lvl="1" indent="-285750">
              <a:lnSpc>
                <a:spcPct val="90000"/>
              </a:lnSpc>
              <a:spcBef>
                <a:spcPts val="1200"/>
              </a:spcBef>
              <a:buClr>
                <a:prstClr val="black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>
                <a:latin typeface="+mn-lt"/>
              </a:rPr>
              <a:t>Certainly very different from r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distribution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Relatively few alphas at full energy, which would come either from the p+ contact or from large radii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5483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DCR-Cut Events, Enriched</a:t>
            </a: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643939A-9CEC-A944-B14A-D1BCD9850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9"/>
          <a:stretch/>
        </p:blipFill>
        <p:spPr bwMode="auto">
          <a:xfrm>
            <a:off x="1838528" y="3292034"/>
            <a:ext cx="9979008" cy="351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A0D76-BF0E-A545-B541-4195A9FC5C46}"/>
              </a:ext>
            </a:extLst>
          </p:cNvPr>
          <p:cNvSpPr txBox="1"/>
          <p:nvPr/>
        </p:nvSpPr>
        <p:spPr>
          <a:xfrm>
            <a:off x="1838528" y="2645703"/>
            <a:ext cx="8471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Pole-zero-corrected signals</a:t>
            </a:r>
          </a:p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2100-3000 keV, enriched detectors         	    Plots by Ben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Jasinski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Dec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6" y="1013060"/>
            <a:ext cx="11230039" cy="1351769"/>
          </a:xfrm>
          <a:noFill/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Alpha events exhibit “Delayed Charge Recovery”; an extra slow component of charge collection that modifies the effective preamp signal decay time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Allows for an efficient and effective PSA discrimination to discard these events</a:t>
            </a:r>
          </a:p>
          <a:p>
            <a:pPr marL="744537" lvl="1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Critically important for MJD and LEGEND</a:t>
            </a:r>
          </a:p>
        </p:txBody>
      </p:sp>
    </p:spTree>
    <p:extLst>
      <p:ext uri="{BB962C8B-B14F-4D97-AF65-F5344CB8AC3E}">
        <p14:creationId xmlns:p14="http://schemas.microsoft.com/office/powerpoint/2010/main" val="1982837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DCR-Cut Events, Enriched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76" y="1013060"/>
            <a:ext cx="11230039" cy="1351769"/>
          </a:xfrm>
          <a:noFill/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Now hypothesized as due to trapping and then slow release of a fraction of the charges from the passivated surface layer</a:t>
            </a:r>
          </a:p>
          <a:p>
            <a:pPr marL="738187" lvl="1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~ 6 </a:t>
            </a:r>
            <a:r>
              <a:rPr lang="el-GR" sz="2000" dirty="0">
                <a:latin typeface="+mn-lt"/>
                <a:ea typeface="ＭＳ Ｐゴシック" charset="0"/>
                <a:cs typeface="ＭＳ Ｐゴシック" charset="0"/>
              </a:rPr>
              <a:t>μ</a:t>
            </a: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s</a:t>
            </a:r>
          </a:p>
          <a:p>
            <a:pPr marL="738187" lvl="1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Does the release time and/or fraction depend on passivation technology  (</a:t>
            </a:r>
            <a:r>
              <a:rPr lang="en-US" sz="2000" dirty="0" err="1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aGe</a:t>
            </a:r>
            <a:r>
              <a:rPr lang="en-US" sz="2000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?)</a:t>
            </a:r>
          </a:p>
          <a:p>
            <a:pPr marL="0" indent="0">
              <a:spcBef>
                <a:spcPts val="600"/>
              </a:spcBef>
              <a:buNone/>
              <a:defRPr/>
            </a:pPr>
            <a:endParaRPr lang="en-US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1979A31-4396-C54B-8C9D-B3D8FDC45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9"/>
          <a:stretch/>
        </p:blipFill>
        <p:spPr bwMode="auto">
          <a:xfrm>
            <a:off x="1838528" y="3292034"/>
            <a:ext cx="9979008" cy="351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5D8E86-8BBA-7D48-A174-22E02AC5A868}"/>
              </a:ext>
            </a:extLst>
          </p:cNvPr>
          <p:cNvSpPr txBox="1"/>
          <p:nvPr/>
        </p:nvSpPr>
        <p:spPr>
          <a:xfrm>
            <a:off x="1838528" y="2645703"/>
            <a:ext cx="8471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Pole-zero-corrected signals</a:t>
            </a:r>
          </a:p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2100-3000 keV, enriched detectors         	    Plots by Ben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Jasinski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Dec 2015</a:t>
            </a:r>
          </a:p>
        </p:txBody>
      </p:sp>
    </p:spTree>
    <p:extLst>
      <p:ext uri="{BB962C8B-B14F-4D97-AF65-F5344CB8AC3E}">
        <p14:creationId xmlns:p14="http://schemas.microsoft.com/office/powerpoint/2010/main" val="3461861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E7FD-3C38-1144-823E-BDBCCCE6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Scanning with Alphas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6173E-BD56-8640-BBFF-B3AF05F66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043961"/>
            <a:ext cx="10558294" cy="5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35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E7FD-3C38-1144-823E-BDBCCCE6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Scanning with Alphas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F156C-6528-C540-8FAB-7A838D51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4" y="1195788"/>
            <a:ext cx="10285379" cy="5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1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E7FD-3C38-1144-823E-BDBCCCE6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Scanning with Alphas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86F35-3E1E-6249-8A4A-399227989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86" y="2195281"/>
            <a:ext cx="10104521" cy="4662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53913-E734-954E-9B0F-511814877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83"/>
          <a:stretch/>
        </p:blipFill>
        <p:spPr>
          <a:xfrm>
            <a:off x="7645939" y="809851"/>
            <a:ext cx="4067963" cy="166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A43BF-35D7-304C-B965-775D830C00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748" b="89164"/>
          <a:stretch/>
        </p:blipFill>
        <p:spPr>
          <a:xfrm>
            <a:off x="350194" y="1195788"/>
            <a:ext cx="2597287" cy="613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65D25-6D7A-D245-9F98-44EDE1B28355}"/>
              </a:ext>
            </a:extLst>
          </p:cNvPr>
          <p:cNvSpPr txBox="1"/>
          <p:nvPr/>
        </p:nvSpPr>
        <p:spPr>
          <a:xfrm>
            <a:off x="2234315" y="1853649"/>
            <a:ext cx="360707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DCR ~ slope of preamp decay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AA3B9616-8C0C-504C-80D2-E71C93D0AA6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99032" y="2002313"/>
            <a:ext cx="835283" cy="170816"/>
          </a:xfrm>
          <a:prstGeom prst="curvedConnector3">
            <a:avLst>
              <a:gd name="adj1" fmla="val 95978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217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E7FD-3C38-1144-823E-BDBCCCE6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Simulations with </a:t>
            </a:r>
            <a:r>
              <a:rPr lang="en-US" dirty="0" err="1"/>
              <a:t>siggen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3063B-1B99-AB48-B508-DF4DBAF6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193800"/>
            <a:ext cx="11150600" cy="447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F6CA4-D23E-1441-9FBD-4F81025A09D5}"/>
              </a:ext>
            </a:extLst>
          </p:cNvPr>
          <p:cNvSpPr txBox="1"/>
          <p:nvPr/>
        </p:nvSpPr>
        <p:spPr>
          <a:xfrm>
            <a:off x="768096" y="6048149"/>
            <a:ext cx="295786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8C8D90"/>
                </a:solidFill>
                <a:latin typeface="+mn-lt"/>
              </a:rPr>
              <a:t>Simulations by S. Mertens</a:t>
            </a:r>
          </a:p>
        </p:txBody>
      </p:sp>
    </p:spTree>
    <p:extLst>
      <p:ext uri="{BB962C8B-B14F-4D97-AF65-F5344CB8AC3E}">
        <p14:creationId xmlns:p14="http://schemas.microsoft.com/office/powerpoint/2010/main" val="1742749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E7FD-3C38-1144-823E-BDBCCCE6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Simulations with </a:t>
            </a:r>
            <a:r>
              <a:rPr lang="en-US" dirty="0" err="1"/>
              <a:t>siggen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F06E23-A3D9-2A42-B447-C81B7E25B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" y="1209294"/>
            <a:ext cx="11023600" cy="4457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DF4286-AF66-0043-A627-9A691726CC4D}"/>
              </a:ext>
            </a:extLst>
          </p:cNvPr>
          <p:cNvSpPr txBox="1"/>
          <p:nvPr/>
        </p:nvSpPr>
        <p:spPr>
          <a:xfrm>
            <a:off x="768096" y="6048149"/>
            <a:ext cx="295786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8C8D90"/>
                </a:solidFill>
                <a:latin typeface="+mn-lt"/>
              </a:rPr>
              <a:t>Simulations by S. Mertens</a:t>
            </a:r>
          </a:p>
        </p:txBody>
      </p:sp>
    </p:spTree>
    <p:extLst>
      <p:ext uri="{BB962C8B-B14F-4D97-AF65-F5344CB8AC3E}">
        <p14:creationId xmlns:p14="http://schemas.microsoft.com/office/powerpoint/2010/main" val="1978876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Signals from the Li Transition Layer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46306" y="1164660"/>
            <a:ext cx="9416374" cy="16703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Interactions in Li surface result in energy-degraded events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Charge diffusion creates a much longer pulse rise-time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Events are an important </a:t>
            </a:r>
            <a:r>
              <a:rPr lang="en-US" sz="2200" i="1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background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 for low-energy program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Has strong impact on </a:t>
            </a:r>
            <a:r>
              <a:rPr lang="en-US" sz="2200" i="1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active volume / efficiency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 for </a:t>
            </a:r>
            <a:r>
              <a:rPr lang="el-GR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0νββ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 peak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5140C-E651-524E-820F-80FA3550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86" y="3010218"/>
            <a:ext cx="5062550" cy="37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51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B96B5-724B-7647-A411-023E0B29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Contact Detectors: Advantages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4046255-4B03-1241-94A7-5C48948A3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94" y="1673157"/>
            <a:ext cx="5785130" cy="5040794"/>
          </a:xfrm>
        </p:spPr>
        <p:txBody>
          <a:bodyPr/>
          <a:lstStyle/>
          <a:p>
            <a:pPr marL="247519" indent="-247519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ea typeface="DejaVu Sans" charset="0"/>
                <a:cs typeface="DejaVu Sans" charset="0"/>
              </a:rPr>
              <a:t>Weighting potential is highly localized, and large range in drift times</a:t>
            </a:r>
          </a:p>
          <a:p>
            <a:pPr marL="247519" indent="-247519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ea typeface="DejaVu Sans" charset="0"/>
                <a:cs typeface="DejaVu Sans" charset="0"/>
              </a:rPr>
              <a:t>Gives superb separation of single-hit and multi-hit events based on point-contact signal shape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prstClr val="black"/>
              </a:buClr>
            </a:pPr>
            <a:r>
              <a:rPr lang="en-US" sz="1800" dirty="0">
                <a:solidFill>
                  <a:prstClr val="black"/>
                </a:solidFill>
                <a:ea typeface="DejaVu Sans" charset="0"/>
                <a:cs typeface="DejaVu Sans" charset="0"/>
              </a:rPr>
              <a:t>I</a:t>
            </a:r>
            <a:r>
              <a:rPr lang="en-US" sz="1800" dirty="0">
                <a:ea typeface="DejaVu Sans" charset="0"/>
                <a:cs typeface="DejaVu Sans" charset="0"/>
              </a:rPr>
              <a:t>mportant for </a:t>
            </a:r>
            <a:r>
              <a:rPr lang="en-US" sz="1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0νββ, where events of interest are single-site</a:t>
            </a:r>
          </a:p>
          <a:p>
            <a:pPr marL="247519" indent="-247519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endParaRPr lang="en-US" sz="20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marL="247519" indent="-247519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Small capacitance, giving very low series noise and low energy thresholds</a:t>
            </a:r>
            <a:endParaRPr lang="en-US" sz="2000" dirty="0">
              <a:ea typeface="DejaVu Sans" charset="0"/>
              <a:cs typeface="DejaVu Sans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Application in searches for dark matter, </a:t>
            </a:r>
            <a:r>
              <a:rPr lang="en-US" sz="1800" dirty="0" err="1"/>
              <a:t>CEvNS</a:t>
            </a:r>
            <a:r>
              <a:rPr lang="en-US" sz="1800" dirty="0"/>
              <a:t>, etc.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8C98265-288E-3046-9CAD-2C83BD68AC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7501" y="1522005"/>
            <a:ext cx="5122266" cy="447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24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7994E856-5DFF-A943-848B-872FBD90B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Rise-Time vs. Energy</a:t>
            </a:r>
          </a:p>
        </p:txBody>
      </p:sp>
      <p:sp>
        <p:nvSpPr>
          <p:cNvPr id="12292" name="TextBox 9">
            <a:extLst>
              <a:ext uri="{FF2B5EF4-FFF2-40B4-BE49-F238E27FC236}">
                <a16:creationId xmlns:a16="http://schemas.microsoft.com/office/drawing/2014/main" id="{EB9D97A5-BD60-6046-9DE4-935DABE07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463" y="1763950"/>
            <a:ext cx="25648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Dustin Combs</a:t>
            </a:r>
          </a:p>
          <a:p>
            <a:pPr eaLnBrk="1" hangingPunct="1"/>
            <a:r>
              <a:rPr lang="en-US" altLang="en-US" sz="2000" baseline="30000" dirty="0">
                <a:solidFill>
                  <a:srgbClr val="000000"/>
                </a:solidFill>
                <a:latin typeface="+mn-lt"/>
              </a:rPr>
              <a:t>170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Tm data</a:t>
            </a:r>
          </a:p>
        </p:txBody>
      </p:sp>
      <p:pic>
        <p:nvPicPr>
          <p:cNvPr id="12294" name="Picture 4">
            <a:extLst>
              <a:ext uri="{FF2B5EF4-FFF2-40B4-BE49-F238E27FC236}">
                <a16:creationId xmlns:a16="http://schemas.microsoft.com/office/drawing/2014/main" id="{B291FE26-4B5C-0E4F-A018-BB7D1713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91" y="1511029"/>
            <a:ext cx="7519463" cy="471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037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Signals from the Li Transition Layer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35413" y="1330030"/>
            <a:ext cx="9416374" cy="16549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Not part of standard </a:t>
            </a:r>
            <a:r>
              <a:rPr lang="en-US" sz="2200" b="1" dirty="0" err="1">
                <a:solidFill>
                  <a:srgbClr val="000000"/>
                </a:solidFill>
                <a:latin typeface="Courier New"/>
                <a:ea typeface="DejaVu Sans" charset="0"/>
                <a:cs typeface="Courier New"/>
              </a:rPr>
              <a:t>siggen</a:t>
            </a:r>
            <a:endParaRPr lang="en-US" sz="2200" b="1" dirty="0">
              <a:solidFill>
                <a:srgbClr val="000000"/>
              </a:solidFill>
              <a:latin typeface="Courier New"/>
              <a:ea typeface="DejaVu Sans" charset="0"/>
              <a:cs typeface="Courier New"/>
            </a:endParaRP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Developed physical model of the Li “dead layer” and “transition layer”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“Recombination zone” close to the surface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“Diffusion zone” from there to the bulk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6" b="-1813"/>
          <a:stretch/>
        </p:blipFill>
        <p:spPr bwMode="auto">
          <a:xfrm>
            <a:off x="5181599" y="3505200"/>
            <a:ext cx="6053847" cy="315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752600" y="3429000"/>
            <a:ext cx="3258910" cy="3048000"/>
            <a:chOff x="322490" y="3200400"/>
            <a:chExt cx="3258910" cy="3048000"/>
          </a:xfrm>
        </p:grpSpPr>
        <p:sp>
          <p:nvSpPr>
            <p:cNvPr id="4" name="Rectangle 3"/>
            <p:cNvSpPr/>
            <p:nvPr/>
          </p:nvSpPr>
          <p:spPr>
            <a:xfrm>
              <a:off x="685800" y="3276600"/>
              <a:ext cx="609600" cy="2819400"/>
            </a:xfrm>
            <a:prstGeom prst="rect">
              <a:avLst/>
            </a:prstGeom>
            <a:solidFill>
              <a:srgbClr val="72A0D1"/>
            </a:solidFill>
            <a:ln w="1270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95400" y="3276600"/>
              <a:ext cx="609600" cy="2819400"/>
            </a:xfrm>
            <a:prstGeom prst="rect">
              <a:avLst/>
            </a:prstGeom>
            <a:solidFill>
              <a:srgbClr val="F2F1C7"/>
            </a:solidFill>
            <a:ln w="1270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05000" y="3276600"/>
              <a:ext cx="1600200" cy="2819400"/>
            </a:xfrm>
            <a:prstGeom prst="rect">
              <a:avLst/>
            </a:prstGeom>
            <a:noFill/>
            <a:ln w="1270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76600" y="3200400"/>
              <a:ext cx="304800" cy="3048000"/>
            </a:xfrm>
            <a:prstGeom prst="rect">
              <a:avLst/>
            </a:prstGeom>
            <a:solidFill>
              <a:srgbClr val="FFFFFF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 rot="16200000">
              <a:off x="85044" y="3666445"/>
              <a:ext cx="2514601" cy="20397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81273" tIns="42252" rIns="81273" bIns="42252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1800"/>
                </a:spcBef>
                <a:tabLst>
                  <a:tab pos="0" algn="l"/>
                  <a:tab pos="821060" algn="l"/>
                  <a:tab pos="1645283" algn="l"/>
                  <a:tab pos="2471080" algn="l"/>
                  <a:tab pos="3295308" algn="l"/>
                  <a:tab pos="4121090" algn="l"/>
                  <a:tab pos="4945317" algn="l"/>
                  <a:tab pos="5771116" algn="l"/>
                  <a:tab pos="6595338" algn="l"/>
                  <a:tab pos="7421130" algn="l"/>
                  <a:tab pos="8245347" algn="l"/>
                  <a:tab pos="9071152" algn="l"/>
                  <a:tab pos="9483255" algn="l"/>
                  <a:tab pos="9549578" algn="l"/>
                  <a:tab pos="10004320" algn="l"/>
                  <a:tab pos="10459063" algn="l"/>
                </a:tabLst>
              </a:pPr>
              <a:r>
                <a:rPr lang="en-US" dirty="0">
                  <a:solidFill>
                    <a:srgbClr val="000000"/>
                  </a:solidFill>
                  <a:effectLst/>
                  <a:ea typeface="DejaVu Sans" charset="0"/>
                  <a:cs typeface="DejaVu Sans" charset="0"/>
                </a:rPr>
                <a:t>Surface</a:t>
              </a:r>
            </a:p>
            <a:p>
              <a:pPr algn="ctr">
                <a:spcBef>
                  <a:spcPts val="1800"/>
                </a:spcBef>
                <a:tabLst>
                  <a:tab pos="0" algn="l"/>
                  <a:tab pos="821060" algn="l"/>
                  <a:tab pos="1645283" algn="l"/>
                  <a:tab pos="2471080" algn="l"/>
                  <a:tab pos="3295308" algn="l"/>
                  <a:tab pos="4121090" algn="l"/>
                  <a:tab pos="4945317" algn="l"/>
                  <a:tab pos="5771116" algn="l"/>
                  <a:tab pos="6595338" algn="l"/>
                  <a:tab pos="7421130" algn="l"/>
                  <a:tab pos="8245347" algn="l"/>
                  <a:tab pos="9071152" algn="l"/>
                  <a:tab pos="9483255" algn="l"/>
                  <a:tab pos="9549578" algn="l"/>
                  <a:tab pos="10004320" algn="l"/>
                  <a:tab pos="10459063" algn="l"/>
                </a:tabLst>
              </a:pPr>
              <a:r>
                <a:rPr lang="en-US" dirty="0">
                  <a:solidFill>
                    <a:srgbClr val="000000"/>
                  </a:solidFill>
                  <a:effectLst/>
                  <a:ea typeface="DejaVu Sans" charset="0"/>
                  <a:cs typeface="DejaVu Sans" charset="0"/>
                </a:rPr>
                <a:t>Recombination</a:t>
              </a:r>
            </a:p>
            <a:p>
              <a:pPr algn="ctr">
                <a:spcBef>
                  <a:spcPts val="2400"/>
                </a:spcBef>
                <a:tabLst>
                  <a:tab pos="0" algn="l"/>
                  <a:tab pos="821060" algn="l"/>
                  <a:tab pos="1645283" algn="l"/>
                  <a:tab pos="2471080" algn="l"/>
                  <a:tab pos="3295308" algn="l"/>
                  <a:tab pos="4121090" algn="l"/>
                  <a:tab pos="4945317" algn="l"/>
                  <a:tab pos="5771116" algn="l"/>
                  <a:tab pos="6595338" algn="l"/>
                  <a:tab pos="7421130" algn="l"/>
                  <a:tab pos="8245347" algn="l"/>
                  <a:tab pos="9071152" algn="l"/>
                  <a:tab pos="9483255" algn="l"/>
                  <a:tab pos="9549578" algn="l"/>
                  <a:tab pos="10004320" algn="l"/>
                  <a:tab pos="10459063" algn="l"/>
                </a:tabLst>
              </a:pPr>
              <a:r>
                <a:rPr lang="en-US" dirty="0">
                  <a:solidFill>
                    <a:srgbClr val="000000"/>
                  </a:solidFill>
                  <a:effectLst/>
                  <a:ea typeface="DejaVu Sans" charset="0"/>
                  <a:cs typeface="DejaVu Sans" charset="0"/>
                </a:rPr>
                <a:t>Diffusion</a:t>
              </a:r>
            </a:p>
            <a:p>
              <a:pPr algn="ctr">
                <a:spcBef>
                  <a:spcPts val="2400"/>
                </a:spcBef>
                <a:tabLst>
                  <a:tab pos="0" algn="l"/>
                  <a:tab pos="821060" algn="l"/>
                  <a:tab pos="1645283" algn="l"/>
                  <a:tab pos="2471080" algn="l"/>
                  <a:tab pos="3295308" algn="l"/>
                  <a:tab pos="4121090" algn="l"/>
                  <a:tab pos="4945317" algn="l"/>
                  <a:tab pos="5771116" algn="l"/>
                  <a:tab pos="6595338" algn="l"/>
                  <a:tab pos="7421130" algn="l"/>
                  <a:tab pos="8245347" algn="l"/>
                  <a:tab pos="9071152" algn="l"/>
                  <a:tab pos="9483255" algn="l"/>
                  <a:tab pos="9549578" algn="l"/>
                  <a:tab pos="10004320" algn="l"/>
                  <a:tab pos="10459063" algn="l"/>
                </a:tabLst>
              </a:pPr>
              <a:r>
                <a:rPr lang="en-US" dirty="0">
                  <a:solidFill>
                    <a:srgbClr val="000000"/>
                  </a:solidFill>
                  <a:effectLst/>
                  <a:ea typeface="DejaVu Sans" charset="0"/>
                  <a:cs typeface="DejaVu Sans" charset="0"/>
                </a:rPr>
                <a:t>Collection</a:t>
              </a: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46A24633-8AEF-9240-8ADE-F61C98521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95" y="835287"/>
            <a:ext cx="4679004" cy="3931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  <a:ea typeface="DejaVu Sans" charset="0"/>
                <a:cs typeface="DejaVu Sans" charset="0"/>
              </a:rPr>
              <a:t>Paddy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DejaVu Sans" charset="0"/>
                <a:cs typeface="DejaVu Sans" charset="0"/>
              </a:rPr>
              <a:t>Finnerty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  <a:ea typeface="DejaVu Sans" charset="0"/>
                <a:cs typeface="DejaVu Sans" charset="0"/>
              </a:rPr>
              <a:t>, Graham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DejaVu Sans" charset="0"/>
                <a:cs typeface="DejaVu Sans" charset="0"/>
              </a:rPr>
              <a:t>Giovanetti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+mn-lt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136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 Precipitates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8055" y="1244906"/>
            <a:ext cx="6562345" cy="5122843"/>
          </a:xfrm>
        </p:spPr>
        <p:txBody>
          <a:bodyPr/>
          <a:lstStyle/>
          <a:p>
            <a:r>
              <a:rPr lang="en-US" sz="2000" dirty="0"/>
              <a:t>Surprisingly (to me), the recombination lifetime of holes in bulk Ge is of the order of seconds</a:t>
            </a:r>
          </a:p>
          <a:p>
            <a:r>
              <a:rPr lang="en-US" sz="2000" dirty="0"/>
              <a:t>Observed recombination time (</a:t>
            </a:r>
            <a:r>
              <a:rPr lang="el-GR" sz="2000" dirty="0"/>
              <a:t>μ</a:t>
            </a:r>
            <a:r>
              <a:rPr lang="en-US" sz="2000" dirty="0"/>
              <a:t>s) requires metallized surface or recombination centers</a:t>
            </a:r>
          </a:p>
          <a:p>
            <a:r>
              <a:rPr lang="en-US" sz="2000" dirty="0"/>
              <a:t>One good candidate for recombination centers is Lithium Precipitates, formed by precipitation of supersaturated Li</a:t>
            </a:r>
          </a:p>
          <a:p>
            <a:r>
              <a:rPr lang="en-US" sz="2000" dirty="0"/>
              <a:t>Forms a natural candidate for the origin of the “recombination zone” at the surface of the Li contact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Thanks: Larry Darken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153" y="527191"/>
            <a:ext cx="2957293" cy="5008594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8290123" y="5685754"/>
            <a:ext cx="33080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Arial"/>
                <a:sym typeface="Gill Sans" charset="0"/>
              </a:rPr>
              <a:t>X-ray transmission </a:t>
            </a:r>
            <a:r>
              <a:rPr lang="en-US" sz="1800" dirty="0" err="1">
                <a:solidFill>
                  <a:srgbClr val="000000"/>
                </a:solidFill>
                <a:latin typeface="Arial"/>
                <a:sym typeface="Gill Sans" charset="0"/>
              </a:rPr>
              <a:t>topograph</a:t>
            </a:r>
            <a:r>
              <a:rPr lang="en-US" sz="1800" dirty="0">
                <a:solidFill>
                  <a:srgbClr val="000000"/>
                </a:solidFill>
                <a:latin typeface="Arial"/>
                <a:sym typeface="Gill Sans" charset="0"/>
              </a:rPr>
              <a:t> of dislocation-free </a:t>
            </a:r>
            <a:r>
              <a:rPr lang="en-US" sz="1800" dirty="0" err="1">
                <a:solidFill>
                  <a:srgbClr val="000000"/>
                </a:solidFill>
                <a:latin typeface="Arial"/>
                <a:sym typeface="Gill Sans" charset="0"/>
              </a:rPr>
              <a:t>Ge</a:t>
            </a:r>
            <a:r>
              <a:rPr lang="en-US" sz="1800" dirty="0">
                <a:solidFill>
                  <a:srgbClr val="000000"/>
                </a:solidFill>
                <a:latin typeface="Arial"/>
                <a:sym typeface="Gill Sans" charset="0"/>
              </a:rPr>
              <a:t> crystal after Li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998406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Signals from the Li Transition Layer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05000" y="1676400"/>
            <a:ext cx="7005536" cy="7008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Convolute diffusion result with normal </a:t>
            </a:r>
            <a:r>
              <a:rPr lang="en-GB" sz="2000" b="1" dirty="0" err="1">
                <a:solidFill>
                  <a:srgbClr val="000000"/>
                </a:solidFill>
                <a:latin typeface="Courier New"/>
                <a:ea typeface="DejaVu Sans" charset="0"/>
                <a:cs typeface="Courier New"/>
              </a:rPr>
              <a:t>siggen</a:t>
            </a:r>
            <a:r>
              <a:rPr lang="en-GB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output to get degraded signal shape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81739" y="2825289"/>
            <a:ext cx="4984568" cy="3684349"/>
            <a:chOff x="5140565" y="3962400"/>
            <a:chExt cx="3927235" cy="2794152"/>
          </a:xfrm>
        </p:grpSpPr>
        <p:grpSp>
          <p:nvGrpSpPr>
            <p:cNvPr id="2" name="Group 1"/>
            <p:cNvGrpSpPr/>
            <p:nvPr/>
          </p:nvGrpSpPr>
          <p:grpSpPr>
            <a:xfrm>
              <a:off x="5257800" y="3962400"/>
              <a:ext cx="3810000" cy="2646589"/>
              <a:chOff x="4824899" y="3657600"/>
              <a:chExt cx="3810000" cy="26465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4899" y="3657600"/>
                <a:ext cx="3810000" cy="2646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"/>
              <p:cNvSpPr txBox="1">
                <a:spLocks noChangeArrowheads="1"/>
              </p:cNvSpPr>
              <p:nvPr/>
            </p:nvSpPr>
            <p:spPr bwMode="auto">
              <a:xfrm>
                <a:off x="6400800" y="4191000"/>
                <a:ext cx="2005499" cy="165192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81273" tIns="42252" rIns="81273" bIns="42252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ts val="1200"/>
                  </a:spcBef>
                  <a:tabLst>
                    <a:tab pos="0" algn="l"/>
                    <a:tab pos="821060" algn="l"/>
                    <a:tab pos="1645283" algn="l"/>
                    <a:tab pos="2471080" algn="l"/>
                    <a:tab pos="3295308" algn="l"/>
                    <a:tab pos="4121090" algn="l"/>
                    <a:tab pos="4945317" algn="l"/>
                    <a:tab pos="5771116" algn="l"/>
                    <a:tab pos="6595338" algn="l"/>
                    <a:tab pos="7421130" algn="l"/>
                    <a:tab pos="8245347" algn="l"/>
                    <a:tab pos="9071152" algn="l"/>
                    <a:tab pos="9483255" algn="l"/>
                    <a:tab pos="9549578" algn="l"/>
                    <a:tab pos="10004320" algn="l"/>
                    <a:tab pos="10459063" algn="l"/>
                  </a:tabLst>
                </a:pPr>
                <a:r>
                  <a:rPr lang="en-US" dirty="0">
                    <a:solidFill>
                      <a:srgbClr val="0000FF"/>
                    </a:solidFill>
                    <a:effectLst/>
                    <a:ea typeface="DejaVu Sans" charset="0"/>
                    <a:cs typeface="DejaVu Sans" charset="0"/>
                  </a:rPr>
                  <a:t>Bulk</a:t>
                </a:r>
              </a:p>
              <a:p>
                <a:pPr>
                  <a:spcBef>
                    <a:spcPts val="1200"/>
                  </a:spcBef>
                  <a:tabLst>
                    <a:tab pos="0" algn="l"/>
                    <a:tab pos="821060" algn="l"/>
                    <a:tab pos="1645283" algn="l"/>
                    <a:tab pos="2471080" algn="l"/>
                    <a:tab pos="3295308" algn="l"/>
                    <a:tab pos="4121090" algn="l"/>
                    <a:tab pos="4945317" algn="l"/>
                    <a:tab pos="5771116" algn="l"/>
                    <a:tab pos="6595338" algn="l"/>
                    <a:tab pos="7421130" algn="l"/>
                    <a:tab pos="8245347" algn="l"/>
                    <a:tab pos="9071152" algn="l"/>
                    <a:tab pos="9483255" algn="l"/>
                    <a:tab pos="9549578" algn="l"/>
                    <a:tab pos="10004320" algn="l"/>
                    <a:tab pos="10459063" algn="l"/>
                  </a:tabLst>
                </a:pPr>
                <a:endParaRPr lang="en-US" sz="2000" dirty="0">
                  <a:solidFill>
                    <a:srgbClr val="000000"/>
                  </a:solidFill>
                  <a:ea typeface="DejaVu Sans" charset="0"/>
                  <a:cs typeface="DejaVu Sans" charset="0"/>
                </a:endParaRPr>
              </a:p>
              <a:p>
                <a:pPr>
                  <a:spcBef>
                    <a:spcPts val="1200"/>
                  </a:spcBef>
                  <a:tabLst>
                    <a:tab pos="0" algn="l"/>
                    <a:tab pos="821060" algn="l"/>
                    <a:tab pos="1645283" algn="l"/>
                    <a:tab pos="2471080" algn="l"/>
                    <a:tab pos="3295308" algn="l"/>
                    <a:tab pos="4121090" algn="l"/>
                    <a:tab pos="4945317" algn="l"/>
                    <a:tab pos="5771116" algn="l"/>
                    <a:tab pos="6595338" algn="l"/>
                    <a:tab pos="7421130" algn="l"/>
                    <a:tab pos="8245347" algn="l"/>
                    <a:tab pos="9071152" algn="l"/>
                    <a:tab pos="9483255" algn="l"/>
                    <a:tab pos="9549578" algn="l"/>
                    <a:tab pos="10004320" algn="l"/>
                    <a:tab pos="10459063" algn="l"/>
                  </a:tabLst>
                </a:pPr>
                <a:endParaRPr lang="en-US" sz="3200" dirty="0">
                  <a:solidFill>
                    <a:srgbClr val="000000"/>
                  </a:solidFill>
                  <a:ea typeface="DejaVu Sans" charset="0"/>
                  <a:cs typeface="DejaVu Sans" charset="0"/>
                </a:endParaRPr>
              </a:p>
              <a:p>
                <a:pPr>
                  <a:spcBef>
                    <a:spcPts val="1200"/>
                  </a:spcBef>
                  <a:tabLst>
                    <a:tab pos="0" algn="l"/>
                    <a:tab pos="821060" algn="l"/>
                    <a:tab pos="1645283" algn="l"/>
                    <a:tab pos="2471080" algn="l"/>
                    <a:tab pos="3295308" algn="l"/>
                    <a:tab pos="4121090" algn="l"/>
                    <a:tab pos="4945317" algn="l"/>
                    <a:tab pos="5771116" algn="l"/>
                    <a:tab pos="6595338" algn="l"/>
                    <a:tab pos="7421130" algn="l"/>
                    <a:tab pos="8245347" algn="l"/>
                    <a:tab pos="9071152" algn="l"/>
                    <a:tab pos="9483255" algn="l"/>
                    <a:tab pos="9549578" algn="l"/>
                    <a:tab pos="10004320" algn="l"/>
                    <a:tab pos="10459063" algn="l"/>
                  </a:tabLst>
                </a:pPr>
                <a:r>
                  <a:rPr lang="en-US" dirty="0">
                    <a:solidFill>
                      <a:srgbClr val="FF0000"/>
                    </a:solidFill>
                    <a:effectLst/>
                    <a:ea typeface="DejaVu Sans" charset="0"/>
                    <a:cs typeface="DejaVu Sans" charset="0"/>
                  </a:rPr>
                  <a:t>Li contact</a:t>
                </a:r>
              </a:p>
              <a:p>
                <a:pPr>
                  <a:spcBef>
                    <a:spcPts val="0"/>
                  </a:spcBef>
                  <a:tabLst>
                    <a:tab pos="0" algn="l"/>
                    <a:tab pos="821060" algn="l"/>
                    <a:tab pos="1645283" algn="l"/>
                    <a:tab pos="2471080" algn="l"/>
                    <a:tab pos="3295308" algn="l"/>
                    <a:tab pos="4121090" algn="l"/>
                    <a:tab pos="4945317" algn="l"/>
                    <a:tab pos="5771116" algn="l"/>
                    <a:tab pos="6595338" algn="l"/>
                    <a:tab pos="7421130" algn="l"/>
                    <a:tab pos="8245347" algn="l"/>
                    <a:tab pos="9071152" algn="l"/>
                    <a:tab pos="9483255" algn="l"/>
                    <a:tab pos="9549578" algn="l"/>
                    <a:tab pos="10004320" algn="l"/>
                    <a:tab pos="10459063" algn="l"/>
                  </a:tabLst>
                </a:pPr>
                <a:r>
                  <a:rPr lang="en-US" dirty="0">
                    <a:solidFill>
                      <a:srgbClr val="FF0000"/>
                    </a:solidFill>
                    <a:effectLst/>
                    <a:ea typeface="DejaVu Sans" charset="0"/>
                    <a:cs typeface="DejaVu Sans" charset="0"/>
                  </a:rPr>
                  <a:t>- Slow and small</a:t>
                </a:r>
              </a:p>
            </p:txBody>
          </p:sp>
        </p:grp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7146636" y="6505110"/>
              <a:ext cx="838200" cy="25144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square" lIns="81273" tIns="42252" rIns="81273" bIns="42252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1200"/>
                </a:spcBef>
                <a:tabLst>
                  <a:tab pos="0" algn="l"/>
                  <a:tab pos="821060" algn="l"/>
                  <a:tab pos="1645283" algn="l"/>
                  <a:tab pos="2471080" algn="l"/>
                  <a:tab pos="3295308" algn="l"/>
                  <a:tab pos="4121090" algn="l"/>
                  <a:tab pos="4945317" algn="l"/>
                  <a:tab pos="5771116" algn="l"/>
                  <a:tab pos="6595338" algn="l"/>
                  <a:tab pos="7421130" algn="l"/>
                  <a:tab pos="8245347" algn="l"/>
                  <a:tab pos="9071152" algn="l"/>
                  <a:tab pos="9483255" algn="l"/>
                  <a:tab pos="9549578" algn="l"/>
                  <a:tab pos="10004320" algn="l"/>
                  <a:tab pos="10459063" algn="l"/>
                </a:tabLst>
              </a:pPr>
              <a:r>
                <a:rPr lang="en-US" sz="1600" dirty="0">
                  <a:ea typeface="DejaVu Sans" charset="0"/>
                  <a:cs typeface="DejaVu Sans" charset="0"/>
                </a:rPr>
                <a:t>Time</a:t>
              </a: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 rot="16200000">
              <a:off x="4852076" y="4860488"/>
              <a:ext cx="838200" cy="2612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square" lIns="81273" tIns="42252" rIns="81273" bIns="42252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1200"/>
                </a:spcBef>
                <a:tabLst>
                  <a:tab pos="0" algn="l"/>
                  <a:tab pos="821060" algn="l"/>
                  <a:tab pos="1645283" algn="l"/>
                  <a:tab pos="2471080" algn="l"/>
                  <a:tab pos="3295308" algn="l"/>
                  <a:tab pos="4121090" algn="l"/>
                  <a:tab pos="4945317" algn="l"/>
                  <a:tab pos="5771116" algn="l"/>
                  <a:tab pos="6595338" algn="l"/>
                  <a:tab pos="7421130" algn="l"/>
                  <a:tab pos="8245347" algn="l"/>
                  <a:tab pos="9071152" algn="l"/>
                  <a:tab pos="9483255" algn="l"/>
                  <a:tab pos="9549578" algn="l"/>
                  <a:tab pos="10004320" algn="l"/>
                  <a:tab pos="10459063" algn="l"/>
                </a:tabLst>
              </a:pPr>
              <a:r>
                <a:rPr lang="en-US" sz="1600" dirty="0">
                  <a:ea typeface="DejaVu Sans" charset="0"/>
                  <a:cs typeface="DejaVu Sans" charset="0"/>
                </a:rPr>
                <a:t>Charge</a:t>
              </a:r>
            </a:p>
          </p:txBody>
        </p:sp>
      </p:grpSp>
      <p:sp>
        <p:nvSpPr>
          <p:cNvPr id="15" name="Text Box 2">
            <a:extLst>
              <a:ext uri="{FF2B5EF4-FFF2-40B4-BE49-F238E27FC236}">
                <a16:creationId xmlns:a16="http://schemas.microsoft.com/office/drawing/2014/main" id="{40DBCE49-529E-9340-8A9A-352A898C9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95" y="835287"/>
            <a:ext cx="5411822" cy="3931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  <a:ea typeface="DejaVu Sans" charset="0"/>
                <a:cs typeface="DejaVu Sans" charset="0"/>
              </a:rPr>
              <a:t>With Paddy Finnerty, Graham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DejaVu Sans" charset="0"/>
                <a:cs typeface="DejaVu Sans" charset="0"/>
              </a:rPr>
              <a:t>Giovanetti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+mn-lt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74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Simulation Codes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55986" y="1511030"/>
            <a:ext cx="10972800" cy="3855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dirty="0">
                <a:solidFill>
                  <a:srgbClr val="006C3A"/>
                </a:solidFill>
                <a:latin typeface="+mn-lt"/>
                <a:ea typeface="DejaVu Sans" charset="0"/>
                <a:cs typeface="DejaVu Sans" charset="0"/>
              </a:rPr>
              <a:t>How well can we calculate the signals generated by Ge detectors?</a:t>
            </a:r>
          </a:p>
          <a:p>
            <a:pPr>
              <a:spcBef>
                <a:spcPts val="6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endParaRPr lang="en-US" sz="1200" dirty="0">
              <a:solidFill>
                <a:srgbClr val="000000"/>
              </a:solidFill>
              <a:latin typeface="+mn-lt"/>
              <a:ea typeface="DejaVu Sans" charset="0"/>
              <a:cs typeface="DejaVu Sans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+mn-lt"/>
              </a:rPr>
              <a:t>Simulations are based fundamentally on the Shockley-</a:t>
            </a:r>
            <a:r>
              <a:rPr lang="en-US" sz="2000" dirty="0" err="1">
                <a:latin typeface="+mn-lt"/>
              </a:rPr>
              <a:t>Ramo</a:t>
            </a:r>
            <a:r>
              <a:rPr lang="en-US" sz="2000" dirty="0">
                <a:latin typeface="+mn-lt"/>
              </a:rPr>
              <a:t> theorem</a:t>
            </a:r>
          </a:p>
          <a:p>
            <a:pPr marL="740584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+mn-lt"/>
              </a:rPr>
              <a:t>P</a:t>
            </a:r>
            <a:r>
              <a:rPr lang="en-US" dirty="0">
                <a:effectLst/>
                <a:latin typeface="+mn-lt"/>
              </a:rPr>
              <a:t>arameterized to account for differences between detectors</a:t>
            </a:r>
          </a:p>
          <a:p>
            <a:pPr marL="740584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+mn-lt"/>
              </a:rPr>
              <a:t>I</a:t>
            </a:r>
            <a:r>
              <a:rPr lang="en-US" dirty="0">
                <a:effectLst/>
                <a:latin typeface="+mn-lt"/>
              </a:rPr>
              <a:t>nclude charge cloud size, charge diffusion during drift, self-repulsion </a:t>
            </a:r>
          </a:p>
          <a:p>
            <a:pPr marL="740584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+mn-lt"/>
              </a:rPr>
              <a:t>A</a:t>
            </a:r>
            <a:r>
              <a:rPr lang="en-US" dirty="0">
                <a:effectLst/>
                <a:latin typeface="+mn-lt"/>
              </a:rPr>
              <a:t>lso include an empirical representation of the electronics transfer function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+mn-lt"/>
              </a:rPr>
              <a:t>Accurately simulating the waveforms from any specific detector with this model requires the input of over a dozen parameters. Some are well understood, but others are measured poorly or not at all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+mn-lt"/>
              </a:rPr>
              <a:t>Ben Shanks (UNC/ORNL) has explored Bayesian machine learning to fit these parameters and reproduce measured signals to fantastic precision</a:t>
            </a:r>
          </a:p>
        </p:txBody>
      </p:sp>
    </p:spTree>
    <p:extLst>
      <p:ext uri="{BB962C8B-B14F-4D97-AF65-F5344CB8AC3E}">
        <p14:creationId xmlns:p14="http://schemas.microsoft.com/office/powerpoint/2010/main" val="2803106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02009" y="1194074"/>
            <a:ext cx="10941999" cy="3670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Calculation of electric and weighting potentials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Stand-alone program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2D relaxation, using cylindrical symmetry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Automatic adaptive grid to speed up calculation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i="1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Properly handles undepleted volumes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dirty="0">
                <a:latin typeface="+mn-lt"/>
                <a:ea typeface="DejaVu Sans" charset="0"/>
                <a:cs typeface="DejaVu Sans" charset="0"/>
              </a:rPr>
              <a:t>Only code I know of that does this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dirty="0">
                <a:latin typeface="+mn-lt"/>
                <a:ea typeface="DejaVu Sans" charset="0"/>
                <a:cs typeface="DejaVu Sans" charset="0"/>
              </a:rPr>
              <a:t>Iteratively finds undepleted voxels and sets their space charge to zero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dirty="0">
                <a:latin typeface="+mn-lt"/>
                <a:ea typeface="DejaVu Sans" charset="0"/>
                <a:cs typeface="DejaVu Sans" charset="0"/>
              </a:rPr>
              <a:t>Can calculate signals and capacitances for </a:t>
            </a:r>
            <a:r>
              <a:rPr lang="en-GB" dirty="0" err="1">
                <a:latin typeface="+mn-lt"/>
                <a:ea typeface="DejaVu Sans" charset="0"/>
                <a:cs typeface="DejaVu Sans" charset="0"/>
              </a:rPr>
              <a:t>undepleted</a:t>
            </a:r>
            <a:r>
              <a:rPr lang="en-GB" dirty="0">
                <a:latin typeface="+mn-lt"/>
                <a:ea typeface="DejaVu Sans" charset="0"/>
                <a:cs typeface="DejaVu Sans" charset="0"/>
              </a:rPr>
              <a:t> detectors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Calculates capacitance of readout contacts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ourier New"/>
                <a:cs typeface="Courier New"/>
              </a:rPr>
              <a:t>MJD_fieldgen</a:t>
            </a:r>
            <a:endParaRPr lang="en-US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580885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981199" y="914401"/>
            <a:ext cx="9653081" cy="1485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b="1" dirty="0" err="1">
                <a:solidFill>
                  <a:srgbClr val="000000"/>
                </a:solidFill>
                <a:latin typeface="Courier New"/>
                <a:ea typeface="DejaVu Sans" charset="0"/>
                <a:cs typeface="Courier New"/>
              </a:rPr>
              <a:t>MJD_fieldgen</a:t>
            </a:r>
            <a:r>
              <a:rPr lang="en-US" sz="24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calculation of capacitance vs. voltage</a:t>
            </a:r>
          </a:p>
          <a:p>
            <a:pPr>
              <a:spcBef>
                <a:spcPts val="6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      - Calculation (static) always higher than measurement (dynamic)</a:t>
            </a:r>
          </a:p>
          <a:p>
            <a:pPr algn="ctr">
              <a:spcBef>
                <a:spcPts val="24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ORTEC PPC   PONaMa-1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Capacitance Curves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400514"/>
            <a:ext cx="6337300" cy="430508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343400" y="3733800"/>
            <a:ext cx="1295400" cy="36232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ffectLst/>
                <a:ea typeface="DejaVu Sans" charset="0"/>
                <a:cs typeface="DejaVu Sans" charset="0"/>
              </a:rPr>
              <a:t>Measured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239000" y="2819400"/>
            <a:ext cx="1295400" cy="916326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8000"/>
                </a:solidFill>
                <a:effectLst/>
                <a:ea typeface="DejaVu Sans" charset="0"/>
                <a:cs typeface="DejaVu Sans" charset="0"/>
              </a:rPr>
              <a:t>Different </a:t>
            </a:r>
            <a:r>
              <a:rPr lang="en-US" dirty="0">
                <a:solidFill>
                  <a:srgbClr val="FF0000"/>
                </a:solidFill>
                <a:effectLst/>
                <a:ea typeface="DejaVu Sans" charset="0"/>
                <a:cs typeface="DejaVu Sans" charset="0"/>
              </a:rPr>
              <a:t>impurity </a:t>
            </a:r>
            <a:r>
              <a:rPr lang="en-US" dirty="0">
                <a:solidFill>
                  <a:srgbClr val="0000FF"/>
                </a:solidFill>
                <a:effectLst/>
                <a:ea typeface="DejaVu Sans" charset="0"/>
                <a:cs typeface="DejaVu Sans" charset="0"/>
              </a:rPr>
              <a:t>profiles</a:t>
            </a:r>
          </a:p>
        </p:txBody>
      </p:sp>
    </p:spTree>
    <p:extLst>
      <p:ext uri="{BB962C8B-B14F-4D97-AF65-F5344CB8AC3E}">
        <p14:creationId xmlns:p14="http://schemas.microsoft.com/office/powerpoint/2010/main" val="4277391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981199" y="914401"/>
            <a:ext cx="8972145" cy="4546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b="1" dirty="0" err="1">
                <a:solidFill>
                  <a:srgbClr val="000000"/>
                </a:solidFill>
                <a:latin typeface="Courier New"/>
                <a:ea typeface="DejaVu Sans" charset="0"/>
                <a:cs typeface="Courier New"/>
              </a:rPr>
              <a:t>MJD_fieldgen</a:t>
            </a:r>
            <a:r>
              <a:rPr lang="en-US" sz="24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calculation of capacitance vs. voltage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Capacitance Curves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76400"/>
            <a:ext cx="652581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5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02013" y="1194074"/>
            <a:ext cx="9745494" cy="4394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Calculation of signals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Mobilities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Temperature dependence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Crystal orientation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Charge cloud size, diffusion, repulsion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endParaRPr lang="en-GB" sz="2200" dirty="0">
              <a:solidFill>
                <a:srgbClr val="000000"/>
              </a:solidFill>
              <a:latin typeface="+mn-lt"/>
              <a:ea typeface="DejaVu Sans" charset="0"/>
              <a:cs typeface="DejaVu Sans" charset="0"/>
            </a:endParaRPr>
          </a:p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Intended for use as a library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Easy to calculate sums of MSE signals from GEANT, for example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Example codes and simple interactive test program provided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ourier New"/>
                <a:cs typeface="Courier New"/>
              </a:rPr>
              <a:t>MJD_siggen</a:t>
            </a:r>
            <a:endParaRPr lang="en-US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996568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Signals Calculated Near and Above Depletion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35" y="1974715"/>
            <a:ext cx="7493231" cy="373107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27898" y="1974715"/>
            <a:ext cx="2971800" cy="331551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800 to 900 V in steps of 20 V</a:t>
            </a:r>
          </a:p>
        </p:txBody>
      </p:sp>
      <p:sp>
        <p:nvSpPr>
          <p:cNvPr id="8" name="Rectangle 7"/>
          <p:cNvSpPr/>
          <p:nvPr/>
        </p:nvSpPr>
        <p:spPr>
          <a:xfrm>
            <a:off x="2529192" y="1819072"/>
            <a:ext cx="7358974" cy="3974294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60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Size Limits of PPCs &amp; </a:t>
            </a:r>
            <a:r>
              <a:rPr lang="en-US" dirty="0" err="1">
                <a:latin typeface="+mj-lt"/>
              </a:rPr>
              <a:t>BEGes</a:t>
            </a:r>
            <a:r>
              <a:rPr lang="en-US" dirty="0">
                <a:latin typeface="+mj-lt"/>
              </a:rPr>
              <a:t>?</a:t>
            </a:r>
          </a:p>
        </p:txBody>
      </p:sp>
      <p:sp>
        <p:nvSpPr>
          <p:cNvPr id="20484" name="Content Placeholder 2"/>
          <p:cNvSpPr>
            <a:spLocks noGrp="1"/>
          </p:cNvSpPr>
          <p:nvPr>
            <p:ph idx="4294967295"/>
          </p:nvPr>
        </p:nvSpPr>
        <p:spPr>
          <a:xfrm>
            <a:off x="429768" y="1157152"/>
            <a:ext cx="10330774" cy="47086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2400" dirty="0"/>
              <a:t>The average size of the </a:t>
            </a:r>
            <a:r>
              <a:rPr lang="en-US" sz="2400" dirty="0" err="1"/>
              <a:t>BEGes</a:t>
            </a:r>
            <a:r>
              <a:rPr lang="en-US" sz="2400" dirty="0"/>
              <a:t> in GERDA is 0.66 kg.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2400" dirty="0"/>
              <a:t>The average size of the PPCs in MJD is 0.85 kg.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If we had larger detectors, we could have fewer detector holders, cables, front ends, …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So why are PPCs and </a:t>
            </a:r>
            <a:r>
              <a:rPr lang="en-US" sz="2400" dirty="0" err="1"/>
              <a:t>BEGes</a:t>
            </a:r>
            <a:r>
              <a:rPr lang="en-US" sz="2400" dirty="0"/>
              <a:t> so small?</a:t>
            </a:r>
          </a:p>
          <a:p>
            <a:pPr marL="887909" lvl="1" indent="-342900">
              <a:buFont typeface="Wingdings" charset="2"/>
              <a:buChar char="v"/>
            </a:pPr>
            <a:r>
              <a:rPr lang="en-US" sz="2000" dirty="0"/>
              <a:t>Required maximum depletion voltages</a:t>
            </a:r>
          </a:p>
          <a:p>
            <a:pPr marL="887909" lvl="1" indent="-342900">
              <a:buFont typeface="Wingdings" charset="2"/>
              <a:buChar char="v"/>
            </a:pPr>
            <a:r>
              <a:rPr lang="en-US" sz="2000" dirty="0"/>
              <a:t>Required minimum electric field strength</a:t>
            </a:r>
          </a:p>
          <a:p>
            <a:pPr marL="1175345" lvl="2" indent="-342900">
              <a:buFont typeface=".HelveticaNeueDeskInterface-Regular" charset="-120"/>
              <a:buChar char="-"/>
            </a:pPr>
            <a:r>
              <a:rPr lang="en-US" sz="1800" dirty="0"/>
              <a:t>Too low a field can lead to charge trapping and poor resolution</a:t>
            </a:r>
          </a:p>
          <a:p>
            <a:pPr marL="1175345" lvl="2" indent="-342900">
              <a:buFont typeface=".HelveticaNeueDeskInterface-Regular" charset="-120"/>
              <a:buChar char="-"/>
            </a:pPr>
            <a:endParaRPr lang="en-US" sz="1800" dirty="0"/>
          </a:p>
          <a:p>
            <a:pPr marL="432395" indent="-342900">
              <a:buFont typeface=".HelveticaNeueDeskInterface-Regular" charset="-120"/>
              <a:buChar char="-"/>
            </a:pPr>
            <a:r>
              <a:rPr lang="en-US" sz="2600" dirty="0"/>
              <a:t>To illustrate, let’s simulate the depletion of some detectors</a:t>
            </a:r>
          </a:p>
        </p:txBody>
      </p:sp>
    </p:spTree>
    <p:extLst>
      <p:ext uri="{BB962C8B-B14F-4D97-AF65-F5344CB8AC3E}">
        <p14:creationId xmlns:p14="http://schemas.microsoft.com/office/powerpoint/2010/main" val="8166936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/>
              <a:t>Signal Simulation Validation?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39" y="1332271"/>
            <a:ext cx="7134930" cy="5301452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CCA13C38-0184-1248-8F1B-46550B648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1" y="1746385"/>
            <a:ext cx="3594100" cy="1008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Use high-energy single-site signals from a MJD PPC detector</a:t>
            </a:r>
          </a:p>
        </p:txBody>
      </p:sp>
    </p:spTree>
    <p:extLst>
      <p:ext uri="{BB962C8B-B14F-4D97-AF65-F5344CB8AC3E}">
        <p14:creationId xmlns:p14="http://schemas.microsoft.com/office/powerpoint/2010/main" val="2753732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Simulation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0850" y="1454285"/>
            <a:ext cx="3142850" cy="3701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70C0"/>
                </a:solidFill>
                <a:latin typeface="+mn-lt"/>
              </a:rPr>
              <a:t>Ben Shanks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70C0"/>
                </a:solidFill>
                <a:latin typeface="+mn-lt"/>
              </a:rPr>
              <a:t>(UNC / ORNL</a:t>
            </a:r>
            <a:r>
              <a:rPr lang="en-US" sz="2000" dirty="0">
                <a:latin typeface="+mn-lt"/>
              </a:rPr>
              <a:t>)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+mn-lt"/>
              </a:rPr>
              <a:t>Bayesian fitting of parameters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+mn-lt"/>
              </a:rPr>
              <a:t>Reproduction of signals almost at level of noise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+mn-lt"/>
              </a:rPr>
              <a:t>&lt; 1 ppt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63" y="790784"/>
            <a:ext cx="6720191" cy="59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78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68A6-6379-014B-9FAD-4407802E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6C4B-CBBD-6F49-A7B2-49C49549D79B}"/>
              </a:ext>
            </a:extLst>
          </p:cNvPr>
          <p:cNvSpPr txBox="1">
            <a:spLocks/>
          </p:cNvSpPr>
          <p:nvPr/>
        </p:nvSpPr>
        <p:spPr>
          <a:xfrm>
            <a:off x="448054" y="1171754"/>
            <a:ext cx="10943035" cy="5248497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 dirty="0"/>
              <a:t>Field calculations and signal simulations play a crucial in detector optimization for LEGEND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Can do well-validated, very precise modelling of bulk signals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Reliability now good enough to confidently develop novel designs before producing prototypes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Minimum field, depletion voltage, signal shapes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e.g. ICPC detectors with masses up to 6 kg should work </a:t>
            </a:r>
            <a:r>
              <a:rPr lang="en-GB" sz="2000" i="1" dirty="0"/>
              <a:t>in principle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Ring detectors, …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Now have reasonable understanding of surface channels and their effect on MJD alpha backgrounds</a:t>
            </a:r>
          </a:p>
          <a:p>
            <a:pPr>
              <a:lnSpc>
                <a:spcPct val="100000"/>
              </a:lnSpc>
            </a:pPr>
            <a:r>
              <a:rPr lang="en-GB" sz="2200" dirty="0"/>
              <a:t>Have a physical model for signals from Li n+ contacts</a:t>
            </a:r>
          </a:p>
        </p:txBody>
      </p:sp>
    </p:spTree>
    <p:extLst>
      <p:ext uri="{BB962C8B-B14F-4D97-AF65-F5344CB8AC3E}">
        <p14:creationId xmlns:p14="http://schemas.microsoft.com/office/powerpoint/2010/main" val="1569061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68A6-6379-014B-9FAD-4407802E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6C4B-CBBD-6F49-A7B2-49C49549D79B}"/>
              </a:ext>
            </a:extLst>
          </p:cNvPr>
          <p:cNvSpPr txBox="1">
            <a:spLocks/>
          </p:cNvSpPr>
          <p:nvPr/>
        </p:nvSpPr>
        <p:spPr>
          <a:xfrm>
            <a:off x="448054" y="1171754"/>
            <a:ext cx="11493575" cy="5248497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7734" lvl="1" indent="-342900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The </a:t>
            </a:r>
            <a:r>
              <a:rPr lang="en-US" cap="small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Majorana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, GERDA and LEGEND collaborations</a:t>
            </a:r>
          </a:p>
          <a:p>
            <a:pPr marL="1139047" lvl="2" indent="-342900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Especially many students and postdocs</a:t>
            </a:r>
          </a:p>
          <a:p>
            <a:pPr marL="797734" lvl="1" indent="-342900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Canberra/</a:t>
            </a:r>
            <a:r>
              <a:rPr lang="en-US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Mirion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, ORTEC/AMETEK, and PHDs Co.</a:t>
            </a:r>
          </a:p>
          <a:p>
            <a:pPr marL="797734" lvl="1" indent="-342900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I-Yang Lee (LBNL)</a:t>
            </a:r>
          </a:p>
          <a:p>
            <a:pPr marL="797734" lvl="1" indent="-342900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Karin </a:t>
            </a:r>
            <a:r>
              <a:rPr lang="en-US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Lagergren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(ORNL)</a:t>
            </a:r>
          </a:p>
          <a:p>
            <a:pPr marL="797734" lvl="1" indent="-342900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Ren Cooper (ORNL, LBNL)</a:t>
            </a:r>
          </a:p>
          <a:p>
            <a:pPr marL="797734" lvl="1" indent="-342900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Ben Shanks (UNC, ORNL)</a:t>
            </a:r>
          </a:p>
          <a:p>
            <a:pPr marL="403225" lvl="1" indent="0">
              <a:lnSpc>
                <a:spcPct val="100000"/>
              </a:lnSpc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18894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68A6-6379-014B-9FAD-4407802E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9504955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Precise Signal Simulation </a:t>
            </a:r>
            <a:r>
              <a:rPr lang="en-US" sz="2400" dirty="0"/>
              <a:t>requires: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65405" y="1063558"/>
            <a:ext cx="10726595" cy="55175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marL="365760" indent="-365760">
              <a:spcBef>
                <a:spcPts val="2400"/>
              </a:spcBef>
              <a:buFont typeface="+mj-lt"/>
              <a:buAutoNum type="arabicPeriod"/>
            </a:pPr>
            <a:r>
              <a:rPr lang="en-US" sz="2000" dirty="0">
                <a:latin typeface="+mn-lt"/>
              </a:rPr>
              <a:t>Weighting potential</a:t>
            </a:r>
          </a:p>
          <a:p>
            <a:pPr marL="797734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effectLst/>
                <a:latin typeface="+mn-lt"/>
              </a:rPr>
              <a:t>Depends only on detector dimensions</a:t>
            </a:r>
          </a:p>
          <a:p>
            <a:pPr marL="365760" indent="-36576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latin typeface="+mn-lt"/>
              </a:rPr>
              <a:t>Electric Field</a:t>
            </a:r>
          </a:p>
          <a:p>
            <a:pPr marL="797734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effectLst/>
                <a:latin typeface="+mn-lt"/>
              </a:rPr>
              <a:t>Depends on impurity profile within the crystal</a:t>
            </a:r>
          </a:p>
          <a:p>
            <a:pPr marL="1252573" lvl="2" indent="-342900">
              <a:spcBef>
                <a:spcPts val="300"/>
              </a:spcBef>
              <a:buFont typeface="Arial" charset="0"/>
              <a:buChar char="•"/>
            </a:pPr>
            <a:r>
              <a:rPr lang="en-US" dirty="0">
                <a:effectLst/>
                <a:latin typeface="+mn-lt"/>
              </a:rPr>
              <a:t>Hall probe measurements (relatively high uncertainty)</a:t>
            </a:r>
          </a:p>
          <a:p>
            <a:pPr marL="1252573" lvl="2" indent="-342900">
              <a:spcBef>
                <a:spcPts val="300"/>
              </a:spcBef>
              <a:buFont typeface="Arial" charset="0"/>
              <a:buChar char="•"/>
            </a:pPr>
            <a:r>
              <a:rPr lang="en-US" dirty="0">
                <a:effectLst/>
                <a:latin typeface="+mn-lt"/>
              </a:rPr>
              <a:t>Measured depletion voltage(s)</a:t>
            </a:r>
            <a:endParaRPr lang="en-US" sz="2000" dirty="0">
              <a:latin typeface="+mn-lt"/>
            </a:endParaRPr>
          </a:p>
          <a:p>
            <a:pPr marL="365760" indent="-36576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latin typeface="+mn-lt"/>
              </a:rPr>
              <a:t>Carrier drift velocity in germanium </a:t>
            </a:r>
          </a:p>
          <a:p>
            <a:pPr marL="797734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effectLst/>
                <a:latin typeface="+mn-lt"/>
              </a:rPr>
              <a:t>Depends sensitively on electric field and crystal orientation, temperature</a:t>
            </a:r>
          </a:p>
          <a:p>
            <a:pPr marL="365760" indent="-36576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latin typeface="+mn-lt"/>
              </a:rPr>
              <a:t>Charge cloud size</a:t>
            </a:r>
          </a:p>
          <a:p>
            <a:pPr marL="820599" lvl="2" indent="-36576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effectLst/>
                <a:latin typeface="+mn-lt"/>
              </a:rPr>
              <a:t>Depends on energy of interaction, electric field, drift time</a:t>
            </a:r>
            <a:endParaRPr lang="en-US" sz="20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Charge trapping during drift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latin typeface="+mn-lt"/>
              </a:rPr>
              <a:t>Shaping introduced by charge-sensitive preamplifier and WF digitizer</a:t>
            </a:r>
          </a:p>
          <a:p>
            <a:pPr marL="797734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effectLst/>
                <a:latin typeface="+mn-lt"/>
              </a:rPr>
              <a:t>Many factors, but in general, different for each detector</a:t>
            </a:r>
          </a:p>
          <a:p>
            <a:pPr marL="797734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effectLst/>
                <a:latin typeface="+mn-lt"/>
              </a:rPr>
              <a:t>Cross-talk (both differential and integral) between segments in segmented detectors</a:t>
            </a:r>
          </a:p>
        </p:txBody>
      </p:sp>
    </p:spTree>
    <p:extLst>
      <p:ext uri="{BB962C8B-B14F-4D97-AF65-F5344CB8AC3E}">
        <p14:creationId xmlns:p14="http://schemas.microsoft.com/office/powerpoint/2010/main" val="4240826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ourier New"/>
                <a:cs typeface="Courier New"/>
              </a:rPr>
              <a:t>MJD_fieldgen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 </a:t>
            </a:r>
            <a:r>
              <a:rPr lang="en-US" b="1" dirty="0" err="1">
                <a:latin typeface="Courier New"/>
                <a:cs typeface="Courier New"/>
              </a:rPr>
              <a:t>MJD_siggen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27680F52-1FC1-2841-81E5-6F11A7F9D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09" y="1194074"/>
            <a:ext cx="10941999" cy="3070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There are other codes on the market, e.g.:</a:t>
            </a:r>
          </a:p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		- GERDA, AGATA : ADL</a:t>
            </a:r>
          </a:p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		-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FEniCS</a:t>
            </a:r>
            <a:endParaRPr lang="en-US" sz="2400" dirty="0">
              <a:solidFill>
                <a:srgbClr val="000000"/>
              </a:solidFill>
              <a:latin typeface="+mn-lt"/>
              <a:ea typeface="DejaVu Sans" charset="0"/>
              <a:cs typeface="DejaVu Sans" charset="0"/>
            </a:endParaRPr>
          </a:p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endParaRPr lang="en-US" sz="2400" dirty="0">
              <a:solidFill>
                <a:srgbClr val="000000"/>
              </a:solidFill>
              <a:latin typeface="+mn-lt"/>
              <a:ea typeface="DejaVu Sans" charset="0"/>
              <a:cs typeface="DejaVu Sans" charset="0"/>
            </a:endParaRPr>
          </a:p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These are used for many excellent simulations…</a:t>
            </a:r>
          </a:p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But I will discuss only a few features of some codes developed at ORNL</a:t>
            </a:r>
            <a:endParaRPr lang="en-GB" sz="2200" dirty="0">
              <a:solidFill>
                <a:srgbClr val="000000"/>
              </a:solidFill>
              <a:latin typeface="+mn-lt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994128" y="1425782"/>
            <a:ext cx="2362200" cy="3586288"/>
          </a:xfrm>
          <a:prstGeom prst="rect">
            <a:avLst/>
          </a:prstGeom>
          <a:noFill/>
          <a:ln w="28575" cmpd="sng">
            <a:solidFill>
              <a:srgbClr val="000090"/>
            </a:solidFill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Config</a:t>
            </a: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 file</a:t>
            </a:r>
          </a:p>
          <a:p>
            <a:pPr>
              <a:spcBef>
                <a:spcPts val="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endParaRPr lang="en-US" dirty="0">
              <a:solidFill>
                <a:srgbClr val="000000"/>
              </a:solidFill>
              <a:effectLst/>
              <a:ea typeface="DejaVu Sans" charset="0"/>
              <a:cs typeface="DejaVu Sans" charset="0"/>
            </a:endParaRPr>
          </a:p>
          <a:p>
            <a:pPr marL="256032" indent="-256032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ffectLst/>
                <a:ea typeface="DejaVu Sans" charset="0"/>
                <a:cs typeface="DejaVu Sans" charset="0"/>
              </a:rPr>
              <a:t>Detector geometry</a:t>
            </a:r>
          </a:p>
          <a:p>
            <a:pPr marL="256032" indent="-256032">
              <a:spcBef>
                <a:spcPts val="3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ffectLst/>
                <a:ea typeface="DejaVu Sans" charset="0"/>
                <a:cs typeface="DejaVu Sans" charset="0"/>
              </a:rPr>
              <a:t>Impurity profile</a:t>
            </a:r>
          </a:p>
          <a:p>
            <a:pPr marL="256032" indent="-256032">
              <a:spcBef>
                <a:spcPts val="3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ffectLst/>
                <a:ea typeface="DejaVu Sans" charset="0"/>
                <a:cs typeface="DejaVu Sans" charset="0"/>
              </a:rPr>
              <a:t>Grid size</a:t>
            </a:r>
          </a:p>
          <a:p>
            <a:pPr marL="256032" indent="-256032">
              <a:spcBef>
                <a:spcPts val="3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ffectLst/>
                <a:ea typeface="DejaVu Sans" charset="0"/>
                <a:cs typeface="DejaVu Sans" charset="0"/>
              </a:rPr>
              <a:t>Temperature</a:t>
            </a:r>
          </a:p>
          <a:p>
            <a:pPr marL="256032" indent="-256032">
              <a:spcBef>
                <a:spcPts val="3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ffectLst/>
                <a:ea typeface="DejaVu Sans" charset="0"/>
                <a:cs typeface="DejaVu Sans" charset="0"/>
              </a:rPr>
              <a:t>File names</a:t>
            </a:r>
          </a:p>
          <a:p>
            <a:pPr marL="256032" indent="-256032">
              <a:spcBef>
                <a:spcPts val="3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ffectLst/>
                <a:ea typeface="DejaVu Sans" charset="0"/>
                <a:cs typeface="DejaVu Sans" charset="0"/>
              </a:rPr>
              <a:t>Charge cloud options</a:t>
            </a:r>
          </a:p>
          <a:p>
            <a:pPr marL="256032" indent="-256032">
              <a:spcBef>
                <a:spcPts val="3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dirty="0">
                <a:solidFill>
                  <a:srgbClr val="000000"/>
                </a:solidFill>
                <a:effectLst/>
                <a:ea typeface="DejaVu Sans" charset="0"/>
                <a:cs typeface="DejaVu Sans" charset="0"/>
              </a:rPr>
              <a:t>…</a:t>
            </a:r>
          </a:p>
          <a:p>
            <a:pPr>
              <a:spcBef>
                <a:spcPts val="3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endParaRPr lang="en-US" dirty="0">
              <a:solidFill>
                <a:srgbClr val="000000"/>
              </a:solidFill>
              <a:effectLst/>
              <a:ea typeface="DejaVu Sans" charset="0"/>
              <a:cs typeface="DejaVu San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ourier New"/>
                <a:cs typeface="Courier New"/>
              </a:rPr>
              <a:t>MJD_fieldgen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 </a:t>
            </a:r>
            <a:r>
              <a:rPr lang="en-US" b="1" dirty="0" err="1">
                <a:latin typeface="Courier New"/>
                <a:cs typeface="Courier New"/>
              </a:rPr>
              <a:t>MJD_siggen</a:t>
            </a:r>
            <a:r>
              <a:rPr lang="en-US" b="1" dirty="0"/>
              <a:t> 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56328" y="1752600"/>
            <a:ext cx="838200" cy="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94528" y="1524001"/>
            <a:ext cx="2286000" cy="454661"/>
          </a:xfrm>
          <a:prstGeom prst="rect">
            <a:avLst/>
          </a:prstGeom>
          <a:noFill/>
          <a:ln w="12700" cmpd="sng">
            <a:solidFill>
              <a:srgbClr val="800000"/>
            </a:solidFill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b="1" dirty="0" err="1">
                <a:solidFill>
                  <a:srgbClr val="000000"/>
                </a:solidFill>
                <a:latin typeface="Courier New"/>
                <a:ea typeface="DejaVu Sans" charset="0"/>
                <a:cs typeface="Courier New"/>
              </a:rPr>
              <a:t>fieldgen</a:t>
            </a:r>
            <a:endParaRPr lang="en-US" sz="2400" b="1" dirty="0">
              <a:solidFill>
                <a:srgbClr val="000000"/>
              </a:solidFill>
              <a:latin typeface="Courier New"/>
              <a:ea typeface="DejaVu Sans" charset="0"/>
              <a:cs typeface="Courier New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56328" y="4636094"/>
            <a:ext cx="838200" cy="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94528" y="4178895"/>
            <a:ext cx="2286000" cy="900937"/>
          </a:xfrm>
          <a:prstGeom prst="rect">
            <a:avLst/>
          </a:prstGeom>
          <a:noFill/>
          <a:ln w="12700" cmpd="sng">
            <a:solidFill>
              <a:srgbClr val="800000"/>
            </a:solidFill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b="1" dirty="0" err="1">
                <a:solidFill>
                  <a:srgbClr val="000000"/>
                </a:solidFill>
                <a:latin typeface="Courier New"/>
                <a:ea typeface="DejaVu Sans" charset="0"/>
                <a:cs typeface="Courier New"/>
              </a:rPr>
              <a:t>siggen</a:t>
            </a:r>
            <a:endParaRPr lang="en-US" sz="2400" b="1" dirty="0">
              <a:solidFill>
                <a:srgbClr val="000000"/>
              </a:solidFill>
              <a:latin typeface="Courier New"/>
              <a:ea typeface="DejaVu Sans" charset="0"/>
              <a:cs typeface="Courier New"/>
            </a:endParaRPr>
          </a:p>
          <a:p>
            <a:pPr algn="ctr">
              <a:spcBef>
                <a:spcPts val="6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ourier New"/>
                <a:ea typeface="DejaVu Sans" charset="0"/>
                <a:cs typeface="Courier New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latin typeface="Courier New"/>
                <a:ea typeface="DejaVu Sans" charset="0"/>
                <a:cs typeface="Courier New"/>
              </a:rPr>
              <a:t>stester</a:t>
            </a:r>
            <a:r>
              <a:rPr lang="en-US" sz="2400" b="1" dirty="0">
                <a:solidFill>
                  <a:srgbClr val="000000"/>
                </a:solidFill>
                <a:latin typeface="Courier New"/>
                <a:ea typeface="DejaVu Sans" charset="0"/>
                <a:cs typeface="Courier New"/>
              </a:rPr>
              <a:t>)</a:t>
            </a:r>
          </a:p>
        </p:txBody>
      </p:sp>
      <p:cxnSp>
        <p:nvCxnSpPr>
          <p:cNvPr id="10" name="Straight Arrow Connector 9"/>
          <p:cNvCxnSpPr>
            <a:stCxn id="7" idx="2"/>
            <a:endCxn id="13" idx="0"/>
          </p:cNvCxnSpPr>
          <p:nvPr/>
        </p:nvCxnSpPr>
        <p:spPr>
          <a:xfrm>
            <a:off x="6337528" y="1978661"/>
            <a:ext cx="0" cy="516392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3" idx="0"/>
          </p:cNvCxnSpPr>
          <p:nvPr/>
        </p:nvCxnSpPr>
        <p:spPr>
          <a:xfrm>
            <a:off x="6337528" y="5079832"/>
            <a:ext cx="0" cy="482769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270728" y="2495054"/>
            <a:ext cx="2133600" cy="1162547"/>
          </a:xfrm>
          <a:prstGeom prst="rect">
            <a:avLst/>
          </a:prstGeom>
          <a:noFill/>
          <a:ln w="12700" cmpd="sng">
            <a:solidFill>
              <a:srgbClr val="000090"/>
            </a:solidFill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Electric potential</a:t>
            </a:r>
          </a:p>
          <a:p>
            <a:pPr algn="ctr">
              <a:spcBef>
                <a:spcPts val="9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Weighting potential(s)</a:t>
            </a:r>
          </a:p>
        </p:txBody>
      </p:sp>
      <p:cxnSp>
        <p:nvCxnSpPr>
          <p:cNvPr id="14" name="Straight Arrow Connector 13"/>
          <p:cNvCxnSpPr>
            <a:stCxn id="13" idx="2"/>
            <a:endCxn id="9" idx="0"/>
          </p:cNvCxnSpPr>
          <p:nvPr/>
        </p:nvCxnSpPr>
        <p:spPr>
          <a:xfrm>
            <a:off x="6337528" y="3657600"/>
            <a:ext cx="0" cy="521294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1" idx="1"/>
            <a:endCxn id="9" idx="3"/>
          </p:cNvCxnSpPr>
          <p:nvPr/>
        </p:nvCxnSpPr>
        <p:spPr>
          <a:xfrm flipH="1">
            <a:off x="7480528" y="4620619"/>
            <a:ext cx="990600" cy="8745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270728" y="5562600"/>
            <a:ext cx="2133600" cy="393106"/>
          </a:xfrm>
          <a:prstGeom prst="rect">
            <a:avLst/>
          </a:prstGeom>
          <a:noFill/>
          <a:ln w="28575" cmpd="sng">
            <a:solidFill>
              <a:srgbClr val="000090"/>
            </a:solidFill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Signals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8471128" y="3962401"/>
            <a:ext cx="1676400" cy="1316435"/>
          </a:xfrm>
          <a:prstGeom prst="rect">
            <a:avLst/>
          </a:prstGeom>
          <a:noFill/>
          <a:ln w="12700" cmpd="sng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Input interaction locations (energies)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8471128" y="2654894"/>
            <a:ext cx="1676400" cy="393106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ea typeface="DejaVu Sans" charset="0"/>
                <a:cs typeface="DejaVu Sans" charset="0"/>
              </a:rPr>
              <a:t>GEANT</a:t>
            </a:r>
          </a:p>
        </p:txBody>
      </p:sp>
      <p:cxnSp>
        <p:nvCxnSpPr>
          <p:cNvPr id="36" name="Straight Arrow Connector 35"/>
          <p:cNvCxnSpPr>
            <a:stCxn id="35" idx="2"/>
            <a:endCxn id="31" idx="0"/>
          </p:cNvCxnSpPr>
          <p:nvPr/>
        </p:nvCxnSpPr>
        <p:spPr>
          <a:xfrm>
            <a:off x="9309328" y="3048000"/>
            <a:ext cx="0" cy="914400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65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02009" y="1194074"/>
            <a:ext cx="10941999" cy="437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Calculation of electric and weighting potentials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Stand-alone program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2D relaxation, using cylindrical symmetry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dirty="0">
                <a:latin typeface="+mn-lt"/>
                <a:ea typeface="DejaVu Sans" charset="0"/>
                <a:cs typeface="DejaVu Sans" charset="0"/>
              </a:rPr>
              <a:t>Simplest boundary condition for passivated surface;  parallel field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dirty="0">
                <a:latin typeface="+mn-lt"/>
                <a:ea typeface="DejaVu Sans" charset="0"/>
                <a:cs typeface="DejaVu Sans" charset="0"/>
              </a:rPr>
              <a:t>Does not try to include material outside the crystal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Automatic adaptive grid (coarse -&gt; finer -&gt; finest) to speed up calculation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i="1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Properly handles undepleted volumes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dirty="0">
                <a:latin typeface="+mn-lt"/>
                <a:ea typeface="DejaVu Sans" charset="0"/>
                <a:cs typeface="DejaVu Sans" charset="0"/>
              </a:rPr>
              <a:t>Only code I know of that does this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dirty="0">
                <a:latin typeface="+mn-lt"/>
                <a:ea typeface="DejaVu Sans" charset="0"/>
                <a:cs typeface="DejaVu Sans" charset="0"/>
              </a:rPr>
              <a:t>Iteratively finds undepleted voxels and sets their space charge to zero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dirty="0">
                <a:latin typeface="+mn-lt"/>
                <a:ea typeface="DejaVu Sans" charset="0"/>
                <a:cs typeface="DejaVu Sans" charset="0"/>
              </a:rPr>
              <a:t>Can calculate signals and capacitances for </a:t>
            </a:r>
            <a:r>
              <a:rPr lang="en-GB" dirty="0" err="1">
                <a:latin typeface="+mn-lt"/>
                <a:ea typeface="DejaVu Sans" charset="0"/>
                <a:cs typeface="DejaVu Sans" charset="0"/>
              </a:rPr>
              <a:t>undepleted</a:t>
            </a:r>
            <a:r>
              <a:rPr lang="en-GB" dirty="0">
                <a:latin typeface="+mn-lt"/>
                <a:ea typeface="DejaVu Sans" charset="0"/>
                <a:cs typeface="DejaVu Sans" charset="0"/>
              </a:rPr>
              <a:t> detectors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Calculates capacitance of readout contacts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ourier New"/>
                <a:cs typeface="Courier New"/>
              </a:rPr>
              <a:t>MJD_fieldgen</a:t>
            </a:r>
            <a:endParaRPr lang="en-US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586830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02013" y="1194074"/>
            <a:ext cx="9745494" cy="4394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Calculation of signals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Mobilities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Temperature dependence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Crystal orientation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Charge cloud size, diffusion, repulsion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endParaRPr lang="en-GB" sz="2200" dirty="0">
              <a:solidFill>
                <a:srgbClr val="000000"/>
              </a:solidFill>
              <a:latin typeface="+mn-lt"/>
              <a:ea typeface="DejaVu Sans" charset="0"/>
              <a:cs typeface="DejaVu Sans" charset="0"/>
            </a:endParaRPr>
          </a:p>
          <a:p>
            <a:pPr>
              <a:spcBef>
                <a:spcPts val="1200"/>
              </a:spcBef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Intended for use as a library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Easy to calculate sums of MSE signals from GEANT, for example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GB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Example codes and simple interactive test program provided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ourier New"/>
                <a:cs typeface="Courier New"/>
              </a:rPr>
              <a:t>MJD_siggen</a:t>
            </a:r>
            <a:endParaRPr lang="en-US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251283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50" y="2679032"/>
            <a:ext cx="5485419" cy="4114800"/>
          </a:xfrm>
          <a:prstGeom prst="rect">
            <a:avLst/>
          </a:prstGeom>
        </p:spPr>
      </p:pic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Depletion</a:t>
            </a:r>
          </a:p>
        </p:txBody>
      </p:sp>
      <p:sp>
        <p:nvSpPr>
          <p:cNvPr id="20484" name="Content Placeholder 2"/>
          <p:cNvSpPr>
            <a:spLocks noGrp="1"/>
          </p:cNvSpPr>
          <p:nvPr>
            <p:ph idx="4294967295"/>
          </p:nvPr>
        </p:nvSpPr>
        <p:spPr>
          <a:xfrm>
            <a:off x="453082" y="1155842"/>
            <a:ext cx="8534400" cy="204896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BEGe: Diameter 8cm, length 3 cm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Impurity </a:t>
            </a:r>
            <a:r>
              <a:rPr lang="el-GR" sz="2400" dirty="0"/>
              <a:t>ρ</a:t>
            </a:r>
            <a:r>
              <a:rPr lang="en-US" sz="2400" dirty="0"/>
              <a:t> = 0.7 x 10</a:t>
            </a:r>
            <a:r>
              <a:rPr lang="en-US" sz="2400" baseline="30000" dirty="0"/>
              <a:t>10</a:t>
            </a:r>
            <a:r>
              <a:rPr lang="en-US" sz="2400" dirty="0"/>
              <a:t> cm</a:t>
            </a:r>
            <a:r>
              <a:rPr lang="en-US" sz="2400" baseline="30000" dirty="0"/>
              <a:t>-3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100 V steps</a:t>
            </a:r>
          </a:p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2400" dirty="0"/>
              <a:t>Depletion: 1200V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8641493" y="2829696"/>
            <a:ext cx="1375955" cy="3751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504" tIns="46551" rIns="89504" bIns="46551" rtlCol="0">
            <a:prstTxWarp prst="textNoShape">
              <a:avLst/>
            </a:prstTxWarp>
            <a:spAutoFit/>
          </a:bodyPr>
          <a:lstStyle/>
          <a:p>
            <a:pPr marL="2442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454787" algn="l"/>
                <a:tab pos="909579" algn="l"/>
                <a:tab pos="1364371" algn="l"/>
                <a:tab pos="1819156" algn="l"/>
                <a:tab pos="2273947" algn="l"/>
                <a:tab pos="2728736" algn="l"/>
                <a:tab pos="3183515" algn="l"/>
                <a:tab pos="3638310" algn="l"/>
                <a:tab pos="4093097" algn="l"/>
                <a:tab pos="4547887" algn="l"/>
                <a:tab pos="5002678" algn="l"/>
                <a:tab pos="5457467" algn="l"/>
                <a:tab pos="5912251" algn="l"/>
                <a:tab pos="6367043" algn="l"/>
                <a:tab pos="6821833" algn="l"/>
                <a:tab pos="7276624" algn="l"/>
                <a:tab pos="7731416" algn="l"/>
                <a:tab pos="8186200" algn="l"/>
                <a:tab pos="8640988" algn="l"/>
                <a:tab pos="9095770" algn="l"/>
                <a:tab pos="9550568" algn="l"/>
              </a:tabLst>
            </a:pPr>
            <a:r>
              <a:rPr lang="en-US">
                <a:solidFill>
                  <a:srgbClr val="0070C0"/>
                </a:solidFill>
                <a:effectLst/>
              </a:rPr>
              <a:t>p-n junction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826845" y="3175687"/>
            <a:ext cx="321275" cy="704335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6443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619833" y="813816"/>
            <a:ext cx="8590133" cy="25907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9582" tIns="44593" rIns="89582" bIns="44593">
            <a:prstTxWarp prst="textNoShape">
              <a:avLst/>
            </a:prstTxWarp>
            <a:normAutofit/>
          </a:bodyPr>
          <a:lstStyle/>
          <a:p>
            <a:pPr marL="274320" indent="-274320">
              <a:spcBef>
                <a:spcPts val="600"/>
              </a:spcBef>
              <a:buFont typeface="Arial"/>
              <a:buChar char="•"/>
              <a:tabLst>
                <a:tab pos="0" algn="l"/>
                <a:tab pos="501316" algn="l"/>
                <a:tab pos="1002628" algn="l"/>
                <a:tab pos="1503947" algn="l"/>
                <a:tab pos="2005252" algn="l"/>
                <a:tab pos="2506569" algn="l"/>
                <a:tab pos="3007879" algn="l"/>
                <a:tab pos="3509198" algn="l"/>
                <a:tab pos="4010510" algn="l"/>
                <a:tab pos="4511822" algn="l"/>
                <a:tab pos="5013138" algn="l"/>
                <a:tab pos="5514454" algn="l"/>
                <a:tab pos="6015764" algn="l"/>
                <a:tab pos="6517084" algn="l"/>
                <a:tab pos="7018391" algn="l"/>
                <a:tab pos="7519708" algn="l"/>
                <a:tab pos="8021024" algn="l"/>
                <a:tab pos="8522336" algn="l"/>
                <a:tab pos="9023645" algn="l"/>
                <a:tab pos="9524964" algn="l"/>
                <a:tab pos="10026272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Total of 19 segments, 20 signals</a:t>
            </a:r>
          </a:p>
          <a:p>
            <a:pPr marL="274320" indent="-274320">
              <a:spcBef>
                <a:spcPts val="600"/>
              </a:spcBef>
              <a:buFont typeface="Arial"/>
              <a:buChar char="•"/>
              <a:tabLst>
                <a:tab pos="0" algn="l"/>
                <a:tab pos="501316" algn="l"/>
                <a:tab pos="1002628" algn="l"/>
                <a:tab pos="1503947" algn="l"/>
                <a:tab pos="2005252" algn="l"/>
                <a:tab pos="2506569" algn="l"/>
                <a:tab pos="3007879" algn="l"/>
                <a:tab pos="3509198" algn="l"/>
                <a:tab pos="4010510" algn="l"/>
                <a:tab pos="4511822" algn="l"/>
                <a:tab pos="5013138" algn="l"/>
                <a:tab pos="5514454" algn="l"/>
                <a:tab pos="6015764" algn="l"/>
                <a:tab pos="6517084" algn="l"/>
                <a:tab pos="7018391" algn="l"/>
                <a:tab pos="7519708" algn="l"/>
                <a:tab pos="8021024" algn="l"/>
                <a:tab pos="8522336" algn="l"/>
                <a:tab pos="9023645" algn="l"/>
                <a:tab pos="9524964" algn="l"/>
                <a:tab pos="10026272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Central hole from front face to 25 mm from PC</a:t>
            </a:r>
          </a:p>
          <a:p>
            <a:pPr marL="274320" indent="-274320">
              <a:spcBef>
                <a:spcPts val="600"/>
              </a:spcBef>
              <a:buFont typeface="Arial"/>
              <a:buChar char="•"/>
              <a:tabLst>
                <a:tab pos="0" algn="l"/>
                <a:tab pos="501316" algn="l"/>
                <a:tab pos="1002628" algn="l"/>
                <a:tab pos="1503947" algn="l"/>
                <a:tab pos="2005252" algn="l"/>
                <a:tab pos="2506569" algn="l"/>
                <a:tab pos="3007879" algn="l"/>
                <a:tab pos="3509198" algn="l"/>
                <a:tab pos="4010510" algn="l"/>
                <a:tab pos="4511822" algn="l"/>
                <a:tab pos="5013138" algn="l"/>
                <a:tab pos="5514454" algn="l"/>
                <a:tab pos="6015764" algn="l"/>
                <a:tab pos="6517084" algn="l"/>
                <a:tab pos="7018391" algn="l"/>
                <a:tab pos="7519708" algn="l"/>
                <a:tab pos="8021024" algn="l"/>
                <a:tab pos="8522336" algn="l"/>
                <a:tab pos="9023645" algn="l"/>
                <a:tab pos="9524964" algn="l"/>
                <a:tab pos="10026272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Longitudinal ring-style segments and pie-slice azimuthal segments separate the longitudinal and azimuthal directions</a:t>
            </a:r>
          </a:p>
          <a:p>
            <a:pPr>
              <a:lnSpc>
                <a:spcPct val="110000"/>
              </a:lnSpc>
              <a:spcBef>
                <a:spcPts val="600"/>
              </a:spcBef>
              <a:tabLst>
                <a:tab pos="0" algn="l"/>
                <a:tab pos="501316" algn="l"/>
                <a:tab pos="1002628" algn="l"/>
                <a:tab pos="1503947" algn="l"/>
                <a:tab pos="2005252" algn="l"/>
                <a:tab pos="2506569" algn="l"/>
                <a:tab pos="3007879" algn="l"/>
                <a:tab pos="3509198" algn="l"/>
                <a:tab pos="4010510" algn="l"/>
                <a:tab pos="4511822" algn="l"/>
                <a:tab pos="5013138" algn="l"/>
                <a:tab pos="5514454" algn="l"/>
                <a:tab pos="6015764" algn="l"/>
                <a:tab pos="6517084" algn="l"/>
                <a:tab pos="7018391" algn="l"/>
                <a:tab pos="7519708" algn="l"/>
                <a:tab pos="8021024" algn="l"/>
                <a:tab pos="8522336" algn="l"/>
                <a:tab pos="9023645" algn="l"/>
                <a:tab pos="9524964" algn="l"/>
                <a:tab pos="10026272" algn="l"/>
              </a:tabLst>
            </a:pPr>
            <a:r>
              <a:rPr lang="en-US" sz="24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		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		</a:t>
            </a:r>
            <a:r>
              <a:rPr lang="en-US" dirty="0">
                <a:solidFill>
                  <a:srgbClr val="000090"/>
                </a:solidFill>
                <a:effectLst/>
                <a:latin typeface="+mn-lt"/>
                <a:cs typeface="Arial"/>
              </a:rPr>
              <a:t>R.J. Cooper et al., NIM A 665 (2012) 25 </a:t>
            </a:r>
            <a:endParaRPr lang="en-US" sz="2000" dirty="0">
              <a:solidFill>
                <a:srgbClr val="000090"/>
              </a:solidFill>
              <a:latin typeface="+mn-lt"/>
              <a:ea typeface="DejaVu Sans" charset="0"/>
              <a:cs typeface="DejaVu Sans" charset="0"/>
            </a:endParaRPr>
          </a:p>
          <a:p>
            <a:pPr marL="274320" indent="-274320">
              <a:lnSpc>
                <a:spcPct val="110000"/>
              </a:lnSpc>
              <a:spcBef>
                <a:spcPts val="1200"/>
              </a:spcBef>
              <a:tabLst>
                <a:tab pos="0" algn="l"/>
                <a:tab pos="501316" algn="l"/>
                <a:tab pos="1002628" algn="l"/>
                <a:tab pos="1503947" algn="l"/>
                <a:tab pos="2005252" algn="l"/>
                <a:tab pos="2506569" algn="l"/>
                <a:tab pos="3007879" algn="l"/>
                <a:tab pos="3509198" algn="l"/>
                <a:tab pos="4010510" algn="l"/>
                <a:tab pos="4511822" algn="l"/>
                <a:tab pos="5013138" algn="l"/>
                <a:tab pos="5514454" algn="l"/>
                <a:tab pos="6015764" algn="l"/>
                <a:tab pos="6517084" algn="l"/>
                <a:tab pos="7018391" algn="l"/>
                <a:tab pos="7519708" algn="l"/>
                <a:tab pos="8021024" algn="l"/>
                <a:tab pos="8522336" algn="l"/>
                <a:tab pos="9023645" algn="l"/>
                <a:tab pos="9524964" algn="l"/>
                <a:tab pos="10026272" algn="l"/>
              </a:tabLst>
            </a:pPr>
            <a:endParaRPr lang="en-US" sz="2000" dirty="0">
              <a:solidFill>
                <a:srgbClr val="000000"/>
              </a:solidFill>
              <a:latin typeface="+mn-lt"/>
              <a:ea typeface="DejaVu Sans" charset="0"/>
              <a:cs typeface="DejaVu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0261" r="18383" b="3420"/>
          <a:stretch>
            <a:fillRect/>
          </a:stretch>
        </p:blipFill>
        <p:spPr>
          <a:xfrm>
            <a:off x="6400800" y="2716172"/>
            <a:ext cx="3969876" cy="3760829"/>
          </a:xfrm>
          <a:prstGeom prst="rect">
            <a:avLst/>
          </a:prstGeom>
        </p:spPr>
      </p:pic>
      <p:pic>
        <p:nvPicPr>
          <p:cNvPr id="2" name="Picture 1" descr="coax_ppc_taper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62" y="2667000"/>
            <a:ext cx="3661038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2971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</a:rPr>
              <a:t>PC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57400" y="3276600"/>
            <a:ext cx="800100" cy="392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867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</a:rPr>
              <a:t>19</a:t>
            </a: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2743200" y="5791200"/>
            <a:ext cx="1143000" cy="260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76400" y="5334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</a:rPr>
              <a:t>17-18</a:t>
            </a: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 flipV="1">
            <a:off x="2514600" y="5486402"/>
            <a:ext cx="1219200" cy="322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524000" y="426719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</a:rPr>
              <a:t>1-8</a:t>
            </a:r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 flipV="1">
            <a:off x="2133600" y="4343400"/>
            <a:ext cx="914400" cy="108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105400" y="4038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</a:rPr>
              <a:t>9-16</a:t>
            </a:r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 flipV="1">
            <a:off x="4191000" y="3962400"/>
            <a:ext cx="914400" cy="260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1"/>
          </p:cNvCxnSpPr>
          <p:nvPr/>
        </p:nvCxnSpPr>
        <p:spPr>
          <a:xfrm flipH="1">
            <a:off x="4724400" y="4223266"/>
            <a:ext cx="381000" cy="805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A9773566-86B7-604B-97A3-999A57A5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ORNL Segmented Point-Contact Design</a:t>
            </a:r>
          </a:p>
        </p:txBody>
      </p:sp>
    </p:spTree>
    <p:extLst>
      <p:ext uri="{BB962C8B-B14F-4D97-AF65-F5344CB8AC3E}">
        <p14:creationId xmlns:p14="http://schemas.microsoft.com/office/powerpoint/2010/main" val="30863041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47701" y="940308"/>
            <a:ext cx="8762998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504" tIns="46551" rIns="89504" bIns="46551">
            <a:prstTxWarp prst="textNoShape">
              <a:avLst/>
            </a:prstTxWarp>
          </a:bodyPr>
          <a:lstStyle/>
          <a:p>
            <a:pPr marL="291250" lvl="1" indent="-288808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454787" algn="l"/>
                <a:tab pos="909579" algn="l"/>
                <a:tab pos="1364371" algn="l"/>
                <a:tab pos="1819156" algn="l"/>
                <a:tab pos="2273947" algn="l"/>
                <a:tab pos="2728736" algn="l"/>
                <a:tab pos="3183515" algn="l"/>
                <a:tab pos="3638310" algn="l"/>
                <a:tab pos="4093097" algn="l"/>
                <a:tab pos="4547887" algn="l"/>
                <a:tab pos="5002678" algn="l"/>
                <a:tab pos="5457467" algn="l"/>
                <a:tab pos="5912251" algn="l"/>
                <a:tab pos="6367043" algn="l"/>
                <a:tab pos="6821833" algn="l"/>
                <a:tab pos="7276624" algn="l"/>
                <a:tab pos="7731416" algn="l"/>
                <a:tab pos="8186200" algn="l"/>
                <a:tab pos="8640988" algn="l"/>
                <a:tab pos="9095770" algn="l"/>
                <a:tab pos="9550568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cs typeface="Arial"/>
              </a:rPr>
              <a:t>Produced by Canberra France – talk by Gabriela </a:t>
            </a:r>
            <a:r>
              <a:rPr lang="en-US" sz="2000" dirty="0" err="1">
                <a:solidFill>
                  <a:srgbClr val="000000"/>
                </a:solidFill>
                <a:latin typeface="+mn-lt"/>
                <a:cs typeface="Arial"/>
              </a:rPr>
              <a:t>Ilie</a:t>
            </a:r>
            <a:r>
              <a:rPr lang="en-US" dirty="0"/>
              <a:t> </a:t>
            </a:r>
            <a:endParaRPr lang="en-US" sz="2000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291250" lvl="1" indent="-288808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454787" algn="l"/>
                <a:tab pos="909579" algn="l"/>
                <a:tab pos="1364371" algn="l"/>
                <a:tab pos="1819156" algn="l"/>
                <a:tab pos="2273947" algn="l"/>
                <a:tab pos="2728736" algn="l"/>
                <a:tab pos="3183515" algn="l"/>
                <a:tab pos="3638310" algn="l"/>
                <a:tab pos="4093097" algn="l"/>
                <a:tab pos="4547887" algn="l"/>
                <a:tab pos="5002678" algn="l"/>
                <a:tab pos="5457467" algn="l"/>
                <a:tab pos="5912251" algn="l"/>
                <a:tab pos="6367043" algn="l"/>
                <a:tab pos="6821833" algn="l"/>
                <a:tab pos="7276624" algn="l"/>
                <a:tab pos="7731416" algn="l"/>
                <a:tab pos="8186200" algn="l"/>
                <a:tab pos="8640988" algn="l"/>
                <a:tab pos="9095770" algn="l"/>
                <a:tab pos="9550568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cs typeface="Arial"/>
              </a:rPr>
              <a:t>7 cm diameter, 8 cm long, 10-degree taper over 6 cm of length</a:t>
            </a:r>
          </a:p>
          <a:p>
            <a:pPr marL="291250" lvl="1" indent="-288808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454787" algn="l"/>
                <a:tab pos="909579" algn="l"/>
                <a:tab pos="1364371" algn="l"/>
                <a:tab pos="1819156" algn="l"/>
                <a:tab pos="2273947" algn="l"/>
                <a:tab pos="2728736" algn="l"/>
                <a:tab pos="3183515" algn="l"/>
                <a:tab pos="3638310" algn="l"/>
                <a:tab pos="4093097" algn="l"/>
                <a:tab pos="4547887" algn="l"/>
                <a:tab pos="5002678" algn="l"/>
                <a:tab pos="5457467" algn="l"/>
                <a:tab pos="5912251" algn="l"/>
                <a:tab pos="6367043" algn="l"/>
                <a:tab pos="6821833" algn="l"/>
                <a:tab pos="7276624" algn="l"/>
                <a:tab pos="7731416" algn="l"/>
                <a:tab pos="8186200" algn="l"/>
                <a:tab pos="8640988" algn="l"/>
                <a:tab pos="9095770" algn="l"/>
                <a:tab pos="9550568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cs typeface="Arial"/>
              </a:rPr>
              <a:t>N-type crystal (chosen by manufacturer for segmentation reasons)</a:t>
            </a:r>
          </a:p>
          <a:p>
            <a:pPr marL="291250" lvl="1" indent="-288808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454787" algn="l"/>
                <a:tab pos="909579" algn="l"/>
                <a:tab pos="1364371" algn="l"/>
                <a:tab pos="1819156" algn="l"/>
                <a:tab pos="2273947" algn="l"/>
                <a:tab pos="2728736" algn="l"/>
                <a:tab pos="3183515" algn="l"/>
                <a:tab pos="3638310" algn="l"/>
                <a:tab pos="4093097" algn="l"/>
                <a:tab pos="4547887" algn="l"/>
                <a:tab pos="5002678" algn="l"/>
                <a:tab pos="5457467" algn="l"/>
                <a:tab pos="5912251" algn="l"/>
                <a:tab pos="6367043" algn="l"/>
                <a:tab pos="6821833" algn="l"/>
                <a:tab pos="7276624" algn="l"/>
                <a:tab pos="7731416" algn="l"/>
                <a:tab pos="8186200" algn="l"/>
                <a:tab pos="8640988" algn="l"/>
                <a:tab pos="9095770" algn="l"/>
                <a:tab pos="9550568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cs typeface="Arial"/>
              </a:rPr>
              <a:t>A beautiful detector that taught me a great deal…</a:t>
            </a:r>
          </a:p>
        </p:txBody>
      </p:sp>
      <p:pic>
        <p:nvPicPr>
          <p:cNvPr id="5" name="Picture 4" descr="IMG_20130107_1756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2674920" cy="2895600"/>
          </a:xfrm>
          <a:prstGeom prst="rect">
            <a:avLst/>
          </a:prstGeom>
        </p:spPr>
      </p:pic>
      <p:pic>
        <p:nvPicPr>
          <p:cNvPr id="9" name="Picture 8" descr="IMG_20130107_1755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743200"/>
            <a:ext cx="3496749" cy="2286000"/>
          </a:xfrm>
          <a:prstGeom prst="rect">
            <a:avLst/>
          </a:prstGeom>
        </p:spPr>
      </p:pic>
      <p:pic>
        <p:nvPicPr>
          <p:cNvPr id="3" name="Picture 2" descr="Scanning_table_c_2013-04-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2667000"/>
            <a:ext cx="2653117" cy="3276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925BBE2-3572-D742-9DAD-42BB6B36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Prototype</a:t>
            </a:r>
          </a:p>
        </p:txBody>
      </p:sp>
    </p:spTree>
    <p:extLst>
      <p:ext uri="{BB962C8B-B14F-4D97-AF65-F5344CB8AC3E}">
        <p14:creationId xmlns:p14="http://schemas.microsoft.com/office/powerpoint/2010/main" val="254479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9768" y="892566"/>
            <a:ext cx="2971799" cy="411110"/>
          </a:xfrm>
          <a:prstGeom prst="rect">
            <a:avLst/>
          </a:prstGeom>
          <a:noFill/>
        </p:spPr>
        <p:txBody>
          <a:bodyPr wrap="square" lIns="90969" tIns="45487" rIns="90969" bIns="45487" rtlCol="0">
            <a:spAutoFit/>
          </a:bodyPr>
          <a:lstStyle/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000000"/>
                </a:solidFill>
                <a:cs typeface="+mn-cs"/>
              </a:rPr>
              <a:t>Weighting Potentials</a:t>
            </a:r>
            <a:endParaRPr lang="en-US" dirty="0">
              <a:solidFill>
                <a:srgbClr val="000000"/>
              </a:solidFill>
              <a:effectLst/>
              <a:ea typeface="+mn-ea"/>
              <a:cs typeface="+mn-cs"/>
            </a:endParaRPr>
          </a:p>
        </p:txBody>
      </p:sp>
      <p:pic>
        <p:nvPicPr>
          <p:cNvPr id="4" name="Picture 3" descr="w_pot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3353" r="7420" b="1738"/>
          <a:stretch/>
        </p:blipFill>
        <p:spPr>
          <a:xfrm>
            <a:off x="2381956" y="1455273"/>
            <a:ext cx="6946870" cy="53710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8082" y="1882315"/>
            <a:ext cx="990600" cy="4214017"/>
          </a:xfrm>
          <a:prstGeom prst="rect">
            <a:avLst/>
          </a:prstGeom>
          <a:noFill/>
        </p:spPr>
        <p:txBody>
          <a:bodyPr wrap="square" lIns="90969" tIns="45487" rIns="90969" bIns="45487" rtlCol="0">
            <a:spAutoFit/>
          </a:bodyPr>
          <a:lstStyle/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err="1">
                <a:solidFill>
                  <a:srgbClr val="000000"/>
                </a:solidFill>
                <a:cs typeface="+mn-cs"/>
              </a:rPr>
              <a:t>Seg</a:t>
            </a:r>
            <a:r>
              <a:rPr lang="en-US" dirty="0">
                <a:solidFill>
                  <a:srgbClr val="000000"/>
                </a:solidFill>
                <a:cs typeface="+mn-cs"/>
              </a:rPr>
              <a:t> 9</a:t>
            </a: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err="1">
                <a:solidFill>
                  <a:srgbClr val="000000"/>
                </a:solidFill>
                <a:cs typeface="+mn-cs"/>
              </a:rPr>
              <a:t>Seg</a:t>
            </a:r>
            <a:r>
              <a:rPr lang="en-US" dirty="0">
                <a:solidFill>
                  <a:srgbClr val="000000"/>
                </a:solidFill>
                <a:cs typeface="+mn-cs"/>
              </a:rPr>
              <a:t> 11</a:t>
            </a: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err="1">
                <a:solidFill>
                  <a:srgbClr val="000000"/>
                </a:solidFill>
                <a:cs typeface="+mn-cs"/>
              </a:rPr>
              <a:t>Seg</a:t>
            </a:r>
            <a:r>
              <a:rPr lang="en-US" dirty="0">
                <a:solidFill>
                  <a:srgbClr val="000000"/>
                </a:solidFill>
                <a:cs typeface="+mn-cs"/>
              </a:rPr>
              <a:t> 15</a:t>
            </a: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algn="r"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cs typeface="+mn-cs"/>
              </a:rPr>
              <a:t>PC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3120" y="1882314"/>
            <a:ext cx="990600" cy="4214017"/>
          </a:xfrm>
          <a:prstGeom prst="rect">
            <a:avLst/>
          </a:prstGeom>
          <a:noFill/>
        </p:spPr>
        <p:txBody>
          <a:bodyPr wrap="square" lIns="90969" tIns="45487" rIns="90969" bIns="45487" rtlCol="0">
            <a:spAutoFit/>
          </a:bodyPr>
          <a:lstStyle/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err="1">
                <a:solidFill>
                  <a:srgbClr val="000000"/>
                </a:solidFill>
                <a:cs typeface="+mn-cs"/>
              </a:rPr>
              <a:t>Seg</a:t>
            </a:r>
            <a:r>
              <a:rPr lang="en-US" dirty="0">
                <a:solidFill>
                  <a:srgbClr val="000000"/>
                </a:solidFill>
                <a:cs typeface="+mn-cs"/>
              </a:rPr>
              <a:t> 10</a:t>
            </a: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err="1">
                <a:solidFill>
                  <a:srgbClr val="000000"/>
                </a:solidFill>
                <a:cs typeface="+mn-cs"/>
              </a:rPr>
              <a:t>Seg</a:t>
            </a:r>
            <a:r>
              <a:rPr lang="en-US" dirty="0">
                <a:solidFill>
                  <a:srgbClr val="000000"/>
                </a:solidFill>
                <a:cs typeface="+mn-cs"/>
              </a:rPr>
              <a:t> 14</a:t>
            </a: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err="1">
                <a:solidFill>
                  <a:srgbClr val="000000"/>
                </a:solidFill>
                <a:cs typeface="+mn-cs"/>
              </a:rPr>
              <a:t>Seg</a:t>
            </a:r>
            <a:r>
              <a:rPr lang="en-US" dirty="0">
                <a:solidFill>
                  <a:srgbClr val="000000"/>
                </a:solidFill>
                <a:cs typeface="+mn-cs"/>
              </a:rPr>
              <a:t> 16</a:t>
            </a: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defTabSz="40909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err="1">
                <a:solidFill>
                  <a:srgbClr val="000000"/>
                </a:solidFill>
                <a:cs typeface="+mn-cs"/>
              </a:rPr>
              <a:t>Seg</a:t>
            </a:r>
            <a:r>
              <a:rPr lang="en-US" dirty="0">
                <a:solidFill>
                  <a:srgbClr val="000000"/>
                </a:solidFill>
                <a:cs typeface="+mn-cs"/>
              </a:rPr>
              <a:t> 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Signal Calculations</a:t>
            </a:r>
          </a:p>
        </p:txBody>
      </p:sp>
    </p:spTree>
    <p:extLst>
      <p:ext uri="{BB962C8B-B14F-4D97-AF65-F5344CB8AC3E}">
        <p14:creationId xmlns:p14="http://schemas.microsoft.com/office/powerpoint/2010/main" val="833303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43648" y="1109210"/>
            <a:ext cx="5718241" cy="2793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Results of first test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Simulation parameters not optimized 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Impurity profile, temp.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Preamplifier response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2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Not yet added: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Differential cross-talk</a:t>
            </a:r>
          </a:p>
          <a:p>
            <a:pPr marL="797734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Finite size of charge cloud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69" y="762000"/>
            <a:ext cx="4479235" cy="6096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6E0D967-FCB1-724B-8766-7BA4A692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Performance: Calculated Signals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7BA4478-A6BB-3F4C-AC39-46BD04BEA383}"/>
              </a:ext>
            </a:extLst>
          </p:cNvPr>
          <p:cNvCxnSpPr>
            <a:cxnSpLocks/>
          </p:cNvCxnSpPr>
          <p:nvPr/>
        </p:nvCxnSpPr>
        <p:spPr>
          <a:xfrm flipV="1">
            <a:off x="4559300" y="2019300"/>
            <a:ext cx="3314700" cy="13081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372474-74A7-5C41-A6DC-F05A538A4F54}"/>
              </a:ext>
            </a:extLst>
          </p:cNvPr>
          <p:cNvCxnSpPr>
            <a:cxnSpLocks/>
          </p:cNvCxnSpPr>
          <p:nvPr/>
        </p:nvCxnSpPr>
        <p:spPr>
          <a:xfrm flipV="1">
            <a:off x="4559300" y="2590800"/>
            <a:ext cx="3314700" cy="7366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048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94618" y="928992"/>
            <a:ext cx="11557952" cy="2239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marL="342900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Collimated Am source scanned around the circumference of the detector</a:t>
            </a:r>
          </a:p>
          <a:p>
            <a:pPr marL="342900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Scan along an azimuthal segment boundary,  gives precise start-of-drift time</a:t>
            </a:r>
          </a:p>
          <a:p>
            <a:pPr marL="342900" lvl="1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Data values are highly reproducible  (~ 1 ns)</a:t>
            </a:r>
          </a:p>
          <a:p>
            <a:pPr marL="797739" lvl="2" indent="-342900">
              <a:spcBef>
                <a:spcPts val="600"/>
              </a:spcBef>
              <a:buFont typeface="Wingdings" charset="2"/>
              <a:buChar char="Ø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Determine crystal axis to ~ 0.5 degrees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90"/>
                </a:solidFill>
                <a:latin typeface="+mn-lt"/>
                <a:ea typeface="DejaVu Sans" charset="0"/>
                <a:cs typeface="DejaVu Sans" charset="0"/>
              </a:rPr>
              <a:t>Good fit requires adjusting both the electron mobilities (from literature) and directional asymmetry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045960"/>
            <a:ext cx="6164130" cy="378514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AE104EC-B2A8-5249-A232-1143F15DD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Time: Azimuthal Scan</a:t>
            </a:r>
          </a:p>
        </p:txBody>
      </p:sp>
    </p:spTree>
    <p:extLst>
      <p:ext uri="{BB962C8B-B14F-4D97-AF65-F5344CB8AC3E}">
        <p14:creationId xmlns:p14="http://schemas.microsoft.com/office/powerpoint/2010/main" val="31959047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C8C1B148-1F96-DB4D-ABC0-467ECE65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Simulation Concept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709CE6-6024-764C-BCEA-295D6715149B}"/>
              </a:ext>
            </a:extLst>
          </p:cNvPr>
          <p:cNvSpPr txBox="1">
            <a:spLocks/>
          </p:cNvSpPr>
          <p:nvPr/>
        </p:nvSpPr>
        <p:spPr>
          <a:xfrm>
            <a:off x="429768" y="1040860"/>
            <a:ext cx="10183109" cy="5386286"/>
          </a:xfrm>
          <a:prstGeom prst="rect">
            <a:avLst/>
          </a:prstGeom>
        </p:spPr>
        <p:txBody>
          <a:bodyPr/>
          <a:lstStyle>
            <a:lvl1pPr marL="339725" indent="-339725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39775" indent="-282575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Try a new approach based on </a:t>
            </a:r>
          </a:p>
          <a:p>
            <a:pPr marL="1139047" lvl="2" indent="-342900" eaLnBrk="1" hangingPunct="1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finite-element depth binning,</a:t>
            </a:r>
          </a:p>
          <a:p>
            <a:pPr marL="1139047" lvl="2" indent="-342900" eaLnBrk="1" hangingPunct="1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numerical </a:t>
            </a:r>
            <a:r>
              <a:rPr lang="en-US" altLang="en-US" sz="2000" i="1" dirty="0">
                <a:solidFill>
                  <a:srgbClr val="000000"/>
                </a:solidFill>
                <a:latin typeface="+mn-lt"/>
              </a:rPr>
              <a:t>hole density functions,</a:t>
            </a:r>
          </a:p>
          <a:p>
            <a:pPr marL="1139047" lvl="2" indent="-342900" eaLnBrk="1" hangingPunct="1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time-step </a:t>
            </a:r>
            <a:r>
              <a:rPr lang="en-US" altLang="en-US" sz="2000" i="1" dirty="0">
                <a:solidFill>
                  <a:srgbClr val="000000"/>
                </a:solidFill>
                <a:latin typeface="+mn-lt"/>
              </a:rPr>
              <a:t>diffusion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, and</a:t>
            </a:r>
          </a:p>
          <a:p>
            <a:pPr marL="1139047" lvl="2" indent="-342900" eaLnBrk="1" hangingPunct="1">
              <a:lnSpc>
                <a:spcPct val="120000"/>
              </a:lnSpc>
              <a:spcBef>
                <a:spcPts val="600"/>
              </a:spcBef>
              <a:buFontTx/>
              <a:buChar char="-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depth-dependent </a:t>
            </a:r>
            <a:r>
              <a:rPr lang="en-US" altLang="en-US" sz="2000" i="1" dirty="0">
                <a:solidFill>
                  <a:srgbClr val="000000"/>
                </a:solidFill>
                <a:latin typeface="+mn-lt"/>
              </a:rPr>
              <a:t>recombination and charge-collection probabilities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 (per time step)</a:t>
            </a:r>
          </a:p>
          <a:p>
            <a:pPr>
              <a:spcBef>
                <a:spcPts val="1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Assume initial hole density localized to a single depth bin</a:t>
            </a:r>
          </a:p>
          <a:p>
            <a:pPr>
              <a:spcBef>
                <a:spcPts val="1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Use  diffusion model that reproduces expected Gaussian width that goes as </a:t>
            </a:r>
          </a:p>
          <a:p>
            <a:pPr>
              <a:spcBef>
                <a:spcPts val="1200"/>
              </a:spcBef>
              <a:buClr>
                <a:srgbClr val="000000"/>
              </a:buClr>
              <a:buSzPct val="100000"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			</a:t>
            </a:r>
            <a:r>
              <a:rPr lang="el-GR" altLang="en-US" sz="2000" dirty="0">
                <a:solidFill>
                  <a:srgbClr val="000000"/>
                </a:solidFill>
                <a:latin typeface="+mn-lt"/>
              </a:rPr>
              <a:t>σ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 = sqrt(2Dt)           t = time, D = diffusion constant</a:t>
            </a:r>
          </a:p>
          <a:p>
            <a:pPr>
              <a:spcBef>
                <a:spcPts val="1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Einstein equation relates diffusion speed D to mobility </a:t>
            </a:r>
            <a:r>
              <a:rPr lang="el-GR" altLang="en-US" sz="2000" dirty="0">
                <a:solidFill>
                  <a:srgbClr val="000000"/>
                </a:solidFill>
                <a:latin typeface="+mn-lt"/>
              </a:rPr>
              <a:t>μ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 by</a:t>
            </a:r>
          </a:p>
          <a:p>
            <a:pPr>
              <a:spcBef>
                <a:spcPts val="1200"/>
              </a:spcBef>
              <a:buClr>
                <a:srgbClr val="000000"/>
              </a:buClr>
              <a:buSzPct val="100000"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			D = </a:t>
            </a:r>
            <a:r>
              <a:rPr lang="el-GR" altLang="en-US" sz="2000" dirty="0">
                <a:solidFill>
                  <a:srgbClr val="000000"/>
                </a:solidFill>
                <a:latin typeface="+mn-lt"/>
              </a:rPr>
              <a:t>μ</a:t>
            </a:r>
            <a:r>
              <a:rPr lang="en-US" altLang="en-US" sz="2000" dirty="0" err="1">
                <a:solidFill>
                  <a:srgbClr val="000000"/>
                </a:solidFill>
                <a:latin typeface="+mn-lt"/>
              </a:rPr>
              <a:t>kT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/e</a:t>
            </a: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</a:pPr>
            <a:endParaRPr lang="en-US" altLang="en-US" sz="2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01914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032A8C30-C2AA-154C-ABF2-9F5767D3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Solid Solubility: Li in Ge</a:t>
            </a:r>
          </a:p>
        </p:txBody>
      </p:sp>
      <p:sp>
        <p:nvSpPr>
          <p:cNvPr id="18436" name="TextBox 9">
            <a:extLst>
              <a:ext uri="{FF2B5EF4-FFF2-40B4-BE49-F238E27FC236}">
                <a16:creationId xmlns:a16="http://schemas.microsoft.com/office/drawing/2014/main" id="{60CAB60B-35CD-394E-8B9A-1D87B552B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315" y="1072683"/>
            <a:ext cx="3553033" cy="707886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      300 °C :   4 x 10</a:t>
            </a:r>
            <a:r>
              <a:rPr lang="en-US" altLang="en-US" sz="2000" baseline="30000" dirty="0">
                <a:solidFill>
                  <a:srgbClr val="000000"/>
                </a:solidFill>
                <a:latin typeface="+mn-lt"/>
              </a:rPr>
              <a:t>16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 cm</a:t>
            </a:r>
            <a:r>
              <a:rPr lang="en-US" altLang="en-US" sz="2000" baseline="30000" dirty="0">
                <a:solidFill>
                  <a:srgbClr val="000000"/>
                </a:solidFill>
                <a:latin typeface="+mn-lt"/>
              </a:rPr>
              <a:t>-3</a:t>
            </a:r>
          </a:p>
          <a:p>
            <a:pPr eaLnBrk="1" hangingPunct="1"/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Room temp:        10</a:t>
            </a:r>
            <a:r>
              <a:rPr lang="en-US" altLang="en-US" sz="2000" baseline="30000" dirty="0">
                <a:solidFill>
                  <a:srgbClr val="000000"/>
                </a:solidFill>
                <a:latin typeface="+mn-lt"/>
              </a:rPr>
              <a:t>14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 cm</a:t>
            </a:r>
            <a:r>
              <a:rPr lang="en-US" altLang="en-US" sz="2000" baseline="30000" dirty="0">
                <a:solidFill>
                  <a:srgbClr val="000000"/>
                </a:solidFill>
                <a:latin typeface="+mn-lt"/>
              </a:rPr>
              <a:t>-3</a:t>
            </a:r>
          </a:p>
        </p:txBody>
      </p:sp>
      <p:grpSp>
        <p:nvGrpSpPr>
          <p:cNvPr id="18437" name="Group 41">
            <a:extLst>
              <a:ext uri="{FF2B5EF4-FFF2-40B4-BE49-F238E27FC236}">
                <a16:creationId xmlns:a16="http://schemas.microsoft.com/office/drawing/2014/main" id="{6C00F805-87EA-B244-8BCC-6A361FA5D51F}"/>
              </a:ext>
            </a:extLst>
          </p:cNvPr>
          <p:cNvGrpSpPr>
            <a:grpSpLocks/>
          </p:cNvGrpSpPr>
          <p:nvPr/>
        </p:nvGrpSpPr>
        <p:grpSpPr bwMode="auto">
          <a:xfrm>
            <a:off x="4524139" y="1514471"/>
            <a:ext cx="7123112" cy="5035550"/>
            <a:chOff x="762000" y="1478716"/>
            <a:chExt cx="7122967" cy="5036025"/>
          </a:xfrm>
        </p:grpSpPr>
        <p:grpSp>
          <p:nvGrpSpPr>
            <p:cNvPr id="18438" name="Group 37">
              <a:extLst>
                <a:ext uri="{FF2B5EF4-FFF2-40B4-BE49-F238E27FC236}">
                  <a16:creationId xmlns:a16="http://schemas.microsoft.com/office/drawing/2014/main" id="{D7D30960-B140-1043-961E-894C516F9C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1478716"/>
              <a:ext cx="7122967" cy="5036025"/>
              <a:chOff x="762000" y="1295400"/>
              <a:chExt cx="7122967" cy="503602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E5F0540-B690-2445-A815-11DF2794A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2000" y="1295400"/>
                <a:ext cx="7010400" cy="5017780"/>
              </a:xfrm>
              <a:prstGeom prst="rect">
                <a:avLst/>
              </a:prstGeom>
              <a:scene3d>
                <a:camera prst="orthographicFront">
                  <a:rot lat="0" lon="0" rev="24000"/>
                </a:camera>
                <a:lightRig rig="threePt" dir="t"/>
              </a:scene3d>
            </p:spPr>
          </p:pic>
          <p:sp>
            <p:nvSpPr>
              <p:cNvPr id="18442" name="TextBox 9">
                <a:extLst>
                  <a:ext uri="{FF2B5EF4-FFF2-40B4-BE49-F238E27FC236}">
                    <a16:creationId xmlns:a16="http://schemas.microsoft.com/office/drawing/2014/main" id="{2A13AD1B-2F2C-1246-95D7-14C8D635BF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3600" y="5869760"/>
                <a:ext cx="3352800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>
                    <a:solidFill>
                      <a:srgbClr val="000000"/>
                    </a:solidFill>
                  </a:rPr>
                  <a:t>Atoms/cm</a:t>
                </a:r>
                <a:r>
                  <a:rPr lang="en-US" altLang="en-US" baseline="3000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18443" name="TextBox 9">
                <a:extLst>
                  <a:ext uri="{FF2B5EF4-FFF2-40B4-BE49-F238E27FC236}">
                    <a16:creationId xmlns:a16="http://schemas.microsoft.com/office/drawing/2014/main" id="{C96DCDB2-AC96-9640-A376-52BF18D924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5977735" y="3048000"/>
                <a:ext cx="3352800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>
                    <a:solidFill>
                      <a:srgbClr val="000000"/>
                    </a:solidFill>
                  </a:rPr>
                  <a:t>Temperature   (°C)</a:t>
                </a:r>
              </a:p>
            </p:txBody>
          </p:sp>
          <p:sp>
            <p:nvSpPr>
              <p:cNvPr id="18444" name="TextBox 9">
                <a:extLst>
                  <a:ext uri="{FF2B5EF4-FFF2-40B4-BE49-F238E27FC236}">
                    <a16:creationId xmlns:a16="http://schemas.microsoft.com/office/drawing/2014/main" id="{BC4904AF-D33F-DF47-BECC-E16A9523AE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600" y="5606904"/>
                <a:ext cx="5943600" cy="4001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2000">
                    <a:solidFill>
                      <a:srgbClr val="000000"/>
                    </a:solidFill>
                  </a:rPr>
                  <a:t>10</a:t>
                </a:r>
                <a:r>
                  <a:rPr lang="en-US" altLang="en-US" sz="2000" baseline="30000">
                    <a:solidFill>
                      <a:srgbClr val="000000"/>
                    </a:solidFill>
                  </a:rPr>
                  <a:t>19</a:t>
                </a:r>
                <a:r>
                  <a:rPr lang="en-US" altLang="en-US" sz="2000">
                    <a:solidFill>
                      <a:srgbClr val="000000"/>
                    </a:solidFill>
                  </a:rPr>
                  <a:t>             10</a:t>
                </a:r>
                <a:r>
                  <a:rPr lang="en-US" altLang="en-US" sz="2000" baseline="30000">
                    <a:solidFill>
                      <a:srgbClr val="000000"/>
                    </a:solidFill>
                  </a:rPr>
                  <a:t>18</a:t>
                </a:r>
                <a:r>
                  <a:rPr lang="en-US" altLang="en-US" sz="2000">
                    <a:solidFill>
                      <a:srgbClr val="000000"/>
                    </a:solidFill>
                  </a:rPr>
                  <a:t>            10</a:t>
                </a:r>
                <a:r>
                  <a:rPr lang="en-US" altLang="en-US" sz="2000" baseline="30000">
                    <a:solidFill>
                      <a:srgbClr val="000000"/>
                    </a:solidFill>
                  </a:rPr>
                  <a:t>17</a:t>
                </a:r>
                <a:r>
                  <a:rPr lang="en-US" altLang="en-US" sz="2000">
                    <a:solidFill>
                      <a:srgbClr val="000000"/>
                    </a:solidFill>
                  </a:rPr>
                  <a:t>            10</a:t>
                </a:r>
                <a:r>
                  <a:rPr lang="en-US" altLang="en-US" sz="2000" baseline="30000">
                    <a:solidFill>
                      <a:srgbClr val="000000"/>
                    </a:solidFill>
                  </a:rPr>
                  <a:t>16</a:t>
                </a:r>
                <a:r>
                  <a:rPr lang="en-US" altLang="en-US" sz="2000">
                    <a:solidFill>
                      <a:srgbClr val="000000"/>
                    </a:solidFill>
                  </a:rPr>
                  <a:t>             10</a:t>
                </a:r>
                <a:r>
                  <a:rPr lang="en-US" altLang="en-US" sz="2000" baseline="30000">
                    <a:solidFill>
                      <a:srgbClr val="000000"/>
                    </a:solidFill>
                  </a:rPr>
                  <a:t>15</a:t>
                </a:r>
              </a:p>
            </p:txBody>
          </p:sp>
          <p:sp>
            <p:nvSpPr>
              <p:cNvPr id="18445" name="TextBox 9">
                <a:extLst>
                  <a:ext uri="{FF2B5EF4-FFF2-40B4-BE49-F238E27FC236}">
                    <a16:creationId xmlns:a16="http://schemas.microsoft.com/office/drawing/2014/main" id="{1418461B-BF50-CE42-84F0-3F906EE1A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9600" y="3581400"/>
                <a:ext cx="457200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>
                    <a:solidFill>
                      <a:srgbClr val="0000FF"/>
                    </a:solidFill>
                  </a:rPr>
                  <a:t>Li</a:t>
                </a:r>
                <a:endParaRPr lang="en-US" altLang="en-US" baseline="3000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8446" name="Straight Connector 20">
                <a:extLst>
                  <a:ext uri="{FF2B5EF4-FFF2-40B4-BE49-F238E27FC236}">
                    <a16:creationId xmlns:a16="http://schemas.microsoft.com/office/drawing/2014/main" id="{505AC67D-B1DC-C043-B9BE-D74B38A7AE7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981200" y="2590800"/>
                <a:ext cx="1219200" cy="990600"/>
              </a:xfrm>
              <a:prstGeom prst="line">
                <a:avLst/>
              </a:prstGeom>
              <a:noFill/>
              <a:ln w="50800">
                <a:solidFill>
                  <a:srgbClr val="0000FF">
                    <a:alpha val="5294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7" name="Straight Connector 21">
                <a:extLst>
                  <a:ext uri="{FF2B5EF4-FFF2-40B4-BE49-F238E27FC236}">
                    <a16:creationId xmlns:a16="http://schemas.microsoft.com/office/drawing/2014/main" id="{4B6F36EE-3454-F043-BCDA-6F969F3752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00400" y="3581400"/>
                <a:ext cx="457200" cy="228600"/>
              </a:xfrm>
              <a:prstGeom prst="line">
                <a:avLst/>
              </a:prstGeom>
              <a:noFill/>
              <a:ln w="50800">
                <a:solidFill>
                  <a:srgbClr val="0000FF">
                    <a:alpha val="5294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8" name="Straight Connector 23">
                <a:extLst>
                  <a:ext uri="{FF2B5EF4-FFF2-40B4-BE49-F238E27FC236}">
                    <a16:creationId xmlns:a16="http://schemas.microsoft.com/office/drawing/2014/main" id="{6F8819A0-C70D-484D-AF0E-C51E59255DD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7600" y="3810000"/>
                <a:ext cx="533400" cy="152400"/>
              </a:xfrm>
              <a:prstGeom prst="line">
                <a:avLst/>
              </a:prstGeom>
              <a:noFill/>
              <a:ln w="50800">
                <a:solidFill>
                  <a:srgbClr val="0000FF">
                    <a:alpha val="5294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9" name="Straight Connector 25">
                <a:extLst>
                  <a:ext uri="{FF2B5EF4-FFF2-40B4-BE49-F238E27FC236}">
                    <a16:creationId xmlns:a16="http://schemas.microsoft.com/office/drawing/2014/main" id="{6584B082-C989-3D41-8E9A-83A1356B77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191000" y="3962400"/>
                <a:ext cx="685800" cy="304800"/>
              </a:xfrm>
              <a:prstGeom prst="line">
                <a:avLst/>
              </a:prstGeom>
              <a:noFill/>
              <a:ln w="50800">
                <a:solidFill>
                  <a:srgbClr val="0000FF">
                    <a:alpha val="5294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50" name="Straight Connector 27">
                <a:extLst>
                  <a:ext uri="{FF2B5EF4-FFF2-40B4-BE49-F238E27FC236}">
                    <a16:creationId xmlns:a16="http://schemas.microsoft.com/office/drawing/2014/main" id="{885D1F0A-3E01-A54C-9581-532AF610D0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486400" y="4572000"/>
                <a:ext cx="1447800" cy="838200"/>
              </a:xfrm>
              <a:prstGeom prst="line">
                <a:avLst/>
              </a:prstGeom>
              <a:noFill/>
              <a:ln w="50800">
                <a:solidFill>
                  <a:srgbClr val="0000FF">
                    <a:alpha val="5294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51" name="Straight Connector 33">
                <a:extLst>
                  <a:ext uri="{FF2B5EF4-FFF2-40B4-BE49-F238E27FC236}">
                    <a16:creationId xmlns:a16="http://schemas.microsoft.com/office/drawing/2014/main" id="{96121DA2-C4C5-BA4F-A959-FA536C3B05C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76800" y="4267200"/>
                <a:ext cx="609600" cy="304800"/>
              </a:xfrm>
              <a:prstGeom prst="line">
                <a:avLst/>
              </a:prstGeom>
              <a:noFill/>
              <a:ln w="50800">
                <a:solidFill>
                  <a:srgbClr val="0000FF">
                    <a:alpha val="5294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8439" name="Oval 39">
              <a:extLst>
                <a:ext uri="{FF2B5EF4-FFF2-40B4-BE49-F238E27FC236}">
                  <a16:creationId xmlns:a16="http://schemas.microsoft.com/office/drawing/2014/main" id="{242D7626-4EF7-9F4E-84B5-387E4F726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962400"/>
              <a:ext cx="228600" cy="2286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440" name="Oval 40">
              <a:extLst>
                <a:ext uri="{FF2B5EF4-FFF2-40B4-BE49-F238E27FC236}">
                  <a16:creationId xmlns:a16="http://schemas.microsoft.com/office/drawing/2014/main" id="{354168AC-6CC9-3942-9093-6259D8622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3952" y="5459380"/>
              <a:ext cx="228600" cy="2286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4415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64A7E1A-D9E2-C840-858E-24FF12FA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Li Concentration: Toy Li Diffusion</a:t>
            </a: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149B7598-5D38-7643-AE9C-ACFBA3706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036341"/>
            <a:ext cx="762635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6">
            <a:extLst>
              <a:ext uri="{FF2B5EF4-FFF2-40B4-BE49-F238E27FC236}">
                <a16:creationId xmlns:a16="http://schemas.microsoft.com/office/drawing/2014/main" id="{10ECFE3C-D0E1-D748-B0D3-7BDBFDF93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509417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486" name="TextBox 7">
            <a:extLst>
              <a:ext uri="{FF2B5EF4-FFF2-40B4-BE49-F238E27FC236}">
                <a16:creationId xmlns:a16="http://schemas.microsoft.com/office/drawing/2014/main" id="{5C75D37F-696C-1044-B6CA-A724E43ED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5243216"/>
            <a:ext cx="309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5377FF2B-F2D1-464D-BF3A-12A4889FF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1204616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Saturation at 300C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ACD50E0-2D21-9545-B80D-8F4E07D20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2576216"/>
            <a:ext cx="2513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Saturation at room temp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672147-083B-AA4A-A5F9-46714217041E}"/>
              </a:ext>
            </a:extLst>
          </p:cNvPr>
          <p:cNvCxnSpPr/>
          <p:nvPr/>
        </p:nvCxnSpPr>
        <p:spPr bwMode="auto">
          <a:xfrm>
            <a:off x="2733472" y="3071516"/>
            <a:ext cx="3124200" cy="0"/>
          </a:xfrm>
          <a:prstGeom prst="line">
            <a:avLst/>
          </a:prstGeom>
          <a:solidFill>
            <a:srgbClr val="00B8FF"/>
          </a:solidFill>
          <a:ln w="412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187372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 Precipitates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8055" y="1244906"/>
            <a:ext cx="6562345" cy="5122843"/>
          </a:xfrm>
        </p:spPr>
        <p:txBody>
          <a:bodyPr/>
          <a:lstStyle/>
          <a:p>
            <a:r>
              <a:rPr lang="en-US" sz="2000" dirty="0"/>
              <a:t>Observed recombination time (</a:t>
            </a:r>
            <a:r>
              <a:rPr lang="el-GR" sz="2000" dirty="0"/>
              <a:t>μ</a:t>
            </a:r>
            <a:r>
              <a:rPr lang="en-US" sz="2000" dirty="0"/>
              <a:t>s) requires metallized surface or recombination centers</a:t>
            </a:r>
          </a:p>
          <a:p>
            <a:r>
              <a:rPr lang="en-US" sz="2000" dirty="0"/>
              <a:t>One good candidate for recombination centers is Lithium Precipitates, formed by precipitation of supersaturated Li</a:t>
            </a:r>
          </a:p>
          <a:p>
            <a:r>
              <a:rPr lang="en-US" sz="2000" dirty="0"/>
              <a:t>Forms a natural candidate for the origin of the “recombination zone” at the surface of the Li contact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Thanks: Larry Darken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153" y="527191"/>
            <a:ext cx="2957293" cy="5008594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8290123" y="5685754"/>
            <a:ext cx="33080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Arial"/>
                <a:sym typeface="Gill Sans" charset="0"/>
              </a:rPr>
              <a:t>X-ray transmission </a:t>
            </a:r>
            <a:r>
              <a:rPr lang="en-US" sz="1800" dirty="0" err="1">
                <a:solidFill>
                  <a:srgbClr val="000000"/>
                </a:solidFill>
                <a:latin typeface="Arial"/>
                <a:sym typeface="Gill Sans" charset="0"/>
              </a:rPr>
              <a:t>topograph</a:t>
            </a:r>
            <a:r>
              <a:rPr lang="en-US" sz="1800" dirty="0">
                <a:solidFill>
                  <a:srgbClr val="000000"/>
                </a:solidFill>
                <a:latin typeface="Arial"/>
                <a:sym typeface="Gill Sans" charset="0"/>
              </a:rPr>
              <a:t> of dislocation-free </a:t>
            </a:r>
            <a:r>
              <a:rPr lang="en-US" sz="1800" dirty="0" err="1">
                <a:solidFill>
                  <a:srgbClr val="000000"/>
                </a:solidFill>
                <a:latin typeface="Arial"/>
                <a:sym typeface="Gill Sans" charset="0"/>
              </a:rPr>
              <a:t>Ge</a:t>
            </a:r>
            <a:r>
              <a:rPr lang="en-US" sz="1800" dirty="0">
                <a:solidFill>
                  <a:srgbClr val="000000"/>
                </a:solidFill>
                <a:latin typeface="Arial"/>
                <a:sym typeface="Gill Sans" charset="0"/>
              </a:rPr>
              <a:t> crystal after Li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1946809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C8299879-5FF7-AC4A-8905-71D70B511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After Detector Depletion </a:t>
            </a:r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DE86C7CC-E3B9-074A-9D40-BC3804CEF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036341"/>
            <a:ext cx="762635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886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Content Placeholder 2"/>
          <p:cNvSpPr>
            <a:spLocks noGrp="1"/>
          </p:cNvSpPr>
          <p:nvPr>
            <p:ph idx="4294967295"/>
          </p:nvPr>
        </p:nvSpPr>
        <p:spPr>
          <a:xfrm>
            <a:off x="453082" y="1155842"/>
            <a:ext cx="8534400" cy="17843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BEGe: Diameter 8cm, length 5 cm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Impurity </a:t>
            </a:r>
            <a:r>
              <a:rPr lang="el-GR" sz="2400" dirty="0"/>
              <a:t>ρ</a:t>
            </a:r>
            <a:r>
              <a:rPr lang="en-US" sz="2400" dirty="0"/>
              <a:t> = 0.7 x 10</a:t>
            </a:r>
            <a:r>
              <a:rPr lang="en-US" sz="2400" baseline="30000" dirty="0"/>
              <a:t>10</a:t>
            </a:r>
            <a:r>
              <a:rPr lang="en-US" sz="2400" dirty="0"/>
              <a:t> cm</a:t>
            </a:r>
            <a:r>
              <a:rPr lang="en-US" sz="2400" baseline="30000" dirty="0"/>
              <a:t>-3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100 V steps</a:t>
            </a:r>
          </a:p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2400" dirty="0">
                <a:solidFill>
                  <a:srgbClr val="FF0000"/>
                </a:solidFill>
              </a:rPr>
              <a:t>Depletion: 5200 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88" y="2635943"/>
            <a:ext cx="5340096" cy="4008064"/>
          </a:xfrm>
          <a:prstGeom prst="rect">
            <a:avLst/>
          </a:prstGeom>
        </p:spPr>
      </p:pic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Depletion</a:t>
            </a:r>
          </a:p>
        </p:txBody>
      </p:sp>
    </p:spTree>
    <p:extLst>
      <p:ext uri="{BB962C8B-B14F-4D97-AF65-F5344CB8AC3E}">
        <p14:creationId xmlns:p14="http://schemas.microsoft.com/office/powerpoint/2010/main" val="37371494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566CC601-86C5-FF49-93D6-E3EBE4FB8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 Simulation Results</a:t>
            </a:r>
          </a:p>
        </p:txBody>
      </p:sp>
      <p:pic>
        <p:nvPicPr>
          <p:cNvPr id="24580" name="Picture 5">
            <a:extLst>
              <a:ext uri="{FF2B5EF4-FFF2-40B4-BE49-F238E27FC236}">
                <a16:creationId xmlns:a16="http://schemas.microsoft.com/office/drawing/2014/main" id="{33B28DCB-2EC9-1341-AD3B-A3850DE4D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4" y="744538"/>
            <a:ext cx="6110287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255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844" y="2711117"/>
            <a:ext cx="6400809" cy="3789279"/>
          </a:xfrm>
          <a:prstGeom prst="rect">
            <a:avLst/>
          </a:prstGeom>
        </p:spPr>
      </p:pic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Depletion</a:t>
            </a:r>
          </a:p>
        </p:txBody>
      </p:sp>
      <p:sp>
        <p:nvSpPr>
          <p:cNvPr id="20484" name="Content Placeholder 2"/>
          <p:cNvSpPr>
            <a:spLocks noGrp="1"/>
          </p:cNvSpPr>
          <p:nvPr>
            <p:ph idx="4294967295"/>
          </p:nvPr>
        </p:nvSpPr>
        <p:spPr>
          <a:xfrm>
            <a:off x="453082" y="1155842"/>
            <a:ext cx="10188978" cy="21955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Diameter 8cm, length 5 cm, 1 x 2.5 cm hole  (0.8% of crystal mass)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Impurity </a:t>
            </a:r>
            <a:r>
              <a:rPr lang="el-GR" sz="2400" dirty="0"/>
              <a:t>ρ</a:t>
            </a:r>
            <a:r>
              <a:rPr lang="en-US" sz="2400" dirty="0"/>
              <a:t> = 0.7 x 10</a:t>
            </a:r>
            <a:r>
              <a:rPr lang="en-US" sz="2400" baseline="30000" dirty="0"/>
              <a:t>10</a:t>
            </a:r>
            <a:r>
              <a:rPr lang="en-US" sz="2400" dirty="0"/>
              <a:t> cm</a:t>
            </a:r>
            <a:r>
              <a:rPr lang="en-US" sz="2400" baseline="30000" dirty="0"/>
              <a:t>-3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100 V steps</a:t>
            </a:r>
          </a:p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Depletion: 1400 V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Field at </a:t>
            </a:r>
            <a:r>
              <a:rPr lang="en-US" sz="2400" dirty="0" err="1"/>
              <a:t>V</a:t>
            </a:r>
            <a:r>
              <a:rPr lang="en-US" sz="2400" baseline="-25000" dirty="0" err="1"/>
              <a:t>depl</a:t>
            </a:r>
            <a:r>
              <a:rPr lang="en-US" sz="2400" dirty="0"/>
              <a:t> + 500V</a:t>
            </a:r>
          </a:p>
        </p:txBody>
      </p:sp>
    </p:spTree>
    <p:extLst>
      <p:ext uri="{BB962C8B-B14F-4D97-AF65-F5344CB8AC3E}">
        <p14:creationId xmlns:p14="http://schemas.microsoft.com/office/powerpoint/2010/main" val="24681132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B96B5-724B-7647-A411-023E0B29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Contact Detectors</a:t>
            </a:r>
          </a:p>
        </p:txBody>
      </p:sp>
      <p:grpSp>
        <p:nvGrpSpPr>
          <p:cNvPr id="4" name="Group 29">
            <a:extLst>
              <a:ext uri="{FF2B5EF4-FFF2-40B4-BE49-F238E27FC236}">
                <a16:creationId xmlns:a16="http://schemas.microsoft.com/office/drawing/2014/main" id="{C2262449-51BC-1046-9F4F-B2CD5C20A846}"/>
              </a:ext>
            </a:extLst>
          </p:cNvPr>
          <p:cNvGrpSpPr/>
          <p:nvPr/>
        </p:nvGrpSpPr>
        <p:grpSpPr>
          <a:xfrm>
            <a:off x="6525897" y="2060460"/>
            <a:ext cx="2720726" cy="3219147"/>
            <a:chOff x="5262160" y="3084603"/>
            <a:chExt cx="3192463" cy="37098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2458E8-BEE0-524A-88CC-A18E60EE1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5872" y="3637054"/>
              <a:ext cx="2265362" cy="2697163"/>
            </a:xfrm>
            <a:prstGeom prst="rect">
              <a:avLst/>
            </a:prstGeom>
            <a:solidFill>
              <a:srgbClr val="99CCFF"/>
            </a:solidFill>
            <a:ln w="3816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D022879C-52E4-3441-9402-3AD7C16D4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849" y="4246654"/>
              <a:ext cx="319087" cy="4287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81712" tIns="42476" rIns="81712" bIns="42476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4000"/>
                </a:lnSpc>
                <a:tabLst>
                  <a:tab pos="0" algn="l"/>
                  <a:tab pos="454787" algn="l"/>
                  <a:tab pos="909579" algn="l"/>
                  <a:tab pos="1364371" algn="l"/>
                  <a:tab pos="1819156" algn="l"/>
                  <a:tab pos="2273947" algn="l"/>
                  <a:tab pos="2728736" algn="l"/>
                  <a:tab pos="3183515" algn="l"/>
                  <a:tab pos="3638310" algn="l"/>
                  <a:tab pos="4093097" algn="l"/>
                  <a:tab pos="4547887" algn="l"/>
                  <a:tab pos="5002678" algn="l"/>
                  <a:tab pos="5457467" algn="l"/>
                  <a:tab pos="5912251" algn="l"/>
                  <a:tab pos="6367043" algn="l"/>
                  <a:tab pos="6821833" algn="l"/>
                  <a:tab pos="7276624" algn="l"/>
                  <a:tab pos="7731416" algn="l"/>
                  <a:tab pos="8186200" algn="l"/>
                  <a:tab pos="8640988" algn="l"/>
                  <a:tab pos="9095770" algn="l"/>
                </a:tabLst>
              </a:pPr>
              <a:r>
                <a:rPr lang="en-GB" dirty="0" err="1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p</a:t>
              </a:r>
              <a:endParaRPr lang="en-GB" dirty="0">
                <a:solidFill>
                  <a:srgbClr val="000000"/>
                </a:solidFill>
                <a:ea typeface="DejaVu Sans" charset="0"/>
                <a:cs typeface="DejaVu Sans" charset="0"/>
              </a:endParaRPr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965B5EB-E2FB-4D4A-BD14-B6294B74A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7623" y="4924516"/>
              <a:ext cx="95250" cy="95250"/>
            </a:xfrm>
            <a:prstGeom prst="rect">
              <a:avLst/>
            </a:prstGeom>
            <a:solidFill>
              <a:srgbClr val="0000FF"/>
            </a:solidFill>
            <a:ln w="18360">
              <a:solidFill>
                <a:srgbClr val="0F0FFF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D8802C58-78C7-CA4F-9B62-5CD3A9C97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2649" y="3430679"/>
              <a:ext cx="219423" cy="31099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" name="Line 14">
              <a:extLst>
                <a:ext uri="{FF2B5EF4-FFF2-40B4-BE49-F238E27FC236}">
                  <a16:creationId xmlns:a16="http://schemas.microsoft.com/office/drawing/2014/main" id="{DF3A1B9D-7021-DE43-B5A9-C0C257B90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3622" y="4675278"/>
              <a:ext cx="296862" cy="301625"/>
            </a:xfrm>
            <a:prstGeom prst="line">
              <a:avLst/>
            </a:prstGeom>
            <a:noFill/>
            <a:ln w="27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91430" tIns="45715" rIns="91430" bIns="45715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91B55F53-9308-A647-9AC6-FB23CB12B2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2160" y="4259353"/>
              <a:ext cx="527643" cy="4287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81712" tIns="42476" rIns="81712" bIns="42476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4000"/>
                </a:lnSpc>
                <a:tabLst>
                  <a:tab pos="0" algn="l"/>
                  <a:tab pos="454787" algn="l"/>
                  <a:tab pos="909579" algn="l"/>
                  <a:tab pos="1364371" algn="l"/>
                  <a:tab pos="1819156" algn="l"/>
                  <a:tab pos="2273947" algn="l"/>
                  <a:tab pos="2728736" algn="l"/>
                  <a:tab pos="3183515" algn="l"/>
                  <a:tab pos="3638310" algn="l"/>
                  <a:tab pos="4093097" algn="l"/>
                  <a:tab pos="4547887" algn="l"/>
                  <a:tab pos="5002678" algn="l"/>
                  <a:tab pos="5457467" algn="l"/>
                  <a:tab pos="5912251" algn="l"/>
                  <a:tab pos="6367043" algn="l"/>
                  <a:tab pos="6821833" algn="l"/>
                  <a:tab pos="7276624" algn="l"/>
                  <a:tab pos="7731416" algn="l"/>
                  <a:tab pos="8186200" algn="l"/>
                  <a:tab pos="8640988" algn="l"/>
                  <a:tab pos="9095770" algn="l"/>
                </a:tabLst>
              </a:pPr>
              <a:r>
                <a:rPr lang="en-GB" dirty="0" err="1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p</a:t>
              </a:r>
              <a:r>
                <a:rPr lang="en-GB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+</a:t>
              </a:r>
            </a:p>
          </p:txBody>
        </p:sp>
        <p:sp>
          <p:nvSpPr>
            <p:cNvPr id="11" name="Line 16">
              <a:extLst>
                <a:ext uri="{FF2B5EF4-FFF2-40B4-BE49-F238E27FC236}">
                  <a16:creationId xmlns:a16="http://schemas.microsoft.com/office/drawing/2014/main" id="{88B20275-01C1-824D-A701-2199D5EF8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0259" y="3430679"/>
              <a:ext cx="414338" cy="206375"/>
            </a:xfrm>
            <a:prstGeom prst="line">
              <a:avLst/>
            </a:prstGeom>
            <a:noFill/>
            <a:ln w="27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91430" tIns="45715" rIns="91430" bIns="45715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" name="Text Box 17">
              <a:extLst>
                <a:ext uri="{FF2B5EF4-FFF2-40B4-BE49-F238E27FC236}">
                  <a16:creationId xmlns:a16="http://schemas.microsoft.com/office/drawing/2014/main" id="{DB5B4AE5-26CA-E045-9603-955ABABFE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3069" y="3084603"/>
              <a:ext cx="587575" cy="4287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81712" tIns="42476" rIns="81712" bIns="42476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4000"/>
                </a:lnSpc>
                <a:tabLst>
                  <a:tab pos="0" algn="l"/>
                  <a:tab pos="454787" algn="l"/>
                  <a:tab pos="909579" algn="l"/>
                  <a:tab pos="1364371" algn="l"/>
                  <a:tab pos="1819156" algn="l"/>
                  <a:tab pos="2273947" algn="l"/>
                  <a:tab pos="2728736" algn="l"/>
                  <a:tab pos="3183515" algn="l"/>
                  <a:tab pos="3638310" algn="l"/>
                  <a:tab pos="4093097" algn="l"/>
                  <a:tab pos="4547887" algn="l"/>
                  <a:tab pos="5002678" algn="l"/>
                  <a:tab pos="5457467" algn="l"/>
                  <a:tab pos="5912251" algn="l"/>
                  <a:tab pos="6367043" algn="l"/>
                  <a:tab pos="6821833" algn="l"/>
                  <a:tab pos="7276624" algn="l"/>
                  <a:tab pos="7731416" algn="l"/>
                  <a:tab pos="8186200" algn="l"/>
                  <a:tab pos="8640988" algn="l"/>
                  <a:tab pos="9095770" algn="l"/>
                </a:tabLst>
              </a:pPr>
              <a:r>
                <a:rPr lang="en-GB" dirty="0" err="1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n</a:t>
              </a:r>
              <a:r>
                <a:rPr lang="en-GB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+</a:t>
              </a: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6442B9D5-67D3-1943-A324-36F904678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8424" y="6386091"/>
              <a:ext cx="2716199" cy="4084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81712" tIns="42476" rIns="81712" bIns="42476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4000"/>
                </a:lnSpc>
                <a:tabLst>
                  <a:tab pos="0" algn="l"/>
                  <a:tab pos="821145" algn="l"/>
                  <a:tab pos="1645454" algn="l"/>
                  <a:tab pos="2471336" algn="l"/>
                  <a:tab pos="3295650" algn="l"/>
                  <a:tab pos="4121517" algn="l"/>
                  <a:tab pos="4945830" algn="l"/>
                  <a:tab pos="5771715" algn="l"/>
                  <a:tab pos="6596022" algn="l"/>
                  <a:tab pos="7421900" algn="l"/>
                  <a:tab pos="8246202" algn="l"/>
                  <a:tab pos="9072093" algn="l"/>
                  <a:tab pos="9484238" algn="l"/>
                  <a:tab pos="9550568" algn="l"/>
                  <a:tab pos="10005357" algn="l"/>
                  <a:tab pos="10460147" algn="l"/>
                </a:tabLst>
              </a:pPr>
              <a:r>
                <a:rPr lang="en-GB" dirty="0">
                  <a:solidFill>
                    <a:srgbClr val="000000"/>
                  </a:solidFill>
                  <a:effectLst/>
                  <a:ea typeface="DejaVu Sans" charset="0"/>
                  <a:cs typeface="DejaVu Sans" charset="0"/>
                </a:rPr>
                <a:t>P-type Point Contact</a:t>
              </a:r>
            </a:p>
          </p:txBody>
        </p:sp>
      </p:grpSp>
      <p:pic>
        <p:nvPicPr>
          <p:cNvPr id="22" name="Picture 5">
            <a:extLst>
              <a:ext uri="{FF2B5EF4-FFF2-40B4-BE49-F238E27FC236}">
                <a16:creationId xmlns:a16="http://schemas.microsoft.com/office/drawing/2014/main" id="{31A7F9D7-2C03-B543-ACF4-061F52127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8571" t="15238" r="8571"/>
          <a:stretch>
            <a:fillRect/>
          </a:stretch>
        </p:blipFill>
        <p:spPr bwMode="auto">
          <a:xfrm>
            <a:off x="743371" y="1201966"/>
            <a:ext cx="3092379" cy="23696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56AB395E-F588-304A-93C2-9B4CCE1A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500" t="10830" r="7500"/>
          <a:stretch>
            <a:fillRect/>
          </a:stretch>
        </p:blipFill>
        <p:spPr bwMode="auto">
          <a:xfrm>
            <a:off x="2593855" y="3927927"/>
            <a:ext cx="2420115" cy="23489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44" name="Group 72">
            <a:extLst>
              <a:ext uri="{FF2B5EF4-FFF2-40B4-BE49-F238E27FC236}">
                <a16:creationId xmlns:a16="http://schemas.microsoft.com/office/drawing/2014/main" id="{5BAA80E5-20B9-264B-88CD-C07B038E8866}"/>
              </a:ext>
            </a:extLst>
          </p:cNvPr>
          <p:cNvGrpSpPr>
            <a:grpSpLocks/>
          </p:cNvGrpSpPr>
          <p:nvPr/>
        </p:nvGrpSpPr>
        <p:grpSpPr bwMode="auto">
          <a:xfrm>
            <a:off x="10078411" y="2481000"/>
            <a:ext cx="1325863" cy="2886103"/>
            <a:chOff x="7127875" y="3293341"/>
            <a:chExt cx="1497011" cy="3330972"/>
          </a:xfrm>
        </p:grpSpPr>
        <p:sp>
          <p:nvSpPr>
            <p:cNvPr id="45" name="Text Box 6">
              <a:extLst>
                <a:ext uri="{FF2B5EF4-FFF2-40B4-BE49-F238E27FC236}">
                  <a16:creationId xmlns:a16="http://schemas.microsoft.com/office/drawing/2014/main" id="{B76C2976-D06B-3641-B3F6-BDEF00E187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399" y="6222022"/>
              <a:ext cx="1142999" cy="40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515600" algn="l"/>
                </a:tabLs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Calibri" panose="020F0502020204030204" pitchFamily="34" charset="0"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BEGe</a:t>
              </a:r>
            </a:p>
          </p:txBody>
        </p:sp>
        <p:sp>
          <p:nvSpPr>
            <p:cNvPr id="46" name="Rectangle 7">
              <a:extLst>
                <a:ext uri="{FF2B5EF4-FFF2-40B4-BE49-F238E27FC236}">
                  <a16:creationId xmlns:a16="http://schemas.microsoft.com/office/drawing/2014/main" id="{4C5966E6-59ED-BA42-B044-30ABE8815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7725" y="3293341"/>
              <a:ext cx="1327161" cy="2911895"/>
            </a:xfrm>
            <a:prstGeom prst="rect">
              <a:avLst/>
            </a:prstGeom>
            <a:solidFill>
              <a:srgbClr val="99CCFF"/>
            </a:solidFill>
            <a:ln w="3816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alibri" panose="020F0502020204030204" pitchFamily="34" charset="0"/>
                <a:buNone/>
              </a:pPr>
              <a:endParaRPr lang="en-US" altLang="en-US" sz="1800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DC575F97-6212-A54D-910C-E7D23F782FA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216304" y="4214042"/>
              <a:ext cx="159353" cy="1859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alibri" panose="020F0502020204030204" pitchFamily="34" charset="0"/>
                <a:buNone/>
              </a:pPr>
              <a:endParaRPr lang="en-US" altLang="en-US" sz="1600"/>
            </a:p>
          </p:txBody>
        </p:sp>
        <p:sp>
          <p:nvSpPr>
            <p:cNvPr id="48" name="Rectangle 22">
              <a:extLst>
                <a:ext uri="{FF2B5EF4-FFF2-40B4-BE49-F238E27FC236}">
                  <a16:creationId xmlns:a16="http://schemas.microsoft.com/office/drawing/2014/main" id="{7ED3AECD-42D3-9948-A60B-0A994D36492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216304" y="5152821"/>
              <a:ext cx="159353" cy="1859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alibri" panose="020F0502020204030204" pitchFamily="34" charset="0"/>
                <a:buNone/>
              </a:pPr>
              <a:endParaRPr lang="en-US" altLang="en-US" sz="1600"/>
            </a:p>
          </p:txBody>
        </p:sp>
        <p:sp>
          <p:nvSpPr>
            <p:cNvPr id="49" name="Rectangle 10">
              <a:extLst>
                <a:ext uri="{FF2B5EF4-FFF2-40B4-BE49-F238E27FC236}">
                  <a16:creationId xmlns:a16="http://schemas.microsoft.com/office/drawing/2014/main" id="{A0B83944-3B6E-CC45-9DCE-875B7A95E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570" y="4397058"/>
              <a:ext cx="151210" cy="762000"/>
            </a:xfrm>
            <a:prstGeom prst="rect">
              <a:avLst/>
            </a:prstGeom>
            <a:solidFill>
              <a:srgbClr val="99C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alibri" panose="020F0502020204030204" pitchFamily="34" charset="0"/>
                <a:buNone/>
              </a:pPr>
              <a:endParaRPr lang="en-US" altLang="en-US" sz="1600"/>
            </a:p>
          </p:txBody>
        </p:sp>
        <p:sp>
          <p:nvSpPr>
            <p:cNvPr id="50" name="Rectangle 9">
              <a:extLst>
                <a:ext uri="{FF2B5EF4-FFF2-40B4-BE49-F238E27FC236}">
                  <a16:creationId xmlns:a16="http://schemas.microsoft.com/office/drawing/2014/main" id="{34DD9A41-C4DD-5443-BAEB-A58BC2351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0986" y="4637591"/>
              <a:ext cx="76768" cy="260844"/>
            </a:xfrm>
            <a:prstGeom prst="rect">
              <a:avLst/>
            </a:prstGeom>
            <a:solidFill>
              <a:srgbClr val="0000FF"/>
            </a:solidFill>
            <a:ln w="18360">
              <a:solidFill>
                <a:srgbClr val="0F0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alibri" panose="020F0502020204030204" pitchFamily="34" charset="0"/>
                <a:buNone/>
              </a:pPr>
              <a:endParaRPr lang="en-US" altLang="en-US" sz="1600"/>
            </a:p>
          </p:txBody>
        </p:sp>
        <p:sp>
          <p:nvSpPr>
            <p:cNvPr id="51" name="Rectangle 10">
              <a:extLst>
                <a:ext uri="{FF2B5EF4-FFF2-40B4-BE49-F238E27FC236}">
                  <a16:creationId xmlns:a16="http://schemas.microsoft.com/office/drawing/2014/main" id="{AC81EBB1-0C5D-484F-AC2E-03607AC92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7875" y="4356100"/>
              <a:ext cx="151210" cy="857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Calibri" panose="020F0502020204030204" pitchFamily="34" charset="0"/>
                <a:buNone/>
              </a:pPr>
              <a:endParaRPr lang="en-US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0554258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1C6B-C91B-8145-A900-600E881D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55077"/>
            <a:ext cx="8451586" cy="56588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Two purchased by ORNL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3 kg from ORTEC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6 kg from PHDs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One purchased by LANL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3 kg from </a:t>
            </a:r>
            <a:r>
              <a:rPr lang="en-US" sz="2000" dirty="0" err="1"/>
              <a:t>Mirion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Some smaller natural detectors also purchased, also some by European collaborators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Detailed characterization planned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Energy resolution, charge trapping corrections, field dependence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PSA performance for rejection of multi-site events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Validation of simulations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[Alpha scans of passivated surfaces]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Optimization of geometry/mass/yield/performance trade-offs?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182BD-23F9-4F41-B48B-B030337C0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747" y="1055077"/>
            <a:ext cx="2573586" cy="5087815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BCD485DE-E298-914E-ACBF-081EE595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Large Prototype ICPCs from US Vendors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69821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1C6B-C91B-8145-A900-600E881D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93" y="1055077"/>
            <a:ext cx="8294303" cy="56588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Delivered Sept 2017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Results already presented in Dec 2017 at LBNL meeting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85 mm long, 93 mm diameter (over most of length), no taper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Outside diameter is not perfectly cylindrical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Depletion voltage 2800 V  (simulated 3600 V)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Recommended operating bias 3500 V 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Calculated capacitance 2.8 pF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Leakage current ~ 60 </a:t>
            </a:r>
            <a:r>
              <a:rPr lang="en-US" sz="2000" dirty="0" err="1"/>
              <a:t>pA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ORTEC measured 2.6 </a:t>
            </a:r>
            <a:r>
              <a:rPr lang="en-US" sz="2000" dirty="0" err="1"/>
              <a:t>keV</a:t>
            </a:r>
            <a:r>
              <a:rPr lang="en-US" sz="2000" dirty="0"/>
              <a:t> FWHM @ 1.33 MeV, 0.4 </a:t>
            </a:r>
            <a:r>
              <a:rPr lang="en-US" sz="2000" dirty="0" err="1"/>
              <a:t>keV</a:t>
            </a:r>
            <a:r>
              <a:rPr lang="en-US" sz="2000" dirty="0"/>
              <a:t> </a:t>
            </a:r>
            <a:r>
              <a:rPr lang="en-US" sz="2000" dirty="0" err="1"/>
              <a:t>pulser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182BD-23F9-4F41-B48B-B030337C0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747" y="1055077"/>
            <a:ext cx="2573586" cy="5087815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BCD485DE-E298-914E-ACBF-081EE595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3-kg Prototype from ORTEC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01381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070E-639D-7C4D-9614-00DF411F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6-kg Detector from PHDs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9EE292-561F-6E44-A8A0-5A12C4241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76"/>
          <a:stretch/>
        </p:blipFill>
        <p:spPr>
          <a:xfrm>
            <a:off x="6709282" y="1137920"/>
            <a:ext cx="4810125" cy="497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05D2A1-C05A-F149-A303-53BA7C05E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9" t="23556" r="12074" b="12296"/>
          <a:stretch/>
        </p:blipFill>
        <p:spPr>
          <a:xfrm>
            <a:off x="1334642" y="1137920"/>
            <a:ext cx="4389120" cy="49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624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1C6B-C91B-8145-A900-600E881D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93" y="1055077"/>
            <a:ext cx="9409378" cy="5658874"/>
          </a:xfrm>
        </p:spPr>
        <p:txBody>
          <a:bodyPr/>
          <a:lstStyle/>
          <a:p>
            <a:r>
              <a:rPr lang="en-US" sz="2000" kern="0" dirty="0"/>
              <a:t>Acceptable A/E performance:  6.6% SEP for 90% DEP acceptance</a:t>
            </a:r>
          </a:p>
          <a:p>
            <a:r>
              <a:rPr lang="en-US" sz="2000" kern="0" dirty="0"/>
              <a:t>But energy resolution not as good as other detectors, even after first-order charge trapping correction 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CD485DE-E298-914E-ACBF-081EE595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3-kg Prototype from ORTEC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5E1B43-E1DB-D044-BF2C-D41109516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722" y="2539045"/>
            <a:ext cx="8775700" cy="40005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C43D46-CE16-BD44-824A-DA04CF9C2B0D}"/>
              </a:ext>
            </a:extLst>
          </p:cNvPr>
          <p:cNvSpPr txBox="1">
            <a:spLocks/>
          </p:cNvSpPr>
          <p:nvPr/>
        </p:nvSpPr>
        <p:spPr>
          <a:xfrm rot="16200000">
            <a:off x="3944070" y="5350110"/>
            <a:ext cx="762000" cy="306459"/>
          </a:xfrm>
          <a:prstGeom prst="rect">
            <a:avLst/>
          </a:prstGeom>
        </p:spPr>
        <p:txBody>
          <a:bodyPr/>
          <a:lstStyle>
            <a:lvl1pPr marL="228995" indent="-228995" algn="l" rtl="0" fontAlgn="base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•"/>
              <a:defRPr sz="20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22237" indent="-277951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–"/>
              <a:defRPr sz="18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2pPr>
            <a:lvl3pPr marL="909673" indent="-228995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•"/>
              <a:defRPr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3pPr>
            <a:lvl4pPr marL="1138676" indent="-172142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–"/>
              <a:defRPr sz="14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4pPr>
            <a:lvl5pPr marL="1475059" indent="-221100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sz="14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5pPr>
            <a:lvl6pPr marL="1929897" indent="-221100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84731" indent="-221100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39570" indent="-221100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294410" indent="-221100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600" b="1" kern="0" dirty="0">
                <a:solidFill>
                  <a:srgbClr val="0070C0"/>
                </a:solidFill>
              </a:rPr>
              <a:t>DEP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E52FFB-D71C-D047-B90C-7C9F48714D61}"/>
              </a:ext>
            </a:extLst>
          </p:cNvPr>
          <p:cNvSpPr txBox="1">
            <a:spLocks/>
          </p:cNvSpPr>
          <p:nvPr/>
        </p:nvSpPr>
        <p:spPr>
          <a:xfrm rot="16200000">
            <a:off x="5612449" y="5334070"/>
            <a:ext cx="762000" cy="306459"/>
          </a:xfrm>
          <a:prstGeom prst="rect">
            <a:avLst/>
          </a:prstGeom>
        </p:spPr>
        <p:txBody>
          <a:bodyPr/>
          <a:lstStyle>
            <a:lvl1pPr marL="228995" indent="-228995" algn="l" rtl="0" fontAlgn="base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•"/>
              <a:defRPr sz="20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22237" indent="-277951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–"/>
              <a:defRPr sz="18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2pPr>
            <a:lvl3pPr marL="909673" indent="-228995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•"/>
              <a:defRPr sz="16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3pPr>
            <a:lvl4pPr marL="1138676" indent="-172142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–"/>
              <a:defRPr sz="14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4pPr>
            <a:lvl5pPr marL="1475059" indent="-221100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sz="1400" b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5pPr>
            <a:lvl6pPr marL="1929897" indent="-221100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84731" indent="-221100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39570" indent="-221100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294410" indent="-221100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600" b="1" kern="0" dirty="0">
                <a:solidFill>
                  <a:srgbClr val="0070C0"/>
                </a:solidFill>
              </a:rPr>
              <a:t>SEP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8038C3-D400-204A-AC11-E42C43D83DEA}"/>
              </a:ext>
            </a:extLst>
          </p:cNvPr>
          <p:cNvCxnSpPr>
            <a:cxnSpLocks/>
          </p:cNvCxnSpPr>
          <p:nvPr/>
        </p:nvCxnSpPr>
        <p:spPr>
          <a:xfrm flipV="1">
            <a:off x="4306425" y="4826387"/>
            <a:ext cx="2600" cy="491993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8DE562-6020-AF41-AD82-A4769CA2C9A5}"/>
              </a:ext>
            </a:extLst>
          </p:cNvPr>
          <p:cNvCxnSpPr>
            <a:cxnSpLocks/>
          </p:cNvCxnSpPr>
          <p:nvPr/>
        </p:nvCxnSpPr>
        <p:spPr>
          <a:xfrm flipV="1">
            <a:off x="5974804" y="4822376"/>
            <a:ext cx="2600" cy="491993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66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90" y="2630906"/>
            <a:ext cx="5342021" cy="4022557"/>
          </a:xfrm>
          <a:prstGeom prst="rect">
            <a:avLst/>
          </a:prstGeom>
        </p:spPr>
      </p:pic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Depletion</a:t>
            </a:r>
          </a:p>
        </p:txBody>
      </p:sp>
      <p:sp>
        <p:nvSpPr>
          <p:cNvPr id="20484" name="Content Placeholder 2"/>
          <p:cNvSpPr>
            <a:spLocks noGrp="1"/>
          </p:cNvSpPr>
          <p:nvPr>
            <p:ph idx="4294967295"/>
          </p:nvPr>
        </p:nvSpPr>
        <p:spPr>
          <a:xfrm>
            <a:off x="453082" y="1155842"/>
            <a:ext cx="10471080" cy="17843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Diameter 8cm, length 5 cm, 1 x 2.5 cm hole  (0.8% of crystal mass) 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Impurity </a:t>
            </a:r>
            <a:r>
              <a:rPr lang="el-GR" sz="2400" dirty="0"/>
              <a:t>ρ</a:t>
            </a:r>
            <a:r>
              <a:rPr lang="en-US" sz="2400" dirty="0"/>
              <a:t> = 0.7 x 10</a:t>
            </a:r>
            <a:r>
              <a:rPr lang="en-US" sz="2400" baseline="30000" dirty="0"/>
              <a:t>10</a:t>
            </a:r>
            <a:r>
              <a:rPr lang="en-US" sz="2400" dirty="0"/>
              <a:t> cm</a:t>
            </a:r>
            <a:r>
              <a:rPr lang="en-US" sz="2400" baseline="30000" dirty="0"/>
              <a:t>-3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400" dirty="0"/>
              <a:t>100 V steps</a:t>
            </a:r>
          </a:p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Depletion: 1400 V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7776519" y="2347782"/>
            <a:ext cx="1375955" cy="37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9504" tIns="46551" rIns="89504" bIns="46551" rtlCol="0">
            <a:prstTxWarp prst="textNoShape">
              <a:avLst/>
            </a:prstTxWarp>
            <a:spAutoFit/>
          </a:bodyPr>
          <a:lstStyle/>
          <a:p>
            <a:pPr marL="2442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454787" algn="l"/>
                <a:tab pos="909579" algn="l"/>
                <a:tab pos="1364371" algn="l"/>
                <a:tab pos="1819156" algn="l"/>
                <a:tab pos="2273947" algn="l"/>
                <a:tab pos="2728736" algn="l"/>
                <a:tab pos="3183515" algn="l"/>
                <a:tab pos="3638310" algn="l"/>
                <a:tab pos="4093097" algn="l"/>
                <a:tab pos="4547887" algn="l"/>
                <a:tab pos="5002678" algn="l"/>
                <a:tab pos="5457467" algn="l"/>
                <a:tab pos="5912251" algn="l"/>
                <a:tab pos="6367043" algn="l"/>
                <a:tab pos="6821833" algn="l"/>
                <a:tab pos="7276624" algn="l"/>
                <a:tab pos="7731416" algn="l"/>
                <a:tab pos="8186200" algn="l"/>
                <a:tab pos="8640988" algn="l"/>
                <a:tab pos="9095770" algn="l"/>
                <a:tab pos="9550568" algn="l"/>
              </a:tabLst>
            </a:pPr>
            <a:r>
              <a:rPr lang="en-US">
                <a:solidFill>
                  <a:srgbClr val="0070C0"/>
                </a:solidFill>
                <a:effectLst/>
              </a:rPr>
              <a:t>p-n junction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813590" y="2693772"/>
            <a:ext cx="469557" cy="481914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713839" y="2695492"/>
            <a:ext cx="1568771" cy="628476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48583" y="874860"/>
            <a:ext cx="10174022" cy="19319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73" tIns="42252" rIns="81273" bIns="42252">
            <a:prstTxWarp prst="textNoShape">
              <a:avLst/>
            </a:prstTxWarp>
            <a:spAutoFit/>
          </a:bodyPr>
          <a:lstStyle/>
          <a:p>
            <a:pPr marL="247519" indent="-247519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Same small contact, low capacitance and threshold as a PPC or BEGe</a:t>
            </a:r>
          </a:p>
          <a:p>
            <a:pPr marL="247519" indent="-247519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Same or better PSA for Single Site / Multi Site Event discrimination</a:t>
            </a:r>
          </a:p>
          <a:p>
            <a:pPr marL="247519" indent="-247519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But allows for much larger masses</a:t>
            </a:r>
          </a:p>
          <a:p>
            <a:pPr marL="247519" indent="-247519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Very different drift paths</a:t>
            </a:r>
          </a:p>
          <a:p>
            <a:pPr marL="247519" indent="-247519">
              <a:spcBef>
                <a:spcPts val="600"/>
              </a:spcBef>
              <a:buFont typeface="Arial"/>
              <a:buChar char="•"/>
              <a:tabLst>
                <a:tab pos="0" algn="l"/>
                <a:tab pos="821060" algn="l"/>
                <a:tab pos="1645283" algn="l"/>
                <a:tab pos="2471080" algn="l"/>
                <a:tab pos="3295308" algn="l"/>
                <a:tab pos="4121090" algn="l"/>
                <a:tab pos="4945317" algn="l"/>
                <a:tab pos="5771116" algn="l"/>
                <a:tab pos="6595338" algn="l"/>
                <a:tab pos="7421130" algn="l"/>
                <a:tab pos="8245347" algn="l"/>
                <a:tab pos="9071152" algn="l"/>
                <a:tab pos="9483255" algn="l"/>
                <a:tab pos="9549578" algn="l"/>
                <a:tab pos="10004320" algn="l"/>
                <a:tab pos="10459063" algn="l"/>
              </a:tabLst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Adopted for LEGEND</a:t>
            </a:r>
            <a:endParaRPr lang="en-GB" sz="2000" b="1" dirty="0">
              <a:solidFill>
                <a:srgbClr val="000000"/>
              </a:solidFill>
              <a:latin typeface="+mn-lt"/>
              <a:ea typeface="DejaVu Sans" charset="0"/>
              <a:cs typeface="DejaVu Sans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t="10485" r="58117" b="1748"/>
          <a:stretch>
            <a:fillRect/>
          </a:stretch>
        </p:blipFill>
        <p:spPr>
          <a:xfrm>
            <a:off x="2194699" y="3198213"/>
            <a:ext cx="4419600" cy="3629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6705" t="10193" r="21793" b="3707"/>
          <a:stretch>
            <a:fillRect/>
          </a:stretch>
        </p:blipFill>
        <p:spPr>
          <a:xfrm>
            <a:off x="7416411" y="3199488"/>
            <a:ext cx="3657600" cy="360823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653686" y="2858981"/>
            <a:ext cx="7336104" cy="383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281" tIns="42256" rIns="81281" bIns="42256">
            <a:prstTxWarp prst="textNoShape">
              <a:avLst/>
            </a:prstTxWarp>
            <a:spAutoFit/>
          </a:bodyPr>
          <a:lstStyle/>
          <a:p>
            <a:pPr>
              <a:lnSpc>
                <a:spcPct val="104000"/>
              </a:lnSpc>
              <a:tabLst>
                <a:tab pos="0" algn="l"/>
                <a:tab pos="821145" algn="l"/>
                <a:tab pos="1645454" algn="l"/>
                <a:tab pos="2471336" algn="l"/>
                <a:tab pos="3295650" algn="l"/>
                <a:tab pos="4121517" algn="l"/>
                <a:tab pos="4945830" algn="l"/>
                <a:tab pos="5771715" algn="l"/>
                <a:tab pos="6596022" algn="l"/>
                <a:tab pos="7421900" algn="l"/>
                <a:tab pos="8246202" algn="l"/>
                <a:tab pos="9072093" algn="l"/>
                <a:tab pos="9484238" algn="l"/>
                <a:tab pos="9550568" algn="l"/>
                <a:tab pos="10005357" algn="l"/>
                <a:tab pos="10460147" algn="l"/>
              </a:tabLst>
            </a:pPr>
            <a:r>
              <a:rPr lang="en-GB" sz="2000" dirty="0">
                <a:ea typeface="DejaVu Sans" charset="0"/>
                <a:cs typeface="DejaVu Sans" charset="0"/>
              </a:rPr>
              <a:t>Closed-end Coaxial			        Inverted Coaxial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58422A-82C7-B44B-B3E0-A12F0C44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“Inverted Coaxial” Point Contact Detectors</a:t>
            </a:r>
          </a:p>
        </p:txBody>
      </p:sp>
    </p:spTree>
    <p:extLst>
      <p:ext uri="{BB962C8B-B14F-4D97-AF65-F5344CB8AC3E}">
        <p14:creationId xmlns:p14="http://schemas.microsoft.com/office/powerpoint/2010/main" val="3582385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3279</Words>
  <Application>Microsoft Macintosh PowerPoint</Application>
  <PresentationFormat>Widescreen</PresentationFormat>
  <Paragraphs>606</Paragraphs>
  <Slides>76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0" baseType="lpstr">
      <vt:lpstr>ＭＳ Ｐゴシック</vt:lpstr>
      <vt:lpstr>.HelveticaNeueDeskInterface-Regular</vt:lpstr>
      <vt:lpstr>AR PL ShanHeiSun Uni</vt:lpstr>
      <vt:lpstr>Arial</vt:lpstr>
      <vt:lpstr>Arial Black</vt:lpstr>
      <vt:lpstr>Calibri</vt:lpstr>
      <vt:lpstr>Century Gothic</vt:lpstr>
      <vt:lpstr>Courier New</vt:lpstr>
      <vt:lpstr>DejaVu Sans</vt:lpstr>
      <vt:lpstr>DejaVuSans</vt:lpstr>
      <vt:lpstr>Gill Sans</vt:lpstr>
      <vt:lpstr>Times New Roman</vt:lpstr>
      <vt:lpstr>Wingdings</vt:lpstr>
      <vt:lpstr>ORNL</vt:lpstr>
      <vt:lpstr>Simulations and Advanced HPGe Detector R&amp;D</vt:lpstr>
      <vt:lpstr>Outline</vt:lpstr>
      <vt:lpstr>Neutrinoless Double Beta Decay</vt:lpstr>
      <vt:lpstr>Point Contact Detectors: Advantages</vt:lpstr>
      <vt:lpstr>Size Limits of PPCs &amp; BEGes?</vt:lpstr>
      <vt:lpstr>Depletion</vt:lpstr>
      <vt:lpstr>Depletion</vt:lpstr>
      <vt:lpstr>Depletion</vt:lpstr>
      <vt:lpstr>“Inverted Coaxial” Point Contact Detectors</vt:lpstr>
      <vt:lpstr>Larger Inverted-Coaxial Point-Contact Detectors</vt:lpstr>
      <vt:lpstr>Tuning the Geometry</vt:lpstr>
      <vt:lpstr>Tuning the Geometry</vt:lpstr>
      <vt:lpstr>3-kg Detector from Mirion</vt:lpstr>
      <vt:lpstr>3-kg Prototype from ORTEC</vt:lpstr>
      <vt:lpstr>6-kg Detector from PHDs</vt:lpstr>
      <vt:lpstr>Modification of Enriched Coaxial Detectors?</vt:lpstr>
      <vt:lpstr>Ring-contact Detectors?</vt:lpstr>
      <vt:lpstr>Ring-contact Detectors?</vt:lpstr>
      <vt:lpstr>Ring-contact Detectors?</vt:lpstr>
      <vt:lpstr>Ring-contact Detectors?</vt:lpstr>
      <vt:lpstr>Surface Events</vt:lpstr>
      <vt:lpstr>Understanding Alpha Backgrounds in MJD Detectors </vt:lpstr>
      <vt:lpstr>Alpha Signal Generation</vt:lpstr>
      <vt:lpstr>Alpha Signal Generation</vt:lpstr>
      <vt:lpstr>Signal Generation</vt:lpstr>
      <vt:lpstr>Signal Generation</vt:lpstr>
      <vt:lpstr>Signal Generation</vt:lpstr>
      <vt:lpstr>Alpha Simulations</vt:lpstr>
      <vt:lpstr>Alpha Simulations</vt:lpstr>
      <vt:lpstr>Measured drift times</vt:lpstr>
      <vt:lpstr>The Bushing – Most Likely Culprit</vt:lpstr>
      <vt:lpstr>DCR-Cut Events, Enriched</vt:lpstr>
      <vt:lpstr>DCR-Cut Events, Enriched</vt:lpstr>
      <vt:lpstr>Surface Scanning with Alphas</vt:lpstr>
      <vt:lpstr>Surface Scanning with Alphas</vt:lpstr>
      <vt:lpstr>Surface Scanning with Alphas</vt:lpstr>
      <vt:lpstr>Alpha Simulations with siggen</vt:lpstr>
      <vt:lpstr>Alpha Simulations with siggen</vt:lpstr>
      <vt:lpstr>Slow Signals from the Li Transition Layer</vt:lpstr>
      <vt:lpstr>Rise-Time vs. Energy</vt:lpstr>
      <vt:lpstr>Slow Signals from the Li Transition Layer</vt:lpstr>
      <vt:lpstr>Li Precipitates</vt:lpstr>
      <vt:lpstr>Slow Signals from the Li Transition Layer</vt:lpstr>
      <vt:lpstr>Signal Simulation Codes</vt:lpstr>
      <vt:lpstr>MJD_fieldgen</vt:lpstr>
      <vt:lpstr>Capacitance Curves</vt:lpstr>
      <vt:lpstr>Capacitance Curves</vt:lpstr>
      <vt:lpstr>MJD_siggen</vt:lpstr>
      <vt:lpstr>Signals Calculated Near and Above Depletion</vt:lpstr>
      <vt:lpstr>Signal Simulation Validation?</vt:lpstr>
      <vt:lpstr>Signal Simulation</vt:lpstr>
      <vt:lpstr>Conclusions</vt:lpstr>
      <vt:lpstr>Acknowledgements</vt:lpstr>
      <vt:lpstr>Backup</vt:lpstr>
      <vt:lpstr>Precise Signal Simulation requires:</vt:lpstr>
      <vt:lpstr>MJD_fieldgen and  MJD_siggen </vt:lpstr>
      <vt:lpstr>MJD_fieldgen and  MJD_siggen </vt:lpstr>
      <vt:lpstr>MJD_fieldgen</vt:lpstr>
      <vt:lpstr>MJD_siggen</vt:lpstr>
      <vt:lpstr>ORNL Segmented Point-Contact Design</vt:lpstr>
      <vt:lpstr>Segmented Prototype</vt:lpstr>
      <vt:lpstr>Segment Signal Calculations</vt:lpstr>
      <vt:lpstr>Performance: Calculated Signals</vt:lpstr>
      <vt:lpstr>Drift Time: Azimuthal Scan</vt:lpstr>
      <vt:lpstr>Simulation Concept</vt:lpstr>
      <vt:lpstr>Solid Solubility: Li in Ge</vt:lpstr>
      <vt:lpstr>Li Concentration: Toy Li Diffusion</vt:lpstr>
      <vt:lpstr>Li Precipitates</vt:lpstr>
      <vt:lpstr>After Detector Depletion </vt:lpstr>
      <vt:lpstr>Example Simulation Results</vt:lpstr>
      <vt:lpstr>Depletion</vt:lpstr>
      <vt:lpstr>Point Contact Detectors</vt:lpstr>
      <vt:lpstr>Three Large Prototype ICPCs from US Vendors</vt:lpstr>
      <vt:lpstr>3-kg Prototype from ORTEC</vt:lpstr>
      <vt:lpstr>6-kg Detector from PHDs</vt:lpstr>
      <vt:lpstr>3-kg Prototype from ORTEC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2018-08-01T18:44:16Z</cp:lastPrinted>
  <dcterms:created xsi:type="dcterms:W3CDTF">2018-07-12T19:30:01Z</dcterms:created>
  <dcterms:modified xsi:type="dcterms:W3CDTF">2018-12-05T17:51:40Z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